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Poppins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0" autoAdjust="0"/>
    <p:restoredTop sz="93096" autoAdjust="0"/>
  </p:normalViewPr>
  <p:slideViewPr>
    <p:cSldViewPr snapToGrid="0">
      <p:cViewPr varScale="1">
        <p:scale>
          <a:sx n="118" d="100"/>
          <a:sy n="118" d="100"/>
        </p:scale>
        <p:origin x="1026" y="102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 with Picture">
  <p:cSld name="5_Title Slide with Pictur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 descr="Apple_Backpack_Blackboard.jpe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69735"/>
            <a:ext cx="9444182" cy="630652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-254000" y="-156534"/>
            <a:ext cx="9636606" cy="6094018"/>
          </a:xfrm>
          <a:prstGeom prst="rect">
            <a:avLst/>
          </a:prstGeom>
          <a:solidFill>
            <a:schemeClr val="lt1">
              <a:alpha val="91372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0" y="-4577"/>
            <a:ext cx="9444182" cy="99602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3135435" y="1143003"/>
            <a:ext cx="5954685" cy="4598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Char char="🞑"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17586" y="2055883"/>
            <a:ext cx="3008313" cy="3685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" name="Google Shape;17;p2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body" idx="3"/>
          </p:nvPr>
        </p:nvSpPr>
        <p:spPr>
          <a:xfrm>
            <a:off x="20885" y="1133671"/>
            <a:ext cx="3008313" cy="81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with Picture">
  <p:cSld name="1_Title Slide with Pictur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/>
          <p:nvPr/>
        </p:nvSpPr>
        <p:spPr>
          <a:xfrm>
            <a:off x="0" y="1026455"/>
            <a:ext cx="9144000" cy="4911029"/>
          </a:xfrm>
          <a:prstGeom prst="rect">
            <a:avLst/>
          </a:prstGeom>
          <a:solidFill>
            <a:schemeClr val="lt1">
              <a:alpha val="94509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1" descr="HS_Stude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56534"/>
            <a:ext cx="9144000" cy="610171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/>
          <p:nvPr/>
        </p:nvSpPr>
        <p:spPr>
          <a:xfrm>
            <a:off x="-92364" y="-156534"/>
            <a:ext cx="9382606" cy="6094018"/>
          </a:xfrm>
          <a:prstGeom prst="rect">
            <a:avLst/>
          </a:prstGeom>
          <a:solidFill>
            <a:schemeClr val="lt1">
              <a:alpha val="7647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224692" y="371471"/>
            <a:ext cx="8675077" cy="186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2"/>
          </p:nvPr>
        </p:nvSpPr>
        <p:spPr>
          <a:xfrm>
            <a:off x="224692" y="2376639"/>
            <a:ext cx="4357077" cy="336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Char char="🞑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>
            <a:spLocks noGrp="1"/>
          </p:cNvSpPr>
          <p:nvPr>
            <p:ph type="pic" idx="3"/>
          </p:nvPr>
        </p:nvSpPr>
        <p:spPr>
          <a:xfrm>
            <a:off x="4875526" y="2376640"/>
            <a:ext cx="4024243" cy="336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5" name="Google Shape;75;p11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 with Picture">
  <p:cSld name="3_Title Slide with Pictur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2" descr="Apple_Blackboard_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46363" y="-133443"/>
            <a:ext cx="9144000" cy="607218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/>
          <p:nvPr/>
        </p:nvSpPr>
        <p:spPr>
          <a:xfrm>
            <a:off x="5364788" y="1262303"/>
            <a:ext cx="4033212" cy="467448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-346363" y="-133442"/>
            <a:ext cx="9744363" cy="139574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5631232" y="1548958"/>
            <a:ext cx="3512768" cy="55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2"/>
          </p:nvPr>
        </p:nvSpPr>
        <p:spPr>
          <a:xfrm>
            <a:off x="5646615" y="2322213"/>
            <a:ext cx="3512768" cy="327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🞑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2" name="Google Shape;82;p12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 with Picture">
  <p:cSld name="16_Title Slide with Pictur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Grad_BW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-244319"/>
            <a:ext cx="9144000" cy="618327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-1" y="-244319"/>
            <a:ext cx="3419231" cy="618327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213217" y="0"/>
            <a:ext cx="2975708" cy="791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228600" y="753717"/>
            <a:ext cx="2975708" cy="465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🞑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8" name="Google Shape;88;p13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 with Picture">
  <p:cSld name="14_Title Slide with Pictur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 descr="GettyImages-50530882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8545" y="-153940"/>
            <a:ext cx="9305636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>
            <a:spLocks noGrp="1"/>
          </p:cNvSpPr>
          <p:nvPr>
            <p:ph type="pic" idx="2"/>
          </p:nvPr>
        </p:nvSpPr>
        <p:spPr>
          <a:xfrm>
            <a:off x="151057" y="117229"/>
            <a:ext cx="4414716" cy="399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4777272" y="117229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3"/>
          </p:nvPr>
        </p:nvSpPr>
        <p:spPr>
          <a:xfrm>
            <a:off x="4777272" y="971904"/>
            <a:ext cx="4040188" cy="314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🞑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4" name="Google Shape;94;p14" descr="HS_Stud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9384" y="3094785"/>
            <a:ext cx="2963629" cy="284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VDOE_v_blk_Sta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>
            <a:spLocks noGrp="1"/>
          </p:cNvSpPr>
          <p:nvPr>
            <p:ph type="body" idx="4"/>
          </p:nvPr>
        </p:nvSpPr>
        <p:spPr>
          <a:xfrm>
            <a:off x="151057" y="4357077"/>
            <a:ext cx="7332173" cy="141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🞑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 with Picture">
  <p:cSld name="10_Title Slide with Pictur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 descr="GettyImages-50530882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8545" y="-153940"/>
            <a:ext cx="9305636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/>
          <p:nvPr/>
        </p:nvSpPr>
        <p:spPr>
          <a:xfrm>
            <a:off x="384849" y="384849"/>
            <a:ext cx="4033212" cy="444115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4693614" y="384849"/>
            <a:ext cx="4033212" cy="444115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5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521618" y="502079"/>
            <a:ext cx="3757305" cy="336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Char char="🞑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4840152" y="527482"/>
            <a:ext cx="3757305" cy="336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Char char="🞑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4" name="Google Shape;104;p15" descr="rbsb2_1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7497" y="2542105"/>
            <a:ext cx="1606296" cy="3557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 with Picture">
  <p:cSld name="17_Title Slide with Pictur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 descr="Homework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3308" y="-156309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/>
          <p:nvPr/>
        </p:nvSpPr>
        <p:spPr>
          <a:xfrm>
            <a:off x="0" y="-156309"/>
            <a:ext cx="4261812" cy="6096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322385" y="209002"/>
            <a:ext cx="3839307" cy="3522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Char char="🞑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 with Picture">
  <p:cSld name="11_Title Slide with Pictur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7" descr="GettyImages-50530882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8545" y="-153940"/>
            <a:ext cx="9305636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/>
          <p:nvPr/>
        </p:nvSpPr>
        <p:spPr>
          <a:xfrm>
            <a:off x="384849" y="384849"/>
            <a:ext cx="4033212" cy="444115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7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>
            <a:spLocks noGrp="1"/>
          </p:cNvSpPr>
          <p:nvPr>
            <p:ph type="pic" idx="2"/>
          </p:nvPr>
        </p:nvSpPr>
        <p:spPr>
          <a:xfrm>
            <a:off x="393818" y="384849"/>
            <a:ext cx="4024243" cy="336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393818" y="3749285"/>
            <a:ext cx="4024243" cy="107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4666143" y="384849"/>
            <a:ext cx="4033212" cy="444115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>
            <a:spLocks noGrp="1"/>
          </p:cNvSpPr>
          <p:nvPr>
            <p:ph type="pic" idx="3"/>
          </p:nvPr>
        </p:nvSpPr>
        <p:spPr>
          <a:xfrm>
            <a:off x="4675112" y="384849"/>
            <a:ext cx="4024243" cy="336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4"/>
          </p:nvPr>
        </p:nvSpPr>
        <p:spPr>
          <a:xfrm>
            <a:off x="4675912" y="3749285"/>
            <a:ext cx="4024243" cy="107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 with Picture">
  <p:cSld name="8_Title Slide with Pictur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224692" y="371471"/>
            <a:ext cx="8675077" cy="186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2"/>
          </p:nvPr>
        </p:nvSpPr>
        <p:spPr>
          <a:xfrm>
            <a:off x="4542692" y="2376639"/>
            <a:ext cx="4357077" cy="336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Char char="🞑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>
            <a:spLocks noGrp="1"/>
          </p:cNvSpPr>
          <p:nvPr>
            <p:ph type="pic" idx="3"/>
          </p:nvPr>
        </p:nvSpPr>
        <p:spPr>
          <a:xfrm>
            <a:off x="228600" y="2376640"/>
            <a:ext cx="4024243" cy="336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3" name="Google Shape;123;p18" descr="hood1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73436" y="3013150"/>
            <a:ext cx="4432685" cy="2955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 with Picture">
  <p:cSld name="9_Title Slide with Pictur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9" descr="Assembl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39031" y="1"/>
            <a:ext cx="9251758" cy="593477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/>
          <p:nvPr/>
        </p:nvSpPr>
        <p:spPr>
          <a:xfrm>
            <a:off x="5434061" y="0"/>
            <a:ext cx="3709939" cy="593477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9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5646733" y="205906"/>
            <a:ext cx="32725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2"/>
          </p:nvPr>
        </p:nvSpPr>
        <p:spPr>
          <a:xfrm>
            <a:off x="5646733" y="1060581"/>
            <a:ext cx="3272575" cy="314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🞑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 with Picture">
  <p:cSld name="15_Title Slide with Pictu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-346363" y="-133442"/>
            <a:ext cx="9744363" cy="139574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46078" y="1548958"/>
            <a:ext cx="3512768" cy="55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361461" y="2322213"/>
            <a:ext cx="3512768" cy="327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🞑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" name="Google Shape;23;p3" descr="VDOE_v_blk_Sta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>
            <a:spLocks noGrp="1"/>
          </p:cNvSpPr>
          <p:nvPr>
            <p:ph type="pic" idx="3"/>
          </p:nvPr>
        </p:nvSpPr>
        <p:spPr>
          <a:xfrm>
            <a:off x="4761523" y="1548958"/>
            <a:ext cx="4024243" cy="336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-261935" y="0"/>
            <a:ext cx="9659980" cy="9730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-261935" y="0"/>
            <a:ext cx="9659980" cy="9730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cture">
  <p:cSld name="Title Slide with Pictur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 descr="Youth_Computer.jpe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883208" y="414937"/>
            <a:ext cx="7970174" cy="553024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96484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4396154" y="964841"/>
            <a:ext cx="4738077" cy="497264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777272" y="1280521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777272" y="2135196"/>
            <a:ext cx="4040188" cy="314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🞑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2" name="Google Shape;42;p6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 with Picture">
  <p:cSld name="6_Title Slide with Pictur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 descr="Youth_Computer.jpe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46305" y="-730666"/>
            <a:ext cx="9621213" cy="667584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/>
          <p:nvPr/>
        </p:nvSpPr>
        <p:spPr>
          <a:xfrm>
            <a:off x="-261698" y="-148837"/>
            <a:ext cx="9636606" cy="6094018"/>
          </a:xfrm>
          <a:prstGeom prst="rect">
            <a:avLst/>
          </a:prstGeom>
          <a:solidFill>
            <a:schemeClr val="lt1">
              <a:alpha val="7647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96484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7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-1" y="1084630"/>
            <a:ext cx="9090121" cy="225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-1" y="3518879"/>
            <a:ext cx="9090121" cy="225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with Picture">
  <p:cSld name="2_Title Slide with Pictur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8" descr="Apple_Backpack_Blackboard.jpe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3688" y="0"/>
            <a:ext cx="8890494" cy="593678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/>
          <p:nvPr/>
        </p:nvSpPr>
        <p:spPr>
          <a:xfrm>
            <a:off x="1" y="0"/>
            <a:ext cx="4572000" cy="593678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 txBox="1">
            <a:spLocks noGrp="1"/>
          </p:cNvSpPr>
          <p:nvPr>
            <p:ph type="ctrTitle"/>
          </p:nvPr>
        </p:nvSpPr>
        <p:spPr>
          <a:xfrm>
            <a:off x="0" y="-4577"/>
            <a:ext cx="9444182" cy="99602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8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244349" y="1223687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244349" y="2078362"/>
            <a:ext cx="4040188" cy="314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🞑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 with Picture">
  <p:cSld name="4_Title Slide with Pictur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0" y="1026455"/>
            <a:ext cx="9144000" cy="4911029"/>
          </a:xfrm>
          <a:prstGeom prst="rect">
            <a:avLst/>
          </a:prstGeom>
          <a:solidFill>
            <a:schemeClr val="lt1">
              <a:alpha val="94509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9" descr="HS_Stude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56534"/>
            <a:ext cx="9144000" cy="6101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9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>
            <a:spLocks noGrp="1"/>
          </p:cNvSpPr>
          <p:nvPr>
            <p:ph type="ctrTitle"/>
          </p:nvPr>
        </p:nvSpPr>
        <p:spPr>
          <a:xfrm>
            <a:off x="-78154" y="-156534"/>
            <a:ext cx="9300308" cy="14700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1"/>
          </p:nvPr>
        </p:nvSpPr>
        <p:spPr>
          <a:xfrm>
            <a:off x="-78154" y="1306897"/>
            <a:ext cx="9300308" cy="510180"/>
          </a:xfrm>
          <a:prstGeom prst="rect">
            <a:avLst/>
          </a:prstGeom>
          <a:solidFill>
            <a:schemeClr val="dk1">
              <a:alpha val="4823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Courier New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 with Picture">
  <p:cSld name="12_Title Slide with Pictur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0" y="1026455"/>
            <a:ext cx="9144000" cy="4911029"/>
          </a:xfrm>
          <a:prstGeom prst="rect">
            <a:avLst/>
          </a:prstGeom>
          <a:solidFill>
            <a:schemeClr val="lt1">
              <a:alpha val="94509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0" descr="HS_Stude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56534"/>
            <a:ext cx="9144000" cy="6101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0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 txBox="1">
            <a:spLocks noGrp="1"/>
          </p:cNvSpPr>
          <p:nvPr>
            <p:ph type="ctrTitle"/>
          </p:nvPr>
        </p:nvSpPr>
        <p:spPr>
          <a:xfrm>
            <a:off x="-78154" y="-156534"/>
            <a:ext cx="9300308" cy="14700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260286" y="5949887"/>
            <a:ext cx="9658286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-261935" y="0"/>
            <a:ext cx="9659980" cy="9730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1" descr="VAisforLearners4VDOE reversed150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330918" y="5993444"/>
            <a:ext cx="1737635" cy="8150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9;p1"/>
          <p:cNvCxnSpPr/>
          <p:nvPr/>
        </p:nvCxnSpPr>
        <p:spPr>
          <a:xfrm>
            <a:off x="-261935" y="5949887"/>
            <a:ext cx="9659980" cy="0"/>
          </a:xfrm>
          <a:prstGeom prst="straightConnector1">
            <a:avLst/>
          </a:prstGeom>
          <a:noFill/>
          <a:ln w="25400" cap="flat" cmpd="sng">
            <a:solidFill>
              <a:srgbClr val="E20D3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1"/>
          <p:cNvSpPr txBox="1"/>
          <p:nvPr/>
        </p:nvSpPr>
        <p:spPr>
          <a:xfrm>
            <a:off x="232495" y="62183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awn.hendricks@doe.virginia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amilah.richardson@doe.virgini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oni.Myers-Daub@vbschools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ania.sotomayor@vbschool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lnks.gd/l/eyJhbGciOiJIUzI1NiJ9.eyJidWxsZXRpbl9saW5rX2lkIjoxMTAsInVyaSI6ImJwMjpjbGljayIsImJ1bGxldGluX2lkIjoiMjAyMDA0MTAuMjAwMDg3NjEiLCJ1cmwiOiJodHRwczovL2xua3MuZ2QvbC9leUpoYkdjaU9pSklVekkxTmlKOS5leUppZFd4c1pYUnBibDlzYVc1clgybGtJam94TURFc0luVnlhU0k2SW1Kd01qcGpiR2xqYXlJc0ltSjFiR3hsZEdsdVgybGtJam9pTWpBeU1EQTBNRGd1TVRrNU1qa3lOREVpTENKMWNtd2lPaUpvZEhSd09pOHZkM2QzTG1SdlpTNTJhWEpuYVc1cFlTNW5iM1l2YVc1emRISjFZM1JwYjI0dll6UnNMM1pwY21kcGJtbGhMV3hsWVhKdWN5MWhibmwzYUdWeVpTNXphSFJ0YkNKOS5xNm9ab1ktT1Btb0RUSVlUck1HQThaNFNJUVk4d1AxTjNZcEFCR0RRVnRRL2JyLzc3MTkwMDQ2ODEwLWwifQ.Q4h5eY7WkTouCKNsGVq82N43B-K7QHZhmgilvb_TWPk/br/77272343238-l" TargetMode="External"/><Relationship Id="rId13" Type="http://schemas.openxmlformats.org/officeDocument/2006/relationships/hyperlink" Target="https://lnks.gd/l/eyJhbGciOiJIUzI1NiJ9.eyJidWxsZXRpbl9saW5rX2lkIjoxMDgsInVyaSI6ImJwMjpjbGljayIsImJ1bGxldGluX2lkIjoiMjAyMDA0MTAuMjAwMDg3NjEiLCJ1cmwiOiJodHRwczovL3d3dy52ZWNmLm9yZy92ZWNmLXJlc3BvbnNlLXRvLWNvdmlkLTE5LXVwZGF0ZXMtMi8ifQ.Nk7tviYvrZw35fdfxnb7rK_Zfdk6Lkuhtjfime67PkI/br/77272343238-l" TargetMode="External"/><Relationship Id="rId3" Type="http://schemas.openxmlformats.org/officeDocument/2006/relationships/hyperlink" Target="http://www.doe.virginia.gov/support/health_medical/covid-19/recover-redesign-restart-2020.pdf" TargetMode="External"/><Relationship Id="rId7" Type="http://schemas.openxmlformats.org/officeDocument/2006/relationships/hyperlink" Target="https://lnks.gd/l/eyJhbGciOiJIUzI1NiJ9.eyJidWxsZXRpbl9saW5rX2lkIjoxMDQsInVyaSI6ImJwMjpjbGljayIsImJ1bGxldGluX2lkIjoiMjAyMDA0MTAuMjAwMDg3NjEiLCJ1cmwiOiJodHRwOi8vd3d3LmRvZS52aXJnaW5pYS5nb3YvZWFybHktY2hpbGRob29kL3ByZXNjaG9vbC92cGkvZWNzZS10cmFuc2l0aW9uLWZhcS5kb2N4In0.z_QXjeME4uQO3-8cWhw2JMsQMA-ykv5XsXeG53fXXR4/br/77272343238-l" TargetMode="External"/><Relationship Id="rId12" Type="http://schemas.openxmlformats.org/officeDocument/2006/relationships/hyperlink" Target="https://lnks.gd/l/eyJhbGciOiJIUzI1NiJ9.eyJidWxsZXRpbl9saW5rX2lkIjoxMDcsInVyaSI6ImJwMjpjbGljayIsImJ1bGxldGluX2lkIjoiMjAyMDA0MTAuMjAwMDg3NjEiLCJ1cmwiOiJodHRwczovL3d3dy5kc3MudmlyZ2luaWEuZ292L2NjL2NvdmlkLTE5Lmh0bWwifQ.SCKE5znsiAWw4gFrC5oihb3nyWARkWfS1Q632DoDVWQ/br/77272343238-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nks.gd/l/eyJhbGciOiJIUzI1NiJ9.eyJidWxsZXRpbl9saW5rX2lkIjoxMDMsInVyaSI6ImJwMjpjbGljayIsImJ1bGxldGluX2lkIjoiMjAyMDA0MTAuMjAwMDg3NjEiLCJ1cmwiOiJodHRwOi8vcjIwLnJzNi5uZXQvdG4uanNwP2Y9MDAxZzVVREZubGhZQ1FsX0FZQnFZWUV0eXRhZ3B0ZzEtSHdJNTVvUElrSmJjdnVRaHI0SzN1bFpNenpHZWtkZENBbV9wbm5JTUVlTXNjWlRFU29mTF9WZlJXN2h0STZXcEFId1dIYm9ubUpUeFB6Ykg0QXlMVWhFejh3WHNiTU5JejEyNFN3RjYyM2t3U1FJNkhXQUNCYmZ6ZmtMYi14MFR6V21yb3NXRlZqSHhtd0U5OHd4cEdoMmdLd3VCUEd0eDZobVBrQ1JwNlZLbWZKbnFHaTk0YWVKZ2EwVFdjR3pHWDAmYz0yVENJN0VxYWZhWS05akZtakg2QlVZWHhDS1ZXZWk3Q25xZzY4aktKYTJNYlo3VmI5Ul81TlE9PSZjaD16U3ExcXNnOEhxTmE5bTdSTkx5c0JVbTl5Q3lHWUNrc1hZQUlDVXBvTWlGcU1UbTNXajdmYlE9PSJ9.ZG181Nc7jSXVOzU8Y5zxdpaUs14sGkx5WVtgZ7Yp4zQ/br/77272343238-l" TargetMode="External"/><Relationship Id="rId11" Type="http://schemas.openxmlformats.org/officeDocument/2006/relationships/hyperlink" Target="https://lnks.gd/l/eyJhbGciOiJIUzI1NiJ9.eyJidWxsZXRpbl9saW5rX2lkIjoxMDYsInVyaSI6ImJwMjpjbGljayIsImJ1bGxldGluX2lkIjoiMjAyMDA0MTAuMjAwMDg3NjEiLCJ1cmwiOiJodHRwczovL3d3dy5kc3MudmlyZ2luaWEuZ292L2NjL2NvdmlkLTE5LWRvY3MvMjAyMC0wMy0yMCUyMENoaWxkJTIwQ2FyZSUyMENPVklELTE5JTIwRkFRLnBkZiJ9.Y1gsYmJyf0VoeVpr2JxPjF7rB9ywS6n-ndWaZexyZec/br/77272343238-l" TargetMode="External"/><Relationship Id="rId5" Type="http://schemas.openxmlformats.org/officeDocument/2006/relationships/hyperlink" Target="https://lnks.gd/l/eyJhbGciOiJIUzI1NiJ9.eyJidWxsZXRpbl9saW5rX2lkIjoxMDIsInVyaSI6ImJwMjpjbGljayIsImJ1bGxldGluX2lkIjoiMjAyMDA0MTAuMjAwMDg3NjEiLCJ1cmwiOiJodHRwOi8vd3d3LmRvZS52aXJnaW5pYS5nb3Yvc3VwcG9ydC9oZWFsdGhfbWVkaWNhbC9vZmZpY2UvY292aWQtMTktZmFxLnNodG1sIn0.tbXq1FCVMhScqq5SYwTV5JTPFJGTrbakn7YVbEm2mGQ/br/77272343238-l" TargetMode="External"/><Relationship Id="rId10" Type="http://schemas.openxmlformats.org/officeDocument/2006/relationships/hyperlink" Target="https://lnks.gd/l/eyJhbGciOiJIUzI1NiJ9.eyJidWxsZXRpbl9saW5rX2lkIjoxMDUsInVyaSI6ImJwMjpjbGljayIsImJ1bGxldGluX2lkIjoiMjAyMDA0MTAuMjAwMDg3NjEiLCJ1cmwiOiJodHRwczovL3d3dy5kc3MudmlyZ2luaWEuZ292L2NjL2NvdmlkLTE5LWRvY3MvMy4xOC4yMCUyMFZEU1MlMjBDaGlsZCUyMENhcmUlMjBHdWlkYW5jZS5wZGYifQ.7y731hZAJZOvaPMN82QKLcQjpMd5ueb0STX46WJ8ucA/br/77272343238-l" TargetMode="External"/><Relationship Id="rId4" Type="http://schemas.openxmlformats.org/officeDocument/2006/relationships/hyperlink" Target="https://lnks.gd/l/eyJhbGciOiJIUzI1NiJ9.eyJidWxsZXRpbl9saW5rX2lkIjoxMDEsInVyaSI6ImJwMjpjbGljayIsImJ1bGxldGluX2lkIjoiMjAyMDA0MTAuMjAwMDg3NjEiLCJ1cmwiOiJodHRwOi8vd3d3LmRvZS52aXJnaW5pYS5nb3Yvc3VwcG9ydC9oZWFsdGhfbWVkaWNhbC9vZmZpY2UvY292aWQtMTkuc2h0bWwifQ.k1VMLgFnl7iYYUp0Lu4FOVjQm9UnL3G7AFwA1pGy4_8/br/77272343238-l" TargetMode="External"/><Relationship Id="rId9" Type="http://schemas.openxmlformats.org/officeDocument/2006/relationships/hyperlink" Target="https://lnks.gd/l/eyJhbGciOiJIUzI1NiJ9.eyJidWxsZXRpbl9saW5rX2lkIjoxMTEsInVyaSI6ImJwMjpjbGljayIsImJ1bGxldGluX2lkIjoiMjAyMDA0MTAuMjAwMDg3NjEiLCJ1cmwiOiJodHRwczovL2dvb3BlbnZhLm9yZy8ifQ.iYuLPEXZkGwVzYLGc2JYBSjLqwrkjbyHbCPGEzln4YU/br/77272343238-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-294592" y="-1"/>
            <a:ext cx="9659980" cy="144227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/>
          <a:p>
            <a:pPr lvl="0"/>
            <a:r>
              <a:rPr lang="en-US" sz="3200" b="1" dirty="0">
                <a:solidFill>
                  <a:schemeClr val="tx2"/>
                </a:solidFill>
              </a:rPr>
              <a:t/>
            </a:r>
            <a:br>
              <a:rPr lang="en-US" sz="3200" b="1" dirty="0">
                <a:solidFill>
                  <a:schemeClr val="tx2"/>
                </a:solidFill>
              </a:rPr>
            </a:br>
            <a:r>
              <a:rPr lang="en-US" sz="3200" b="1" dirty="0">
                <a:solidFill>
                  <a:schemeClr val="tx2"/>
                </a:solidFill>
              </a:rPr>
              <a:t>Office of Early Childhood</a:t>
            </a:r>
            <a:br>
              <a:rPr lang="en-US" sz="32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  <a:latin typeface="Poppins" panose="020B0604020202020204" charset="0"/>
                <a:cs typeface="Poppins" panose="020B0604020202020204" charset="0"/>
              </a:rPr>
              <a:t>Cups and Conversations</a:t>
            </a:r>
            <a:r>
              <a:rPr lang="en-US" sz="3600" dirty="0">
                <a:solidFill>
                  <a:schemeClr val="tx2"/>
                </a:solidFill>
                <a:latin typeface="Poppins" panose="020B0604020202020204" charset="0"/>
                <a:cs typeface="Poppins" panose="020B0604020202020204" charset="0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Poppins" panose="020B0604020202020204" charset="0"/>
                <a:cs typeface="Poppins" panose="020B0604020202020204" charset="0"/>
              </a:rPr>
            </a:br>
            <a:endParaRPr sz="3600" b="1" dirty="0">
              <a:solidFill>
                <a:schemeClr val="tx2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6" name="Google Shape;136;p20"/>
          <p:cNvSpPr>
            <a:spLocks noGrp="1"/>
          </p:cNvSpPr>
          <p:nvPr>
            <p:ph type="pic" idx="4294967295"/>
          </p:nvPr>
        </p:nvSpPr>
        <p:spPr>
          <a:xfrm>
            <a:off x="663775" y="2334986"/>
            <a:ext cx="7927975" cy="198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800" b="1" dirty="0">
                <a:latin typeface="Poppins" panose="020B0604020202020204" charset="0"/>
                <a:cs typeface="Poppins" panose="020B0604020202020204" charset="0"/>
              </a:rPr>
              <a:t>Re-opening and Operating ECCE Programs</a:t>
            </a:r>
            <a:br>
              <a:rPr lang="en-US" sz="2800" b="1" dirty="0">
                <a:latin typeface="Poppins" panose="020B0604020202020204" charset="0"/>
                <a:cs typeface="Poppins" panose="020B0604020202020204" charset="0"/>
              </a:rPr>
            </a:br>
            <a:r>
              <a:rPr lang="en-US" sz="2800" b="1" dirty="0">
                <a:latin typeface="Poppins" panose="020B0604020202020204" charset="0"/>
                <a:cs typeface="Poppins" panose="020B0604020202020204" charset="0"/>
              </a:rPr>
              <a:t>During COVID-19, Part II</a:t>
            </a:r>
            <a:br>
              <a:rPr lang="en-US" sz="2800" b="1" dirty="0">
                <a:latin typeface="Poppins" panose="020B0604020202020204" charset="0"/>
                <a:cs typeface="Poppins" panose="020B0604020202020204" charset="0"/>
              </a:rPr>
            </a:br>
            <a:endParaRPr lang="en-US" sz="1600" b="1" dirty="0" smtClean="0">
              <a:latin typeface="Poppins" panose="020B0604020202020204" charset="0"/>
              <a:cs typeface="Poppins" panose="020B0604020202020204" charset="0"/>
            </a:endParaRPr>
          </a:p>
          <a:p>
            <a:pPr algn="ctr"/>
            <a:r>
              <a:rPr lang="en-US" sz="2400" dirty="0" smtClean="0">
                <a:latin typeface="+mj-lt"/>
                <a:ea typeface="Poppins"/>
                <a:cs typeface="Poppins"/>
                <a:sym typeface="Poppins"/>
              </a:rPr>
              <a:t>July </a:t>
            </a:r>
            <a:r>
              <a:rPr lang="en-US" sz="2400" dirty="0">
                <a:latin typeface="+mj-lt"/>
                <a:ea typeface="Poppins"/>
                <a:cs typeface="Poppins"/>
                <a:sym typeface="Poppins"/>
              </a:rPr>
              <a:t>1, 2020</a:t>
            </a:r>
          </a:p>
          <a:p>
            <a:pPr lvl="0"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775" y="4862296"/>
            <a:ext cx="8120996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Poppins" panose="020B0604020202020204" charset="0"/>
                <a:cs typeface="Poppins" panose="020B0604020202020204" charset="0"/>
              </a:rPr>
              <a:t>C5: Considerations from Virginia Beach City Public </a:t>
            </a:r>
            <a:r>
              <a:rPr lang="en-US" sz="2400" dirty="0" smtClean="0">
                <a:latin typeface="Poppins" panose="020B0604020202020204" charset="0"/>
                <a:cs typeface="Poppins" panose="020B0604020202020204" charset="0"/>
              </a:rPr>
              <a:t>Schools - ESY </a:t>
            </a:r>
            <a:r>
              <a:rPr lang="en-US" sz="2400" dirty="0">
                <a:latin typeface="Poppins" panose="020B0604020202020204" charset="0"/>
                <a:cs typeface="Poppins" panose="020B0604020202020204" charset="0"/>
              </a:rPr>
              <a:t>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>
            <a:spLocks noGrp="1"/>
          </p:cNvSpPr>
          <p:nvPr>
            <p:ph type="body" idx="2"/>
          </p:nvPr>
        </p:nvSpPr>
        <p:spPr>
          <a:xfrm>
            <a:off x="361450" y="1631775"/>
            <a:ext cx="7594500" cy="39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800">
                <a:latin typeface="Poppins"/>
                <a:ea typeface="Poppins"/>
                <a:cs typeface="Poppins"/>
                <a:sym typeface="Poppins"/>
              </a:rPr>
              <a:t>Next Conversation, July 15</a:t>
            </a:r>
            <a:endParaRPr/>
          </a:p>
          <a:p>
            <a:pPr marL="742950" lvl="1" indent="-2857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4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>
                <a:latin typeface="Poppins"/>
                <a:ea typeface="Poppins"/>
                <a:cs typeface="Poppins"/>
                <a:sym typeface="Poppins"/>
              </a:rPr>
              <a:t>EC Re-opening Considerations, Cont’d: A PDG Community Perspective</a:t>
            </a:r>
            <a:endParaRPr/>
          </a:p>
          <a:p>
            <a:pPr marL="285750" lvl="0" indent="-2857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800">
                <a:latin typeface="Poppins"/>
                <a:ea typeface="Poppins"/>
                <a:cs typeface="Poppins"/>
                <a:sym typeface="Poppins"/>
              </a:rPr>
              <a:t>Forthcoming (via email or Readiness Connection newsletter)</a:t>
            </a:r>
            <a:endParaRPr/>
          </a:p>
          <a:p>
            <a:pPr marL="742950" lvl="1" indent="-2857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600">
                <a:latin typeface="Poppins"/>
                <a:ea typeface="Poppins"/>
                <a:cs typeface="Poppins"/>
                <a:sym typeface="Poppins"/>
              </a:rPr>
              <a:t>Link to this recording</a:t>
            </a:r>
            <a:endParaRPr/>
          </a:p>
          <a:p>
            <a:pPr marL="742950" lvl="1" indent="-2857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600">
                <a:latin typeface="Poppins"/>
                <a:ea typeface="Poppins"/>
                <a:cs typeface="Poppins"/>
                <a:sym typeface="Poppins"/>
              </a:rPr>
              <a:t>Invitation to complete short survey about your ideas for future conversation topics (we are always looking for volunteer facilitators)</a:t>
            </a:r>
            <a:endParaRPr/>
          </a:p>
          <a:p>
            <a:pPr marL="742950" lvl="1" indent="-2857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600">
                <a:latin typeface="Poppins"/>
                <a:ea typeface="Poppins"/>
                <a:cs typeface="Poppins"/>
                <a:sym typeface="Poppins"/>
              </a:rPr>
              <a:t>Referenced materials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4" name="Google Shape;194;p29"/>
          <p:cNvSpPr txBox="1">
            <a:spLocks noGrp="1"/>
          </p:cNvSpPr>
          <p:nvPr>
            <p:ph type="ctrTitle"/>
          </p:nvPr>
        </p:nvSpPr>
        <p:spPr>
          <a:xfrm>
            <a:off x="-346363" y="-133442"/>
            <a:ext cx="9744300" cy="139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Closing Notes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>
            <a:spLocks noGrp="1"/>
          </p:cNvSpPr>
          <p:nvPr>
            <p:ph type="ctrTitle"/>
          </p:nvPr>
        </p:nvSpPr>
        <p:spPr>
          <a:xfrm>
            <a:off x="-346363" y="-133442"/>
            <a:ext cx="9744300" cy="139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400"/>
              <a:t>Cups and Conversations Contact Information</a:t>
            </a:r>
            <a:endParaRPr sz="3400"/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idx="2"/>
          </p:nvPr>
        </p:nvSpPr>
        <p:spPr>
          <a:xfrm>
            <a:off x="361450" y="1600650"/>
            <a:ext cx="7480500" cy="3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Dawn Hendricks- Early Childhood Special Education Coordinator, VDOE 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2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dawn.hendricks@doe.virginia.gov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Tamilah Richardson- Associate Director, Early Childhood Learning, VDOE </a:t>
            </a:r>
            <a:r>
              <a:rPr lang="en-US" sz="22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tamilah.richardson@doe.virginia.gov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ctrTitle"/>
          </p:nvPr>
        </p:nvSpPr>
        <p:spPr>
          <a:xfrm>
            <a:off x="-346363" y="-133442"/>
            <a:ext cx="9744300" cy="139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Good morning- thanks for joining Cups and Conversations!</a:t>
            </a:r>
            <a:endParaRPr dirty="0"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346078" y="1393308"/>
            <a:ext cx="35127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 few reminders: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2"/>
          </p:nvPr>
        </p:nvSpPr>
        <p:spPr>
          <a:xfrm>
            <a:off x="346075" y="2080650"/>
            <a:ext cx="7636200" cy="3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•</a:t>
            </a:r>
            <a:r>
              <a:rPr lang="en-US" sz="1900">
                <a:latin typeface="Poppins"/>
                <a:ea typeface="Poppins"/>
                <a:cs typeface="Poppins"/>
                <a:sym typeface="Poppins"/>
              </a:rPr>
              <a:t>This is a judgement free zone</a:t>
            </a:r>
            <a:endParaRPr sz="19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latin typeface="Poppins"/>
                <a:ea typeface="Poppins"/>
                <a:cs typeface="Poppins"/>
                <a:sym typeface="Poppins"/>
              </a:rPr>
              <a:t>•Sharing of local perspective, </a:t>
            </a:r>
            <a:r>
              <a:rPr lang="en-US" sz="1900" i="1">
                <a:latin typeface="Poppins"/>
                <a:ea typeface="Poppins"/>
                <a:cs typeface="Poppins"/>
                <a:sym typeface="Poppins"/>
              </a:rPr>
              <a:t>not</a:t>
            </a:r>
            <a:r>
              <a:rPr lang="en-US" sz="1900">
                <a:latin typeface="Poppins"/>
                <a:ea typeface="Poppins"/>
                <a:cs typeface="Poppins"/>
                <a:sym typeface="Poppins"/>
              </a:rPr>
              <a:t> DOE recommendations</a:t>
            </a:r>
            <a:endParaRPr sz="19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latin typeface="Poppins"/>
                <a:ea typeface="Poppins"/>
                <a:cs typeface="Poppins"/>
                <a:sym typeface="Poppins"/>
              </a:rPr>
              <a:t>•You are free to unmute your line at anytime to share your thoughts and ask questions </a:t>
            </a:r>
            <a:endParaRPr sz="19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Poppins"/>
                <a:ea typeface="Poppins"/>
                <a:cs typeface="Poppins"/>
                <a:sym typeface="Poppins"/>
              </a:rPr>
              <a:t>–</a:t>
            </a:r>
            <a:r>
              <a:rPr lang="en-US" sz="1700" b="1">
                <a:latin typeface="Poppins"/>
                <a:ea typeface="Poppins"/>
                <a:cs typeface="Poppins"/>
                <a:sym typeface="Poppins"/>
              </a:rPr>
              <a:t>*Please help us minimize background noise by staying muted if you are not speaking</a:t>
            </a:r>
            <a:endParaRPr sz="17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latin typeface="Poppins"/>
                <a:ea typeface="Poppins"/>
                <a:cs typeface="Poppins"/>
                <a:sym typeface="Poppins"/>
              </a:rPr>
              <a:t>•This meeting will be recorded and shared with participants</a:t>
            </a:r>
            <a:endParaRPr sz="19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>
                <a:latin typeface="Poppins"/>
                <a:ea typeface="Poppins"/>
                <a:cs typeface="Poppins"/>
                <a:sym typeface="Poppins"/>
              </a:rPr>
              <a:t>Optional: </a:t>
            </a:r>
            <a:r>
              <a:rPr lang="en-US" sz="1900">
                <a:latin typeface="Poppins"/>
                <a:ea typeface="Poppins"/>
                <a:cs typeface="Poppins"/>
                <a:sym typeface="Poppins"/>
              </a:rPr>
              <a:t>Please add your name and affiliation in the chat box</a:t>
            </a:r>
            <a:endParaRPr sz="19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 sz="23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ctrTitle"/>
          </p:nvPr>
        </p:nvSpPr>
        <p:spPr>
          <a:xfrm>
            <a:off x="-346363" y="-133442"/>
            <a:ext cx="9744363" cy="139574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/>
              <a:t>Today’s Special Guests</a:t>
            </a:r>
            <a:endParaRPr/>
          </a:p>
        </p:txBody>
      </p:sp>
      <p:sp>
        <p:nvSpPr>
          <p:cNvPr id="149" name="Google Shape;149;p22"/>
          <p:cNvSpPr>
            <a:spLocks noGrp="1"/>
          </p:cNvSpPr>
          <p:nvPr>
            <p:ph type="pic" idx="3"/>
          </p:nvPr>
        </p:nvSpPr>
        <p:spPr>
          <a:xfrm>
            <a:off x="538473" y="2043564"/>
            <a:ext cx="8038368" cy="3416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000" b="0" i="0" u="none" strike="noStrike" cap="none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Roni Myers-Daub</a:t>
            </a:r>
            <a:endParaRPr sz="3000" b="0" i="0" u="none" strike="noStrike" cap="none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endParaRPr sz="1500" b="0" i="0" u="none" strike="noStrike" cap="none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2000" b="0" i="0" u="none" strike="noStrike" cap="none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Executive Director of Programs for Exceptional Children, Virginia Beach City Schools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Roni.Myers-Daub@vbschools.com</a:t>
            </a:r>
            <a:endParaRPr sz="2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endParaRPr sz="3000" b="0" i="0" u="none" strike="noStrike" cap="none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000" b="0" i="0" u="none" strike="noStrike" cap="none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Tania Sotomayor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endParaRPr sz="2000" b="0" i="0" u="none" strike="noStrike" cap="none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2000" b="0" i="0" u="none" strike="noStrike" cap="none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Director of Compliance and Special Education, Virginia Beach City Public Schools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tania.sotomayor@vbschools.com</a:t>
            </a:r>
            <a:endParaRPr sz="2000" b="0" i="0" u="none" strike="noStrike" cap="none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endParaRPr sz="2000" b="0" i="0" u="none" strike="noStrike" cap="none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628649" y="372141"/>
            <a:ext cx="7886700" cy="10543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520" dirty="0"/>
              <a:t>Q1: Could you tell us about Virginia Beach City Public Schools</a:t>
            </a:r>
            <a:r>
              <a:rPr lang="en-US" sz="2520" dirty="0" smtClean="0"/>
              <a:t>?</a:t>
            </a:r>
            <a:endParaRPr sz="2160" dirty="0"/>
          </a:p>
        </p:txBody>
      </p:sp>
      <p:sp>
        <p:nvSpPr>
          <p:cNvPr id="156" name="Google Shape;156;p23"/>
          <p:cNvSpPr txBox="1"/>
          <p:nvPr/>
        </p:nvSpPr>
        <p:spPr>
          <a:xfrm>
            <a:off x="1786270" y="3253563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2673130" y="2059226"/>
            <a:ext cx="5638113" cy="326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your general school division demographics? Details about the programs you lead?</a:t>
            </a:r>
            <a:endParaRPr dirty="0"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did your division support continuity of learning during COVID-19 school closure (generally and for ECSE programs)?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31" y="2427483"/>
            <a:ext cx="2109399" cy="1652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555171" y="588465"/>
            <a:ext cx="8049986" cy="101173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Q2: How have you planned for Extended School Year (ESY) Programs in Virginia Beach?</a:t>
            </a:r>
            <a:endParaRPr/>
          </a:p>
        </p:txBody>
      </p:sp>
      <p:sp>
        <p:nvSpPr>
          <p:cNvPr id="163" name="Google Shape;163;p24"/>
          <p:cNvSpPr/>
          <p:nvPr/>
        </p:nvSpPr>
        <p:spPr>
          <a:xfrm>
            <a:off x="945701" y="2083981"/>
            <a:ext cx="7336465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many students and teachers are involved?</a:t>
            </a:r>
            <a:endParaRPr dirty="0"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Did some parents opt-out over continued health and safety concerns?</a:t>
            </a:r>
            <a:endParaRPr dirty="0"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considerations- logistically and instructionally- shaped your ESY plans?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1077685" y="5049475"/>
            <a:ext cx="734415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Please feel free to enter your thoughts and questions in the chat box or chime in when the floor is reopened!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1109930" y="603951"/>
            <a:ext cx="6907398" cy="113431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/>
              <a:t>Q3: Two days in ☺- how is it going? </a:t>
            </a:r>
            <a:endParaRPr sz="2800"/>
          </a:p>
        </p:txBody>
      </p:sp>
      <p:sp>
        <p:nvSpPr>
          <p:cNvPr id="169" name="Google Shape;169;p25"/>
          <p:cNvSpPr txBox="1"/>
          <p:nvPr/>
        </p:nvSpPr>
        <p:spPr>
          <a:xfrm>
            <a:off x="592866" y="2464375"/>
            <a:ext cx="838908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challenges, if any, have surfaced, and how are you calibrating?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your known successes thus far?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1104209" y="629614"/>
            <a:ext cx="7148497" cy="111641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 dirty="0" smtClean="0"/>
              <a:t>Q4</a:t>
            </a:r>
            <a:r>
              <a:rPr lang="en-US" sz="2800" dirty="0"/>
              <a:t>: What about fall re-opening plans?</a:t>
            </a:r>
            <a:endParaRPr dirty="0"/>
          </a:p>
        </p:txBody>
      </p:sp>
      <p:sp>
        <p:nvSpPr>
          <p:cNvPr id="175" name="Google Shape;175;p26"/>
          <p:cNvSpPr txBox="1"/>
          <p:nvPr/>
        </p:nvSpPr>
        <p:spPr>
          <a:xfrm>
            <a:off x="420118" y="1746033"/>
            <a:ext cx="851668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Could you share what you know about VBCPS fall re-opening plans?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you aware of considerations that relate specifically to Early Childhood/ECSE programs?</a:t>
            </a: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908552" y="4909166"/>
            <a:ext cx="734415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The chat box is always open, and we welcome your thoughts and questions upon prompting!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209893" y="340709"/>
            <a:ext cx="8623138" cy="1638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160"/>
              <a:t/>
            </a:r>
            <a:br>
              <a:rPr lang="en-US" sz="2160"/>
            </a:br>
            <a:r>
              <a:rPr lang="en-US" sz="2790"/>
              <a:t>Q5: What are your biggest lessons learned from this very unique ESY planning process and administrative experience? </a:t>
            </a:r>
            <a:endParaRPr/>
          </a:p>
        </p:txBody>
      </p:sp>
      <p:sp>
        <p:nvSpPr>
          <p:cNvPr id="181" name="Google Shape;181;p27"/>
          <p:cNvSpPr/>
          <p:nvPr/>
        </p:nvSpPr>
        <p:spPr>
          <a:xfrm>
            <a:off x="1796902" y="2145268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486472" y="2476867"/>
            <a:ext cx="8346559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top pieces of advice would you offer to divisions and programs about re-opening this fall, particularly looking through an early childhood/ECSE lens?</a:t>
            </a:r>
            <a:endParaRPr/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you have recommendations for helpful resources outside of VDOE publications (Recover, Redesign, Restart 2020, FAQs)?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body" idx="2"/>
          </p:nvPr>
        </p:nvSpPr>
        <p:spPr>
          <a:xfrm>
            <a:off x="361450" y="1631775"/>
            <a:ext cx="7553100" cy="39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VDOE Recover, Redesign Restart 2020: A Comprehensive Plan that Moves Virginia Learners and Educators Forward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7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VDOE COVID 19 Website</a:t>
            </a:r>
            <a:endParaRPr sz="17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17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VDOE COVID 19 FAQs</a:t>
            </a:r>
            <a:r>
              <a:rPr lang="en-US" sz="17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7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Office of Early Childhood FAQ</a:t>
            </a:r>
            <a:r>
              <a:rPr lang="en-US" sz="1700">
                <a:latin typeface="Arial"/>
                <a:ea typeface="Arial"/>
                <a:cs typeface="Arial"/>
                <a:sym typeface="Arial"/>
              </a:rPr>
              <a:t> , and  </a:t>
            </a:r>
            <a:r>
              <a:rPr lang="en-US" sz="17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Transition from Part C to Part B FAQ</a:t>
            </a:r>
            <a:endParaRPr sz="17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17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Virginia Learns Anywhere</a:t>
            </a:r>
            <a:r>
              <a:rPr lang="en-US" sz="1700">
                <a:latin typeface="Arial"/>
                <a:ea typeface="Arial"/>
                <a:cs typeface="Arial"/>
                <a:sym typeface="Arial"/>
              </a:rPr>
              <a:t> (C4L) and </a:t>
            </a:r>
            <a:r>
              <a:rPr lang="en-US" sz="17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#GoOpenVA</a:t>
            </a:r>
            <a:endParaRPr sz="17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Other: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17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Child Care Guidance for COVID 19</a:t>
            </a:r>
            <a:r>
              <a:rPr lang="en-US" sz="17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7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Child Care Licensing FAQs</a:t>
            </a:r>
            <a:r>
              <a:rPr lang="en-US" sz="17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7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Child Care Resources COVID 19 website</a:t>
            </a:r>
            <a:endParaRPr sz="17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–The Virginia Early Childhood Foundation (VECF)  </a:t>
            </a:r>
            <a:r>
              <a:rPr lang="en-US" sz="17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materials</a:t>
            </a:r>
            <a:r>
              <a:rPr lang="en-US" sz="1700">
                <a:latin typeface="Arial"/>
                <a:ea typeface="Arial"/>
                <a:cs typeface="Arial"/>
                <a:sym typeface="Arial"/>
              </a:rPr>
              <a:t>, including a guide for child care and a series of webinars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5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8" name="Google Shape;188;p28"/>
          <p:cNvSpPr txBox="1">
            <a:spLocks noGrp="1"/>
          </p:cNvSpPr>
          <p:nvPr>
            <p:ph type="ctrTitle"/>
          </p:nvPr>
        </p:nvSpPr>
        <p:spPr>
          <a:xfrm>
            <a:off x="-346363" y="-133442"/>
            <a:ext cx="9744300" cy="139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Additional Resources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557</Words>
  <Application>Microsoft Office PowerPoint</Application>
  <PresentationFormat>On-screen Show (4:3)</PresentationFormat>
  <Paragraphs>70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Courier New</vt:lpstr>
      <vt:lpstr>Arial</vt:lpstr>
      <vt:lpstr>Noto Sans Symbols</vt:lpstr>
      <vt:lpstr>Poppins</vt:lpstr>
      <vt:lpstr>Perception</vt:lpstr>
      <vt:lpstr> Office of Early Childhood Cups and Conversations </vt:lpstr>
      <vt:lpstr>Good morning- thanks for joining Cups and Conversations!</vt:lpstr>
      <vt:lpstr>Today’s Special Guests</vt:lpstr>
      <vt:lpstr>Q1: Could you tell us about Virginia Beach City Public Schools?</vt:lpstr>
      <vt:lpstr>Q2: How have you planned for Extended School Year (ESY) Programs in Virginia Beach?</vt:lpstr>
      <vt:lpstr>Q3: Two days in ☺- how is it going? </vt:lpstr>
      <vt:lpstr>Q4: What about fall re-opening plans?</vt:lpstr>
      <vt:lpstr> Q5: What are your biggest lessons learned from this very unique ESY planning process and administrative experience? </vt:lpstr>
      <vt:lpstr>Additional Resources</vt:lpstr>
      <vt:lpstr>Closing Notes</vt:lpstr>
      <vt:lpstr>Cups and Conversations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Office of Early Childhood Cups and Conversations </dc:title>
  <cp:lastModifiedBy>Tamilah Richardson</cp:lastModifiedBy>
  <cp:revision>9</cp:revision>
  <dcterms:modified xsi:type="dcterms:W3CDTF">2020-07-06T14:39:57Z</dcterms:modified>
</cp:coreProperties>
</file>