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6" r:id="rId1"/>
  </p:sldMasterIdLst>
  <p:notesMasterIdLst>
    <p:notesMasterId r:id="rId24"/>
  </p:notesMasterIdLst>
  <p:sldIdLst>
    <p:sldId id="256" r:id="rId2"/>
    <p:sldId id="257" r:id="rId3"/>
    <p:sldId id="258" r:id="rId4"/>
    <p:sldId id="268" r:id="rId5"/>
    <p:sldId id="269" r:id="rId6"/>
    <p:sldId id="270" r:id="rId7"/>
    <p:sldId id="271" r:id="rId8"/>
    <p:sldId id="272" r:id="rId9"/>
    <p:sldId id="273" r:id="rId10"/>
    <p:sldId id="274" r:id="rId11"/>
    <p:sldId id="275" r:id="rId12"/>
    <p:sldId id="261" r:id="rId13"/>
    <p:sldId id="276" r:id="rId14"/>
    <p:sldId id="277" r:id="rId15"/>
    <p:sldId id="259" r:id="rId16"/>
    <p:sldId id="267" r:id="rId17"/>
    <p:sldId id="260" r:id="rId18"/>
    <p:sldId id="262" r:id="rId19"/>
    <p:sldId id="263" r:id="rId20"/>
    <p:sldId id="264" r:id="rId21"/>
    <p:sldId id="265" r:id="rId22"/>
    <p:sldId id="266" r:id="rId23"/>
  </p:sldIdLst>
  <p:sldSz cx="9144000" cy="6858000" type="screen4x3"/>
  <p:notesSz cx="6858000" cy="9144000"/>
  <p:embeddedFontLst>
    <p:embeddedFont>
      <p:font typeface="Poppins" pitchFamily="2" charset="77"/>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19">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46" autoAdjust="0"/>
    <p:restoredTop sz="93124" autoAdjust="0"/>
  </p:normalViewPr>
  <p:slideViewPr>
    <p:cSldViewPr snapToGrid="0">
      <p:cViewPr varScale="1">
        <p:scale>
          <a:sx n="107" d="100"/>
          <a:sy n="107" d="100"/>
        </p:scale>
        <p:origin x="1712" y="176"/>
      </p:cViewPr>
      <p:guideLst>
        <p:guide orient="horz" pos="4319"/>
        <p:guide pos="5759"/>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r>
              <a:rPr lang="en-US" b="1" dirty="0">
                <a:solidFill>
                  <a:schemeClr val="tx1"/>
                </a:solidFill>
              </a:rPr>
              <a:t>Program Types</a:t>
            </a:r>
          </a:p>
        </c:rich>
      </c:tx>
      <c:layout>
        <c:manualLayout>
          <c:xMode val="edge"/>
          <c:yMode val="edge"/>
          <c:x val="0.33191281690178531"/>
          <c:y val="3.3536410096865248E-2"/>
        </c:manualLayout>
      </c:layout>
      <c:overlay val="0"/>
      <c:spPr>
        <a:noFill/>
        <a:ln>
          <a:noFill/>
        </a:ln>
        <a:effectLst/>
      </c:spPr>
      <c:txPr>
        <a:bodyPr rot="0" spcFirstLastPara="1" vertOverflow="ellipsis" vert="horz" wrap="square" anchor="ctr" anchorCtr="1"/>
        <a:lstStyle/>
        <a:p>
          <a:pPr>
            <a:defRPr sz="2128" b="1" i="0" u="none" strike="noStrike" kern="1200" spc="0" normalizeH="0" baseline="0">
              <a:solidFill>
                <a:schemeClr val="dk1">
                  <a:lumMod val="50000"/>
                  <a:lumOff val="50000"/>
                </a:schemeClr>
              </a:solidFill>
              <a:latin typeface="+mj-lt"/>
              <a:ea typeface="+mj-ea"/>
              <a:cs typeface="+mj-cs"/>
            </a:defRPr>
          </a:pPr>
          <a:endParaRPr lang="en-US"/>
        </a:p>
      </c:txPr>
    </c:title>
    <c:autoTitleDeleted val="0"/>
    <c:plotArea>
      <c:layout/>
      <c:pieChart>
        <c:varyColors val="1"/>
        <c:ser>
          <c:idx val="0"/>
          <c:order val="0"/>
          <c:tx>
            <c:strRef>
              <c:f>Sheet1!$B$1</c:f>
              <c:strCache>
                <c:ptCount val="1"/>
                <c:pt idx="0">
                  <c:v>Program Types</c:v>
                </c:pt>
              </c:strCache>
            </c:strRef>
          </c:tx>
          <c:spPr>
            <a:solidFill>
              <a:srgbClr val="FF0000"/>
            </a:solidFill>
          </c:spPr>
          <c:dPt>
            <c:idx val="0"/>
            <c:bubble3D val="0"/>
            <c:spPr>
              <a:solidFill>
                <a:srgbClr val="00B0F0"/>
              </a:solidFill>
              <a:ln w="19050">
                <a:solidFill>
                  <a:schemeClr val="tx1"/>
                </a:solidFill>
              </a:ln>
              <a:effectLst/>
            </c:spPr>
            <c:extLst>
              <c:ext xmlns:c16="http://schemas.microsoft.com/office/drawing/2014/chart" uri="{C3380CC4-5D6E-409C-BE32-E72D297353CC}">
                <c16:uniqueId val="{00000001-0F40-4372-8228-E0D46A4B417E}"/>
              </c:ext>
            </c:extLst>
          </c:dPt>
          <c:dPt>
            <c:idx val="1"/>
            <c:bubble3D val="0"/>
            <c:spPr>
              <a:solidFill>
                <a:srgbClr val="92D050"/>
              </a:solidFill>
              <a:ln w="19050">
                <a:solidFill>
                  <a:schemeClr val="tx1"/>
                </a:solidFill>
              </a:ln>
              <a:effectLst/>
            </c:spPr>
            <c:extLst>
              <c:ext xmlns:c16="http://schemas.microsoft.com/office/drawing/2014/chart" uri="{C3380CC4-5D6E-409C-BE32-E72D297353CC}">
                <c16:uniqueId val="{00000003-0F40-4372-8228-E0D46A4B417E}"/>
              </c:ext>
            </c:extLst>
          </c:dPt>
          <c:dPt>
            <c:idx val="2"/>
            <c:bubble3D val="0"/>
            <c:spPr>
              <a:solidFill>
                <a:srgbClr val="FF0000"/>
              </a:solidFill>
              <a:ln w="19050">
                <a:solidFill>
                  <a:schemeClr val="tx1"/>
                </a:solidFill>
              </a:ln>
              <a:effectLst/>
            </c:spPr>
            <c:extLst>
              <c:ext xmlns:c16="http://schemas.microsoft.com/office/drawing/2014/chart" uri="{C3380CC4-5D6E-409C-BE32-E72D297353CC}">
                <c16:uniqueId val="{00000005-0F40-4372-8228-E0D46A4B417E}"/>
              </c:ext>
            </c:extLst>
          </c:dPt>
          <c:dPt>
            <c:idx val="3"/>
            <c:bubble3D val="0"/>
            <c:spPr>
              <a:solidFill>
                <a:srgbClr val="FF0000"/>
              </a:solidFill>
              <a:ln w="19050">
                <a:solidFill>
                  <a:schemeClr val="lt1"/>
                </a:solidFill>
              </a:ln>
              <a:effectLst/>
            </c:spPr>
            <c:extLst>
              <c:ext xmlns:c16="http://schemas.microsoft.com/office/drawing/2014/chart" uri="{C3380CC4-5D6E-409C-BE32-E72D297353CC}">
                <c16:uniqueId val="{00000007-0F40-4372-8228-E0D46A4B417E}"/>
              </c:ext>
            </c:extLst>
          </c:dPt>
          <c:dLbls>
            <c:dLbl>
              <c:idx val="0"/>
              <c:tx>
                <c:rich>
                  <a:bodyPr/>
                  <a:lstStyle/>
                  <a:p>
                    <a:r>
                      <a:rPr lang="en-US" dirty="0"/>
                      <a:t>51</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F40-4372-8228-E0D46A4B417E}"/>
                </c:ext>
              </c:extLst>
            </c:dLbl>
            <c:dLbl>
              <c:idx val="1"/>
              <c:tx>
                <c:rich>
                  <a:bodyPr/>
                  <a:lstStyle/>
                  <a:p>
                    <a:r>
                      <a:rPr lang="en-US" dirty="0"/>
                      <a:t>29</a:t>
                    </a:r>
                  </a:p>
                </c:rich>
              </c:tx>
              <c:dLblPos val="bestFi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F40-4372-8228-E0D46A4B41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Head Start</c:v>
                </c:pt>
                <c:pt idx="1">
                  <c:v>Early Head Start</c:v>
                </c:pt>
                <c:pt idx="2">
                  <c:v>Migrant/Seasonal Head Start</c:v>
                </c:pt>
              </c:strCache>
            </c:strRef>
          </c:cat>
          <c:val>
            <c:numRef>
              <c:f>Sheet1!$B$2:$B$5</c:f>
              <c:numCache>
                <c:formatCode>General</c:formatCode>
                <c:ptCount val="4"/>
                <c:pt idx="0">
                  <c:v>52</c:v>
                </c:pt>
                <c:pt idx="1">
                  <c:v>31</c:v>
                </c:pt>
                <c:pt idx="2">
                  <c:v>1</c:v>
                </c:pt>
              </c:numCache>
            </c:numRef>
          </c:val>
          <c:extLst>
            <c:ext xmlns:c16="http://schemas.microsoft.com/office/drawing/2014/chart" uri="{C3380CC4-5D6E-409C-BE32-E72D297353CC}">
              <c16:uniqueId val="{00000008-0F40-4372-8228-E0D46A4B417E}"/>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egendEntry>
        <c:idx val="3"/>
        <c:delete val="1"/>
      </c:legendEntry>
      <c:overlay val="0"/>
      <c:spPr>
        <a:solidFill>
          <a:schemeClr val="lt1">
            <a:alpha val="50000"/>
          </a:schemeClr>
        </a:solid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legend>
    <c:plotVisOnly val="1"/>
    <c:dispBlanksAs val="gap"/>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b="1" dirty="0">
                <a:solidFill>
                  <a:schemeClr val="tx1"/>
                </a:solidFill>
              </a:rPr>
              <a:t>Agency</a:t>
            </a:r>
            <a:r>
              <a:rPr lang="en-US" b="1" baseline="0" dirty="0">
                <a:solidFill>
                  <a:schemeClr val="tx1"/>
                </a:solidFill>
              </a:rPr>
              <a:t> Types</a:t>
            </a:r>
            <a:endParaRPr lang="en-US" b="1" dirty="0">
              <a:solidFill>
                <a:schemeClr val="tx1"/>
              </a:solidFill>
            </a:endParaRPr>
          </a:p>
        </c:rich>
      </c:tx>
      <c:layout>
        <c:manualLayout>
          <c:xMode val="edge"/>
          <c:yMode val="edge"/>
          <c:x val="0.38596383353641639"/>
          <c:y val="4.586301923919550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dPt>
            <c:idx val="1"/>
            <c:invertIfNegative val="0"/>
            <c:bubble3D val="0"/>
            <c:spPr>
              <a:solidFill>
                <a:srgbClr val="4734FC"/>
              </a:solidFill>
              <a:ln>
                <a:noFill/>
              </a:ln>
              <a:effectLst/>
            </c:spPr>
            <c:extLst>
              <c:ext xmlns:c16="http://schemas.microsoft.com/office/drawing/2014/chart" uri="{C3380CC4-5D6E-409C-BE32-E72D297353CC}">
                <c16:uniqueId val="{00000003-138A-41E2-B20A-47532A7487FB}"/>
              </c:ext>
            </c:extLst>
          </c:dPt>
          <c:dPt>
            <c:idx val="2"/>
            <c:invertIfNegative val="0"/>
            <c:bubble3D val="0"/>
            <c:spPr>
              <a:solidFill>
                <a:srgbClr val="FFC000"/>
              </a:solidFill>
              <a:ln>
                <a:noFill/>
              </a:ln>
              <a:effectLst/>
            </c:spPr>
            <c:extLst>
              <c:ext xmlns:c16="http://schemas.microsoft.com/office/drawing/2014/chart" uri="{C3380CC4-5D6E-409C-BE32-E72D297353CC}">
                <c16:uniqueId val="{00000004-138A-41E2-B20A-47532A7487FB}"/>
              </c:ext>
            </c:extLst>
          </c:dPt>
          <c:dPt>
            <c:idx val="3"/>
            <c:invertIfNegative val="0"/>
            <c:bubble3D val="0"/>
            <c:spPr>
              <a:solidFill>
                <a:srgbClr val="00B050"/>
              </a:solidFill>
              <a:ln>
                <a:noFill/>
              </a:ln>
              <a:effectLst/>
            </c:spPr>
            <c:extLst>
              <c:ext xmlns:c16="http://schemas.microsoft.com/office/drawing/2014/chart" uri="{C3380CC4-5D6E-409C-BE32-E72D297353CC}">
                <c16:uniqueId val="{00000005-138A-41E2-B20A-47532A7487FB}"/>
              </c:ext>
            </c:extLst>
          </c:dPt>
          <c:cat>
            <c:strRef>
              <c:f>Sheet1!$A$2:$A$5</c:f>
              <c:strCache>
                <c:ptCount val="4"/>
                <c:pt idx="0">
                  <c:v>School System</c:v>
                </c:pt>
                <c:pt idx="1">
                  <c:v>Private/non-profit</c:v>
                </c:pt>
                <c:pt idx="2">
                  <c:v>Community Action Agency</c:v>
                </c:pt>
                <c:pt idx="3">
                  <c:v>Government Agency</c:v>
                </c:pt>
              </c:strCache>
            </c:strRef>
          </c:cat>
          <c:val>
            <c:numRef>
              <c:f>Sheet1!$B$2:$B$5</c:f>
              <c:numCache>
                <c:formatCode>General</c:formatCode>
                <c:ptCount val="4"/>
                <c:pt idx="0">
                  <c:v>23</c:v>
                </c:pt>
                <c:pt idx="1">
                  <c:v>25</c:v>
                </c:pt>
                <c:pt idx="2">
                  <c:v>25</c:v>
                </c:pt>
                <c:pt idx="3">
                  <c:v>8</c:v>
                </c:pt>
              </c:numCache>
            </c:numRef>
          </c:val>
          <c:extLst>
            <c:ext xmlns:c16="http://schemas.microsoft.com/office/drawing/2014/chart" uri="{C3380CC4-5D6E-409C-BE32-E72D297353CC}">
              <c16:uniqueId val="{00000000-138A-41E2-B20A-47532A7487FB}"/>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School System</c:v>
                </c:pt>
                <c:pt idx="1">
                  <c:v>Private/non-profit</c:v>
                </c:pt>
                <c:pt idx="2">
                  <c:v>Community Action Agency</c:v>
                </c:pt>
                <c:pt idx="3">
                  <c:v>Government Agency</c:v>
                </c:pt>
              </c:strCache>
            </c:strRef>
          </c:cat>
          <c:val>
            <c:numRef>
              <c:f>Sheet1!$C$2:$C$5</c:f>
              <c:numCache>
                <c:formatCode>General</c:formatCode>
                <c:ptCount val="4"/>
              </c:numCache>
            </c:numRef>
          </c:val>
          <c:extLst>
            <c:ext xmlns:c16="http://schemas.microsoft.com/office/drawing/2014/chart" uri="{C3380CC4-5D6E-409C-BE32-E72D297353CC}">
              <c16:uniqueId val="{00000001-138A-41E2-B20A-47532A7487FB}"/>
            </c:ext>
          </c:extLst>
        </c:ser>
        <c:dLbls>
          <c:showLegendKey val="0"/>
          <c:showVal val="0"/>
          <c:showCatName val="0"/>
          <c:showSerName val="0"/>
          <c:showPercent val="0"/>
          <c:showBubbleSize val="0"/>
        </c:dLbls>
        <c:gapWidth val="219"/>
        <c:overlap val="-27"/>
        <c:axId val="941525216"/>
        <c:axId val="1062055488"/>
      </c:barChart>
      <c:catAx>
        <c:axId val="94152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62055488"/>
        <c:crosses val="autoZero"/>
        <c:auto val="1"/>
        <c:lblAlgn val="ctr"/>
        <c:lblOffset val="100"/>
        <c:noMultiLvlLbl val="0"/>
      </c:catAx>
      <c:valAx>
        <c:axId val="106205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41525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33" name="Google Shape;133;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100" b="0" i="0" u="none" strike="noStrike" cap="none" dirty="0">
                <a:solidFill>
                  <a:srgbClr val="000000"/>
                </a:solidFill>
                <a:effectLst/>
                <a:latin typeface="Arial"/>
                <a:ea typeface="Arial"/>
                <a:cs typeface="Arial"/>
                <a:sym typeface="Arial"/>
              </a:rPr>
              <a:t>Divisions "nominate" awesome videos or examples of actual </a:t>
            </a:r>
            <a:r>
              <a:rPr lang="en-US" sz="1100" b="0" i="0" u="none" strike="noStrike" cap="none" dirty="0" err="1">
                <a:solidFill>
                  <a:srgbClr val="000000"/>
                </a:solidFill>
                <a:effectLst/>
                <a:latin typeface="Arial"/>
                <a:ea typeface="Arial"/>
                <a:cs typeface="Arial"/>
                <a:sym typeface="Arial"/>
              </a:rPr>
              <a:t>preK</a:t>
            </a:r>
            <a:r>
              <a:rPr lang="en-US" sz="1100" b="0" i="0" u="none" strike="noStrike" cap="none" dirty="0">
                <a:solidFill>
                  <a:srgbClr val="000000"/>
                </a:solidFill>
                <a:effectLst/>
                <a:latin typeface="Arial"/>
                <a:ea typeface="Arial"/>
                <a:cs typeface="Arial"/>
                <a:sym typeface="Arial"/>
              </a:rPr>
              <a:t> content that can "inspire" others</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Google Shape;197;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rtl="0">
              <a:buNone/>
            </a:pPr>
            <a:endParaRPr dirty="0"/>
          </a:p>
        </p:txBody>
      </p:sp>
      <p:sp>
        <p:nvSpPr>
          <p:cNvPr id="153" name="Google Shape;15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97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8" name="Google Shape;17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with Picture">
  <p:cSld name="5_Title Slide with Picture">
    <p:spTree>
      <p:nvGrpSpPr>
        <p:cNvPr id="1" name="Shape 11"/>
        <p:cNvGrpSpPr/>
        <p:nvPr/>
      </p:nvGrpSpPr>
      <p:grpSpPr>
        <a:xfrm>
          <a:off x="0" y="0"/>
          <a:ext cx="0" cy="0"/>
          <a:chOff x="0" y="0"/>
          <a:chExt cx="0" cy="0"/>
        </a:xfrm>
      </p:grpSpPr>
      <p:pic>
        <p:nvPicPr>
          <p:cNvPr id="12" name="Google Shape;12;p2" descr="Apple_Backpack_Blackboard.jpeg"/>
          <p:cNvPicPr preferRelativeResize="0"/>
          <p:nvPr/>
        </p:nvPicPr>
        <p:blipFill rotWithShape="1">
          <a:blip r:embed="rId2">
            <a:alphaModFix/>
          </a:blip>
          <a:srcRect/>
          <a:stretch/>
        </p:blipFill>
        <p:spPr>
          <a:xfrm>
            <a:off x="0" y="-369735"/>
            <a:ext cx="9444182" cy="6306521"/>
          </a:xfrm>
          <a:prstGeom prst="rect">
            <a:avLst/>
          </a:prstGeom>
          <a:noFill/>
          <a:ln>
            <a:noFill/>
          </a:ln>
        </p:spPr>
      </p:pic>
      <p:sp>
        <p:nvSpPr>
          <p:cNvPr id="13" name="Google Shape;13;p2"/>
          <p:cNvSpPr/>
          <p:nvPr/>
        </p:nvSpPr>
        <p:spPr>
          <a:xfrm>
            <a:off x="-254000" y="-156534"/>
            <a:ext cx="9636606" cy="6094018"/>
          </a:xfrm>
          <a:prstGeom prst="rect">
            <a:avLst/>
          </a:prstGeom>
          <a:solidFill>
            <a:schemeClr val="lt1">
              <a:alpha val="91372"/>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4" name="Google Shape;14;p2"/>
          <p:cNvSpPr txBox="1">
            <a:spLocks noGrp="1"/>
          </p:cNvSpPr>
          <p:nvPr>
            <p:ph type="ctrTitle"/>
          </p:nvPr>
        </p:nvSpPr>
        <p:spPr>
          <a:xfrm>
            <a:off x="0" y="-4577"/>
            <a:ext cx="9444182" cy="996029"/>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body" idx="1"/>
          </p:nvPr>
        </p:nvSpPr>
        <p:spPr>
          <a:xfrm>
            <a:off x="3135435" y="1143003"/>
            <a:ext cx="5954685" cy="45980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rgbClr val="595959"/>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16" name="Google Shape;16;p2"/>
          <p:cNvSpPr txBox="1">
            <a:spLocks noGrp="1"/>
          </p:cNvSpPr>
          <p:nvPr>
            <p:ph type="body" idx="2"/>
          </p:nvPr>
        </p:nvSpPr>
        <p:spPr>
          <a:xfrm>
            <a:off x="17586" y="2055883"/>
            <a:ext cx="3008313" cy="368519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pic>
        <p:nvPicPr>
          <p:cNvPr id="17" name="Google Shape;17;p2"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8" name="Google Shape;18;p2"/>
          <p:cNvSpPr txBox="1">
            <a:spLocks noGrp="1"/>
          </p:cNvSpPr>
          <p:nvPr>
            <p:ph type="body" idx="3"/>
          </p:nvPr>
        </p:nvSpPr>
        <p:spPr>
          <a:xfrm>
            <a:off x="20885" y="1133671"/>
            <a:ext cx="3008313" cy="81040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le Slide with Picture">
  <p:cSld name="1_Title Slide with Picture">
    <p:spTree>
      <p:nvGrpSpPr>
        <p:cNvPr id="1" name="Shape 68"/>
        <p:cNvGrpSpPr/>
        <p:nvPr/>
      </p:nvGrpSpPr>
      <p:grpSpPr>
        <a:xfrm>
          <a:off x="0" y="0"/>
          <a:ext cx="0" cy="0"/>
          <a:chOff x="0" y="0"/>
          <a:chExt cx="0" cy="0"/>
        </a:xfrm>
      </p:grpSpPr>
      <p:sp>
        <p:nvSpPr>
          <p:cNvPr id="69" name="Google Shape;69;p11"/>
          <p:cNvSpPr/>
          <p:nvPr/>
        </p:nvSpPr>
        <p:spPr>
          <a:xfrm>
            <a:off x="0" y="1026455"/>
            <a:ext cx="9144000" cy="4911029"/>
          </a:xfrm>
          <a:prstGeom prst="rect">
            <a:avLst/>
          </a:prstGeom>
          <a:solidFill>
            <a:schemeClr val="lt1">
              <a:alpha val="94509"/>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70" name="Google Shape;70;p11" descr="HS_Students"/>
          <p:cNvPicPr preferRelativeResize="0"/>
          <p:nvPr/>
        </p:nvPicPr>
        <p:blipFill rotWithShape="1">
          <a:blip r:embed="rId2">
            <a:alphaModFix/>
          </a:blip>
          <a:srcRect/>
          <a:stretch/>
        </p:blipFill>
        <p:spPr>
          <a:xfrm>
            <a:off x="0" y="-156534"/>
            <a:ext cx="9144000" cy="6101715"/>
          </a:xfrm>
          <a:prstGeom prst="rect">
            <a:avLst/>
          </a:prstGeom>
          <a:noFill/>
          <a:ln>
            <a:noFill/>
          </a:ln>
        </p:spPr>
      </p:pic>
      <p:sp>
        <p:nvSpPr>
          <p:cNvPr id="71" name="Google Shape;71;p11"/>
          <p:cNvSpPr/>
          <p:nvPr/>
        </p:nvSpPr>
        <p:spPr>
          <a:xfrm>
            <a:off x="-92364" y="-156534"/>
            <a:ext cx="9382606" cy="6094018"/>
          </a:xfrm>
          <a:prstGeom prst="rect">
            <a:avLst/>
          </a:prstGeom>
          <a:solidFill>
            <a:schemeClr val="lt1">
              <a:alpha val="76470"/>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72" name="Google Shape;72;p11"/>
          <p:cNvSpPr txBox="1">
            <a:spLocks noGrp="1"/>
          </p:cNvSpPr>
          <p:nvPr>
            <p:ph type="body" idx="1"/>
          </p:nvPr>
        </p:nvSpPr>
        <p:spPr>
          <a:xfrm>
            <a:off x="224692" y="371471"/>
            <a:ext cx="8675077" cy="18656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73" name="Google Shape;73;p11"/>
          <p:cNvSpPr txBox="1">
            <a:spLocks noGrp="1"/>
          </p:cNvSpPr>
          <p:nvPr>
            <p:ph type="body" idx="2"/>
          </p:nvPr>
        </p:nvSpPr>
        <p:spPr>
          <a:xfrm>
            <a:off x="224692" y="2376639"/>
            <a:ext cx="4357077"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74" name="Google Shape;74;p11"/>
          <p:cNvSpPr>
            <a:spLocks noGrp="1"/>
          </p:cNvSpPr>
          <p:nvPr>
            <p:ph type="pic" idx="3"/>
          </p:nvPr>
        </p:nvSpPr>
        <p:spPr>
          <a:xfrm>
            <a:off x="4875526" y="2376640"/>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75" name="Google Shape;75;p11"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_Title Slide with Picture">
  <p:cSld name="3_Title Slide with Picture">
    <p:spTree>
      <p:nvGrpSpPr>
        <p:cNvPr id="1" name="Shape 76"/>
        <p:cNvGrpSpPr/>
        <p:nvPr/>
      </p:nvGrpSpPr>
      <p:grpSpPr>
        <a:xfrm>
          <a:off x="0" y="0"/>
          <a:ext cx="0" cy="0"/>
          <a:chOff x="0" y="0"/>
          <a:chExt cx="0" cy="0"/>
        </a:xfrm>
      </p:grpSpPr>
      <p:pic>
        <p:nvPicPr>
          <p:cNvPr id="77" name="Google Shape;77;p12" descr="Apple_Blackboard_1.jpg"/>
          <p:cNvPicPr preferRelativeResize="0"/>
          <p:nvPr/>
        </p:nvPicPr>
        <p:blipFill rotWithShape="1">
          <a:blip r:embed="rId2">
            <a:alphaModFix/>
          </a:blip>
          <a:srcRect/>
          <a:stretch/>
        </p:blipFill>
        <p:spPr>
          <a:xfrm>
            <a:off x="-346363" y="-133443"/>
            <a:ext cx="9144000" cy="6072188"/>
          </a:xfrm>
          <a:prstGeom prst="rect">
            <a:avLst/>
          </a:prstGeom>
          <a:noFill/>
          <a:ln>
            <a:noFill/>
          </a:ln>
        </p:spPr>
      </p:pic>
      <p:sp>
        <p:nvSpPr>
          <p:cNvPr id="78" name="Google Shape;78;p12"/>
          <p:cNvSpPr/>
          <p:nvPr/>
        </p:nvSpPr>
        <p:spPr>
          <a:xfrm>
            <a:off x="5364788" y="1262303"/>
            <a:ext cx="4033212" cy="4674483"/>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79" name="Google Shape;79;p12"/>
          <p:cNvSpPr txBox="1">
            <a:spLocks noGrp="1"/>
          </p:cNvSpPr>
          <p:nvPr>
            <p:ph type="ctrTitle"/>
          </p:nvPr>
        </p:nvSpPr>
        <p:spPr>
          <a:xfrm>
            <a:off x="-346363" y="-133442"/>
            <a:ext cx="9744363" cy="1395746"/>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a:off x="5631232" y="1548958"/>
            <a:ext cx="3512768" cy="55624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800"/>
              <a:buFont typeface="Arial"/>
              <a:buNone/>
              <a:defRPr sz="28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81" name="Google Shape;81;p12"/>
          <p:cNvSpPr txBox="1">
            <a:spLocks noGrp="1"/>
          </p:cNvSpPr>
          <p:nvPr>
            <p:ph type="body" idx="2"/>
          </p:nvPr>
        </p:nvSpPr>
        <p:spPr>
          <a:xfrm>
            <a:off x="5646615" y="2322213"/>
            <a:ext cx="3512768" cy="3275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82" name="Google Shape;82;p12"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6_Title Slide with Picture">
  <p:cSld name="16_Title Slide with Picture">
    <p:spTree>
      <p:nvGrpSpPr>
        <p:cNvPr id="1" name="Shape 83"/>
        <p:cNvGrpSpPr/>
        <p:nvPr/>
      </p:nvGrpSpPr>
      <p:grpSpPr>
        <a:xfrm>
          <a:off x="0" y="0"/>
          <a:ext cx="0" cy="0"/>
          <a:chOff x="0" y="0"/>
          <a:chExt cx="0" cy="0"/>
        </a:xfrm>
      </p:grpSpPr>
      <p:pic>
        <p:nvPicPr>
          <p:cNvPr id="84" name="Google Shape;84;p13" descr="Grad_BW.jpg"/>
          <p:cNvPicPr preferRelativeResize="0"/>
          <p:nvPr/>
        </p:nvPicPr>
        <p:blipFill rotWithShape="1">
          <a:blip r:embed="rId2">
            <a:alphaModFix/>
          </a:blip>
          <a:srcRect/>
          <a:stretch/>
        </p:blipFill>
        <p:spPr>
          <a:xfrm>
            <a:off x="228600" y="-244319"/>
            <a:ext cx="9144000" cy="6183278"/>
          </a:xfrm>
          <a:prstGeom prst="rect">
            <a:avLst/>
          </a:prstGeom>
          <a:noFill/>
          <a:ln>
            <a:noFill/>
          </a:ln>
        </p:spPr>
      </p:pic>
      <p:sp>
        <p:nvSpPr>
          <p:cNvPr id="85" name="Google Shape;85;p13"/>
          <p:cNvSpPr/>
          <p:nvPr/>
        </p:nvSpPr>
        <p:spPr>
          <a:xfrm>
            <a:off x="-1" y="-244319"/>
            <a:ext cx="3419231" cy="6183278"/>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86" name="Google Shape;86;p13"/>
          <p:cNvSpPr txBox="1">
            <a:spLocks noGrp="1"/>
          </p:cNvSpPr>
          <p:nvPr>
            <p:ph type="body" idx="1"/>
          </p:nvPr>
        </p:nvSpPr>
        <p:spPr>
          <a:xfrm>
            <a:off x="213217" y="0"/>
            <a:ext cx="2975708" cy="79108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87" name="Google Shape;87;p13"/>
          <p:cNvSpPr txBox="1">
            <a:spLocks noGrp="1"/>
          </p:cNvSpPr>
          <p:nvPr>
            <p:ph type="body" idx="2"/>
          </p:nvPr>
        </p:nvSpPr>
        <p:spPr>
          <a:xfrm>
            <a:off x="228600" y="753717"/>
            <a:ext cx="2975708" cy="4658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88" name="Google Shape;88;p13"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4_Title Slide with Picture">
  <p:cSld name="14_Title Slide with Picture">
    <p:spTree>
      <p:nvGrpSpPr>
        <p:cNvPr id="1" name="Shape 89"/>
        <p:cNvGrpSpPr/>
        <p:nvPr/>
      </p:nvGrpSpPr>
      <p:grpSpPr>
        <a:xfrm>
          <a:off x="0" y="0"/>
          <a:ext cx="0" cy="0"/>
          <a:chOff x="0" y="0"/>
          <a:chExt cx="0" cy="0"/>
        </a:xfrm>
      </p:grpSpPr>
      <p:pic>
        <p:nvPicPr>
          <p:cNvPr id="90" name="Google Shape;90;p14" descr="GettyImages-505308825.jpg"/>
          <p:cNvPicPr preferRelativeResize="0"/>
          <p:nvPr/>
        </p:nvPicPr>
        <p:blipFill rotWithShape="1">
          <a:blip r:embed="rId2">
            <a:alphaModFix/>
          </a:blip>
          <a:srcRect/>
          <a:stretch/>
        </p:blipFill>
        <p:spPr>
          <a:xfrm>
            <a:off x="-138545" y="-153940"/>
            <a:ext cx="9305636" cy="6096000"/>
          </a:xfrm>
          <a:prstGeom prst="rect">
            <a:avLst/>
          </a:prstGeom>
          <a:noFill/>
          <a:ln>
            <a:noFill/>
          </a:ln>
        </p:spPr>
      </p:pic>
      <p:sp>
        <p:nvSpPr>
          <p:cNvPr id="91" name="Google Shape;91;p14"/>
          <p:cNvSpPr>
            <a:spLocks noGrp="1"/>
          </p:cNvSpPr>
          <p:nvPr>
            <p:ph type="pic" idx="2"/>
          </p:nvPr>
        </p:nvSpPr>
        <p:spPr>
          <a:xfrm>
            <a:off x="151057" y="117229"/>
            <a:ext cx="4414716" cy="399485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92" name="Google Shape;92;p14"/>
          <p:cNvSpPr txBox="1">
            <a:spLocks noGrp="1"/>
          </p:cNvSpPr>
          <p:nvPr>
            <p:ph type="body" idx="1"/>
          </p:nvPr>
        </p:nvSpPr>
        <p:spPr>
          <a:xfrm>
            <a:off x="4777272" y="117229"/>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93" name="Google Shape;93;p14"/>
          <p:cNvSpPr txBox="1">
            <a:spLocks noGrp="1"/>
          </p:cNvSpPr>
          <p:nvPr>
            <p:ph type="body" idx="3"/>
          </p:nvPr>
        </p:nvSpPr>
        <p:spPr>
          <a:xfrm>
            <a:off x="4777272" y="971904"/>
            <a:ext cx="4040188"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94" name="Google Shape;94;p14" descr="HS_Student.png"/>
          <p:cNvPicPr preferRelativeResize="0"/>
          <p:nvPr/>
        </p:nvPicPr>
        <p:blipFill rotWithShape="1">
          <a:blip r:embed="rId3">
            <a:alphaModFix/>
          </a:blip>
          <a:srcRect/>
          <a:stretch/>
        </p:blipFill>
        <p:spPr>
          <a:xfrm>
            <a:off x="6799384" y="3094785"/>
            <a:ext cx="2963629" cy="2847276"/>
          </a:xfrm>
          <a:prstGeom prst="rect">
            <a:avLst/>
          </a:prstGeom>
          <a:noFill/>
          <a:ln>
            <a:noFill/>
          </a:ln>
        </p:spPr>
      </p:pic>
      <p:pic>
        <p:nvPicPr>
          <p:cNvPr id="95" name="Google Shape;95;p14" descr="VDOE_v_blk_State.png"/>
          <p:cNvPicPr preferRelativeResize="0"/>
          <p:nvPr/>
        </p:nvPicPr>
        <p:blipFill rotWithShape="1">
          <a:blip r:embed="rId4">
            <a:alphaModFix/>
          </a:blip>
          <a:srcRect/>
          <a:stretch/>
        </p:blipFill>
        <p:spPr>
          <a:xfrm>
            <a:off x="7353389" y="5218546"/>
            <a:ext cx="1736732" cy="749726"/>
          </a:xfrm>
          <a:prstGeom prst="rect">
            <a:avLst/>
          </a:prstGeom>
          <a:noFill/>
          <a:ln>
            <a:noFill/>
          </a:ln>
        </p:spPr>
      </p:pic>
      <p:sp>
        <p:nvSpPr>
          <p:cNvPr id="96" name="Google Shape;96;p14"/>
          <p:cNvSpPr txBox="1">
            <a:spLocks noGrp="1"/>
          </p:cNvSpPr>
          <p:nvPr>
            <p:ph type="body" idx="4"/>
          </p:nvPr>
        </p:nvSpPr>
        <p:spPr>
          <a:xfrm>
            <a:off x="151057" y="4357077"/>
            <a:ext cx="7332173" cy="14165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0_Title Slide with Picture">
  <p:cSld name="10_Title Slide with Picture">
    <p:spTree>
      <p:nvGrpSpPr>
        <p:cNvPr id="1" name="Shape 97"/>
        <p:cNvGrpSpPr/>
        <p:nvPr/>
      </p:nvGrpSpPr>
      <p:grpSpPr>
        <a:xfrm>
          <a:off x="0" y="0"/>
          <a:ext cx="0" cy="0"/>
          <a:chOff x="0" y="0"/>
          <a:chExt cx="0" cy="0"/>
        </a:xfrm>
      </p:grpSpPr>
      <p:pic>
        <p:nvPicPr>
          <p:cNvPr id="98" name="Google Shape;98;p15" descr="GettyImages-505308825.jpg"/>
          <p:cNvPicPr preferRelativeResize="0"/>
          <p:nvPr/>
        </p:nvPicPr>
        <p:blipFill rotWithShape="1">
          <a:blip r:embed="rId2">
            <a:alphaModFix/>
          </a:blip>
          <a:srcRect/>
          <a:stretch/>
        </p:blipFill>
        <p:spPr>
          <a:xfrm>
            <a:off x="-138545" y="-153940"/>
            <a:ext cx="9305636" cy="6096000"/>
          </a:xfrm>
          <a:prstGeom prst="rect">
            <a:avLst/>
          </a:prstGeom>
          <a:noFill/>
          <a:ln>
            <a:noFill/>
          </a:ln>
        </p:spPr>
      </p:pic>
      <p:sp>
        <p:nvSpPr>
          <p:cNvPr id="99" name="Google Shape;99;p15"/>
          <p:cNvSpPr/>
          <p:nvPr/>
        </p:nvSpPr>
        <p:spPr>
          <a:xfrm>
            <a:off x="384849"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00" name="Google Shape;100;p15"/>
          <p:cNvSpPr/>
          <p:nvPr/>
        </p:nvSpPr>
        <p:spPr>
          <a:xfrm>
            <a:off x="4693614"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101" name="Google Shape;101;p15"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02" name="Google Shape;102;p15"/>
          <p:cNvSpPr txBox="1">
            <a:spLocks noGrp="1"/>
          </p:cNvSpPr>
          <p:nvPr>
            <p:ph type="body" idx="1"/>
          </p:nvPr>
        </p:nvSpPr>
        <p:spPr>
          <a:xfrm>
            <a:off x="521618" y="502079"/>
            <a:ext cx="3757305"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103" name="Google Shape;103;p15"/>
          <p:cNvSpPr txBox="1">
            <a:spLocks noGrp="1"/>
          </p:cNvSpPr>
          <p:nvPr>
            <p:ph type="body" idx="2"/>
          </p:nvPr>
        </p:nvSpPr>
        <p:spPr>
          <a:xfrm>
            <a:off x="4840152" y="527482"/>
            <a:ext cx="3757305"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pic>
        <p:nvPicPr>
          <p:cNvPr id="104" name="Google Shape;104;p15" descr="rbsb2_18.png"/>
          <p:cNvPicPr preferRelativeResize="0"/>
          <p:nvPr/>
        </p:nvPicPr>
        <p:blipFill rotWithShape="1">
          <a:blip r:embed="rId4">
            <a:alphaModFix/>
          </a:blip>
          <a:srcRect/>
          <a:stretch/>
        </p:blipFill>
        <p:spPr>
          <a:xfrm>
            <a:off x="4067497" y="2542105"/>
            <a:ext cx="1606296" cy="35570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7_Title Slide with Picture">
  <p:cSld name="17_Title Slide with Picture">
    <p:spTree>
      <p:nvGrpSpPr>
        <p:cNvPr id="1" name="Shape 105"/>
        <p:cNvGrpSpPr/>
        <p:nvPr/>
      </p:nvGrpSpPr>
      <p:grpSpPr>
        <a:xfrm>
          <a:off x="0" y="0"/>
          <a:ext cx="0" cy="0"/>
          <a:chOff x="0" y="0"/>
          <a:chExt cx="0" cy="0"/>
        </a:xfrm>
      </p:grpSpPr>
      <p:pic>
        <p:nvPicPr>
          <p:cNvPr id="106" name="Google Shape;106;p16" descr="Homework.jpg"/>
          <p:cNvPicPr preferRelativeResize="0"/>
          <p:nvPr/>
        </p:nvPicPr>
        <p:blipFill rotWithShape="1">
          <a:blip r:embed="rId2">
            <a:alphaModFix/>
          </a:blip>
          <a:srcRect/>
          <a:stretch/>
        </p:blipFill>
        <p:spPr>
          <a:xfrm>
            <a:off x="1553308" y="-156309"/>
            <a:ext cx="9144000" cy="6096000"/>
          </a:xfrm>
          <a:prstGeom prst="rect">
            <a:avLst/>
          </a:prstGeom>
          <a:noFill/>
          <a:ln>
            <a:noFill/>
          </a:ln>
        </p:spPr>
      </p:pic>
      <p:pic>
        <p:nvPicPr>
          <p:cNvPr id="107" name="Google Shape;107;p16"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08" name="Google Shape;108;p16"/>
          <p:cNvSpPr/>
          <p:nvPr/>
        </p:nvSpPr>
        <p:spPr>
          <a:xfrm>
            <a:off x="0" y="-156309"/>
            <a:ext cx="4261812" cy="6096000"/>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09" name="Google Shape;109;p16"/>
          <p:cNvSpPr txBox="1">
            <a:spLocks noGrp="1"/>
          </p:cNvSpPr>
          <p:nvPr>
            <p:ph type="body" idx="1"/>
          </p:nvPr>
        </p:nvSpPr>
        <p:spPr>
          <a:xfrm>
            <a:off x="322385" y="209002"/>
            <a:ext cx="3839307" cy="352284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1_Title Slide with Picture">
  <p:cSld name="11_Title Slide with Picture">
    <p:spTree>
      <p:nvGrpSpPr>
        <p:cNvPr id="1" name="Shape 110"/>
        <p:cNvGrpSpPr/>
        <p:nvPr/>
      </p:nvGrpSpPr>
      <p:grpSpPr>
        <a:xfrm>
          <a:off x="0" y="0"/>
          <a:ext cx="0" cy="0"/>
          <a:chOff x="0" y="0"/>
          <a:chExt cx="0" cy="0"/>
        </a:xfrm>
      </p:grpSpPr>
      <p:pic>
        <p:nvPicPr>
          <p:cNvPr id="111" name="Google Shape;111;p17" descr="GettyImages-505308825.jpg"/>
          <p:cNvPicPr preferRelativeResize="0"/>
          <p:nvPr/>
        </p:nvPicPr>
        <p:blipFill rotWithShape="1">
          <a:blip r:embed="rId2">
            <a:alphaModFix/>
          </a:blip>
          <a:srcRect/>
          <a:stretch/>
        </p:blipFill>
        <p:spPr>
          <a:xfrm>
            <a:off x="-138545" y="-153940"/>
            <a:ext cx="9305636" cy="6096000"/>
          </a:xfrm>
          <a:prstGeom prst="rect">
            <a:avLst/>
          </a:prstGeom>
          <a:noFill/>
          <a:ln>
            <a:noFill/>
          </a:ln>
        </p:spPr>
      </p:pic>
      <p:sp>
        <p:nvSpPr>
          <p:cNvPr id="112" name="Google Shape;112;p17"/>
          <p:cNvSpPr/>
          <p:nvPr/>
        </p:nvSpPr>
        <p:spPr>
          <a:xfrm>
            <a:off x="384849"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113" name="Google Shape;113;p17"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14" name="Google Shape;114;p17"/>
          <p:cNvSpPr>
            <a:spLocks noGrp="1"/>
          </p:cNvSpPr>
          <p:nvPr>
            <p:ph type="pic" idx="2"/>
          </p:nvPr>
        </p:nvSpPr>
        <p:spPr>
          <a:xfrm>
            <a:off x="393818" y="384849"/>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115" name="Google Shape;115;p17"/>
          <p:cNvSpPr txBox="1">
            <a:spLocks noGrp="1"/>
          </p:cNvSpPr>
          <p:nvPr>
            <p:ph type="body" idx="1"/>
          </p:nvPr>
        </p:nvSpPr>
        <p:spPr>
          <a:xfrm>
            <a:off x="393818" y="3749285"/>
            <a:ext cx="4024243" cy="10767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
        <p:nvSpPr>
          <p:cNvPr id="116" name="Google Shape;116;p17"/>
          <p:cNvSpPr/>
          <p:nvPr/>
        </p:nvSpPr>
        <p:spPr>
          <a:xfrm>
            <a:off x="4666143" y="384849"/>
            <a:ext cx="4033212" cy="4441151"/>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117" name="Google Shape;117;p17"/>
          <p:cNvSpPr>
            <a:spLocks noGrp="1"/>
          </p:cNvSpPr>
          <p:nvPr>
            <p:ph type="pic" idx="3"/>
          </p:nvPr>
        </p:nvSpPr>
        <p:spPr>
          <a:xfrm>
            <a:off x="4675112" y="384849"/>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
        <p:nvSpPr>
          <p:cNvPr id="118" name="Google Shape;118;p17"/>
          <p:cNvSpPr txBox="1">
            <a:spLocks noGrp="1"/>
          </p:cNvSpPr>
          <p:nvPr>
            <p:ph type="body" idx="4"/>
          </p:nvPr>
        </p:nvSpPr>
        <p:spPr>
          <a:xfrm>
            <a:off x="4675912" y="3749285"/>
            <a:ext cx="4024243" cy="107671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000"/>
              <a:buFont typeface="Arial"/>
              <a:buNone/>
              <a:defRPr sz="2000" b="0" i="0" u="none" strike="noStrike" cap="none">
                <a:solidFill>
                  <a:srgbClr val="595959"/>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1200"/>
              <a:buFont typeface="Noto Sans Symbols"/>
              <a:buNone/>
              <a:defRPr sz="1200" b="0"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000"/>
              <a:buFont typeface="Noto Sans Symbols"/>
              <a:buNone/>
              <a:defRPr sz="1000" b="0"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900"/>
              <a:buFont typeface="Courier New"/>
              <a:buNone/>
              <a:defRPr sz="900" b="0"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5pPr>
            <a:lvl6pPr marL="2743200" marR="0" lvl="5"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6pPr>
            <a:lvl7pPr marL="3200400" marR="0" lvl="6"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7pPr>
            <a:lvl8pPr marL="3657600" marR="0" lvl="7" indent="-228600" algn="l" rtl="0">
              <a:lnSpc>
                <a:spcPct val="100000"/>
              </a:lnSpc>
              <a:spcBef>
                <a:spcPts val="180"/>
              </a:spcBef>
              <a:spcAft>
                <a:spcPts val="0"/>
              </a:spcAft>
              <a:buClr>
                <a:srgbClr val="6E6E6E"/>
              </a:buClr>
              <a:buSzPts val="900"/>
              <a:buFont typeface="Noto Sans Symbols"/>
              <a:buNone/>
              <a:defRPr sz="900" b="0" i="0" u="none" strike="noStrike" cap="none">
                <a:solidFill>
                  <a:srgbClr val="595959"/>
                </a:solidFill>
                <a:latin typeface="Arial"/>
                <a:ea typeface="Arial"/>
                <a:cs typeface="Arial"/>
                <a:sym typeface="Arial"/>
              </a:defRPr>
            </a:lvl8pPr>
            <a:lvl9pPr marL="4114800" marR="0" lvl="8" indent="-228600" algn="l" rtl="0">
              <a:lnSpc>
                <a:spcPct val="100000"/>
              </a:lnSpc>
              <a:spcBef>
                <a:spcPts val="180"/>
              </a:spcBef>
              <a:spcAft>
                <a:spcPts val="0"/>
              </a:spcAft>
              <a:buClr>
                <a:schemeClr val="accent1"/>
              </a:buClr>
              <a:buSzPts val="900"/>
              <a:buFont typeface="Noto Sans Symbols"/>
              <a:buNone/>
              <a:defRPr sz="9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8_Title Slide with Picture">
  <p:cSld name="8_Title Slide with Picture">
    <p:spTree>
      <p:nvGrpSpPr>
        <p:cNvPr id="1" name="Shape 119"/>
        <p:cNvGrpSpPr/>
        <p:nvPr/>
      </p:nvGrpSpPr>
      <p:grpSpPr>
        <a:xfrm>
          <a:off x="0" y="0"/>
          <a:ext cx="0" cy="0"/>
          <a:chOff x="0" y="0"/>
          <a:chExt cx="0" cy="0"/>
        </a:xfrm>
      </p:grpSpPr>
      <p:sp>
        <p:nvSpPr>
          <p:cNvPr id="120" name="Google Shape;120;p18"/>
          <p:cNvSpPr txBox="1">
            <a:spLocks noGrp="1"/>
          </p:cNvSpPr>
          <p:nvPr>
            <p:ph type="body" idx="1"/>
          </p:nvPr>
        </p:nvSpPr>
        <p:spPr>
          <a:xfrm>
            <a:off x="224692" y="371471"/>
            <a:ext cx="8675077" cy="186568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121" name="Google Shape;121;p18"/>
          <p:cNvSpPr txBox="1">
            <a:spLocks noGrp="1"/>
          </p:cNvSpPr>
          <p:nvPr>
            <p:ph type="body" idx="2"/>
          </p:nvPr>
        </p:nvSpPr>
        <p:spPr>
          <a:xfrm>
            <a:off x="4542692" y="2376639"/>
            <a:ext cx="4357077" cy="33644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3200"/>
              <a:buFont typeface="Arial"/>
              <a:buNone/>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600"/>
              </a:spcBef>
              <a:spcAft>
                <a:spcPts val="0"/>
              </a:spcAft>
              <a:buClr>
                <a:srgbClr val="6E6E6E"/>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600"/>
              </a:spcBef>
              <a:spcAft>
                <a:spcPts val="0"/>
              </a:spcAft>
              <a:buClr>
                <a:srgbClr val="6E6E6E"/>
              </a:buClr>
              <a:buSzPts val="2000"/>
              <a:buFont typeface="Courier New"/>
              <a:buChar char="o"/>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600"/>
              </a:spcBef>
              <a:spcAft>
                <a:spcPts val="0"/>
              </a:spcAft>
              <a:buClr>
                <a:schemeClr val="accent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6pPr>
            <a:lvl7pPr marL="3200400" marR="0" lvl="6"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7pPr>
            <a:lvl8pPr marL="3657600" marR="0" lvl="7" indent="-355600" algn="l" rtl="0">
              <a:lnSpc>
                <a:spcPct val="100000"/>
              </a:lnSpc>
              <a:spcBef>
                <a:spcPts val="400"/>
              </a:spcBef>
              <a:spcAft>
                <a:spcPts val="0"/>
              </a:spcAft>
              <a:buClr>
                <a:srgbClr val="6E6E6E"/>
              </a:buClr>
              <a:buSzPts val="2000"/>
              <a:buFont typeface="Noto Sans Symbols"/>
              <a:buChar char="🞑"/>
              <a:defRPr sz="2000" b="0" i="0" u="none" strike="noStrike" cap="none">
                <a:solidFill>
                  <a:srgbClr val="595959"/>
                </a:solidFill>
                <a:latin typeface="Arial"/>
                <a:ea typeface="Arial"/>
                <a:cs typeface="Arial"/>
                <a:sym typeface="Arial"/>
              </a:defRPr>
            </a:lvl8pPr>
            <a:lvl9pPr marL="4114800" marR="0" lvl="8" indent="-355600" algn="l" rtl="0">
              <a:lnSpc>
                <a:spcPct val="100000"/>
              </a:lnSpc>
              <a:spcBef>
                <a:spcPts val="400"/>
              </a:spcBef>
              <a:spcAft>
                <a:spcPts val="0"/>
              </a:spcAft>
              <a:buClr>
                <a:schemeClr val="accent1"/>
              </a:buClr>
              <a:buSzPts val="2000"/>
              <a:buFont typeface="Noto Sans Symbols"/>
              <a:buChar char="🞑"/>
              <a:defRPr sz="2000" b="0" i="0" u="none" strike="noStrike" cap="none">
                <a:solidFill>
                  <a:srgbClr val="595959"/>
                </a:solidFill>
                <a:latin typeface="Arial"/>
                <a:ea typeface="Arial"/>
                <a:cs typeface="Arial"/>
                <a:sym typeface="Arial"/>
              </a:defRPr>
            </a:lvl9pPr>
          </a:lstStyle>
          <a:p>
            <a:endParaRPr/>
          </a:p>
        </p:txBody>
      </p:sp>
      <p:sp>
        <p:nvSpPr>
          <p:cNvPr id="122" name="Google Shape;122;p18"/>
          <p:cNvSpPr>
            <a:spLocks noGrp="1"/>
          </p:cNvSpPr>
          <p:nvPr>
            <p:ph type="pic" idx="3"/>
          </p:nvPr>
        </p:nvSpPr>
        <p:spPr>
          <a:xfrm>
            <a:off x="228600" y="2376640"/>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pic>
        <p:nvPicPr>
          <p:cNvPr id="123" name="Google Shape;123;p18" descr="hood11.png"/>
          <p:cNvPicPr preferRelativeResize="0"/>
          <p:nvPr/>
        </p:nvPicPr>
        <p:blipFill rotWithShape="1">
          <a:blip r:embed="rId2">
            <a:alphaModFix/>
          </a:blip>
          <a:srcRect/>
          <a:stretch/>
        </p:blipFill>
        <p:spPr>
          <a:xfrm>
            <a:off x="5673436" y="3013150"/>
            <a:ext cx="4432685" cy="2955122"/>
          </a:xfrm>
          <a:prstGeom prst="rect">
            <a:avLst/>
          </a:prstGeom>
          <a:noFill/>
          <a:ln>
            <a:noFill/>
          </a:ln>
        </p:spPr>
      </p:pic>
      <p:pic>
        <p:nvPicPr>
          <p:cNvPr id="124" name="Google Shape;124;p18"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9_Title Slide with Picture">
  <p:cSld name="9_Title Slide with Picture">
    <p:spTree>
      <p:nvGrpSpPr>
        <p:cNvPr id="1" name="Shape 125"/>
        <p:cNvGrpSpPr/>
        <p:nvPr/>
      </p:nvGrpSpPr>
      <p:grpSpPr>
        <a:xfrm>
          <a:off x="0" y="0"/>
          <a:ext cx="0" cy="0"/>
          <a:chOff x="0" y="0"/>
          <a:chExt cx="0" cy="0"/>
        </a:xfrm>
      </p:grpSpPr>
      <p:pic>
        <p:nvPicPr>
          <p:cNvPr id="126" name="Google Shape;126;p19" descr="Assemble.jpg"/>
          <p:cNvPicPr preferRelativeResize="0"/>
          <p:nvPr/>
        </p:nvPicPr>
        <p:blipFill rotWithShape="1">
          <a:blip r:embed="rId2">
            <a:alphaModFix/>
          </a:blip>
          <a:srcRect/>
          <a:stretch/>
        </p:blipFill>
        <p:spPr>
          <a:xfrm>
            <a:off x="-939031" y="1"/>
            <a:ext cx="9251758" cy="5934772"/>
          </a:xfrm>
          <a:prstGeom prst="rect">
            <a:avLst/>
          </a:prstGeom>
          <a:noFill/>
          <a:ln>
            <a:noFill/>
          </a:ln>
        </p:spPr>
      </p:pic>
      <p:sp>
        <p:nvSpPr>
          <p:cNvPr id="127" name="Google Shape;127;p19"/>
          <p:cNvSpPr/>
          <p:nvPr/>
        </p:nvSpPr>
        <p:spPr>
          <a:xfrm>
            <a:off x="5434061" y="0"/>
            <a:ext cx="3709939" cy="5934772"/>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128" name="Google Shape;128;p19"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129" name="Google Shape;129;p19"/>
          <p:cNvSpPr txBox="1">
            <a:spLocks noGrp="1"/>
          </p:cNvSpPr>
          <p:nvPr>
            <p:ph type="body" idx="1"/>
          </p:nvPr>
        </p:nvSpPr>
        <p:spPr>
          <a:xfrm>
            <a:off x="5646733" y="205906"/>
            <a:ext cx="32725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130" name="Google Shape;130;p19"/>
          <p:cNvSpPr txBox="1">
            <a:spLocks noGrp="1"/>
          </p:cNvSpPr>
          <p:nvPr>
            <p:ph type="body" idx="2"/>
          </p:nvPr>
        </p:nvSpPr>
        <p:spPr>
          <a:xfrm>
            <a:off x="5646733" y="1060581"/>
            <a:ext cx="3272575"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BBB5A07-9F65-4B1D-BCF5-FC9AD3FFD601}" type="datetimeFigureOut">
              <a:rPr lang="en-US" smtClean="0"/>
              <a:t>8/31/20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17C88A8-C221-4F33-BBEF-DAC40F0863AB}" type="slidenum">
              <a:rPr lang="en-US" smtClean="0"/>
              <a:t>‹#›</a:t>
            </a:fld>
            <a:endParaRPr lang="en-US" dirty="0"/>
          </a:p>
        </p:txBody>
      </p:sp>
    </p:spTree>
    <p:extLst>
      <p:ext uri="{BB962C8B-B14F-4D97-AF65-F5344CB8AC3E}">
        <p14:creationId xmlns:p14="http://schemas.microsoft.com/office/powerpoint/2010/main" val="3357437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5_Title Slide with Picture">
  <p:cSld name="15_Title Slide with Pictur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346363" y="-133442"/>
            <a:ext cx="9744363" cy="1395746"/>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346078" y="1548958"/>
            <a:ext cx="3512768" cy="55624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800"/>
              <a:buFont typeface="Arial"/>
              <a:buNone/>
              <a:defRPr sz="28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22" name="Google Shape;22;p3"/>
          <p:cNvSpPr txBox="1">
            <a:spLocks noGrp="1"/>
          </p:cNvSpPr>
          <p:nvPr>
            <p:ph type="body" idx="2"/>
          </p:nvPr>
        </p:nvSpPr>
        <p:spPr>
          <a:xfrm>
            <a:off x="361461" y="2322213"/>
            <a:ext cx="3512768" cy="327555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23" name="Google Shape;23;p3" descr="VDOE_v_blk_State.png"/>
          <p:cNvPicPr preferRelativeResize="0"/>
          <p:nvPr/>
        </p:nvPicPr>
        <p:blipFill rotWithShape="1">
          <a:blip r:embed="rId2">
            <a:alphaModFix/>
          </a:blip>
          <a:srcRect/>
          <a:stretch/>
        </p:blipFill>
        <p:spPr>
          <a:xfrm>
            <a:off x="7353389" y="5218546"/>
            <a:ext cx="1736732" cy="749726"/>
          </a:xfrm>
          <a:prstGeom prst="rect">
            <a:avLst/>
          </a:prstGeom>
          <a:noFill/>
          <a:ln>
            <a:noFill/>
          </a:ln>
        </p:spPr>
      </p:pic>
      <p:sp>
        <p:nvSpPr>
          <p:cNvPr id="24" name="Google Shape;24;p3"/>
          <p:cNvSpPr>
            <a:spLocks noGrp="1"/>
          </p:cNvSpPr>
          <p:nvPr>
            <p:ph type="pic" idx="3"/>
          </p:nvPr>
        </p:nvSpPr>
        <p:spPr>
          <a:xfrm>
            <a:off x="4761523" y="1548958"/>
            <a:ext cx="4024243" cy="336443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3200"/>
              <a:buFont typeface="Arial"/>
              <a:buNone/>
              <a:defRPr sz="3200" b="0" i="0" u="none" strike="noStrike" cap="none">
                <a:solidFill>
                  <a:srgbClr val="595959"/>
                </a:solidFill>
                <a:latin typeface="Arial"/>
                <a:ea typeface="Arial"/>
                <a:cs typeface="Arial"/>
                <a:sym typeface="Arial"/>
              </a:defRPr>
            </a:lvl1pPr>
            <a:lvl2pPr marR="0" lvl="1" algn="l" rtl="0">
              <a:lnSpc>
                <a:spcPct val="100000"/>
              </a:lnSpc>
              <a:spcBef>
                <a:spcPts val="600"/>
              </a:spcBef>
              <a:spcAft>
                <a:spcPts val="0"/>
              </a:spcAft>
              <a:buClr>
                <a:srgbClr val="6E6E6E"/>
              </a:buClr>
              <a:buSzPts val="2800"/>
              <a:buFont typeface="Noto Sans Symbols"/>
              <a:buNone/>
              <a:defRPr sz="2800" b="0" i="0" u="none" strike="noStrike" cap="none">
                <a:solidFill>
                  <a:srgbClr val="595959"/>
                </a:solidFill>
                <a:latin typeface="Arial"/>
                <a:ea typeface="Arial"/>
                <a:cs typeface="Arial"/>
                <a:sym typeface="Arial"/>
              </a:defRPr>
            </a:lvl2pPr>
            <a:lvl3pPr marR="0" lvl="2" algn="l" rtl="0">
              <a:lnSpc>
                <a:spcPct val="100000"/>
              </a:lnSpc>
              <a:spcBef>
                <a:spcPts val="600"/>
              </a:spcBef>
              <a:spcAft>
                <a:spcPts val="0"/>
              </a:spcAft>
              <a:buClr>
                <a:schemeClr val="accent1"/>
              </a:buClr>
              <a:buSzPts val="2400"/>
              <a:buFont typeface="Noto Sans Symbols"/>
              <a:buNone/>
              <a:defRPr sz="2400" b="0" i="0" u="none" strike="noStrike" cap="none">
                <a:solidFill>
                  <a:srgbClr val="595959"/>
                </a:solidFill>
                <a:latin typeface="Arial"/>
                <a:ea typeface="Arial"/>
                <a:cs typeface="Arial"/>
                <a:sym typeface="Arial"/>
              </a:defRPr>
            </a:lvl3pPr>
            <a:lvl4pPr marR="0" lvl="3" algn="l" rtl="0">
              <a:lnSpc>
                <a:spcPct val="100000"/>
              </a:lnSpc>
              <a:spcBef>
                <a:spcPts val="600"/>
              </a:spcBef>
              <a:spcAft>
                <a:spcPts val="0"/>
              </a:spcAft>
              <a:buClr>
                <a:srgbClr val="6E6E6E"/>
              </a:buClr>
              <a:buSzPts val="2000"/>
              <a:buFont typeface="Courier New"/>
              <a:buNone/>
              <a:defRPr sz="2000" b="0" i="0" u="none" strike="noStrike" cap="none">
                <a:solidFill>
                  <a:srgbClr val="595959"/>
                </a:solidFill>
                <a:latin typeface="Arial"/>
                <a:ea typeface="Arial"/>
                <a:cs typeface="Arial"/>
                <a:sym typeface="Arial"/>
              </a:defRPr>
            </a:lvl4pPr>
            <a:lvl5pPr marR="0" lvl="4" algn="l" rtl="0">
              <a:lnSpc>
                <a:spcPct val="100000"/>
              </a:lnSpc>
              <a:spcBef>
                <a:spcPts val="6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5pPr>
            <a:lvl6pPr marR="0" lvl="5"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6pPr>
            <a:lvl7pPr marR="0" lvl="6"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7pPr>
            <a:lvl8pPr marR="0" lvl="7" algn="l" rtl="0">
              <a:lnSpc>
                <a:spcPct val="100000"/>
              </a:lnSpc>
              <a:spcBef>
                <a:spcPts val="400"/>
              </a:spcBef>
              <a:spcAft>
                <a:spcPts val="0"/>
              </a:spcAft>
              <a:buClr>
                <a:srgbClr val="6E6E6E"/>
              </a:buClr>
              <a:buSzPts val="2000"/>
              <a:buFont typeface="Noto Sans Symbols"/>
              <a:buNone/>
              <a:defRPr sz="2000" b="0" i="0" u="none" strike="noStrike" cap="none">
                <a:solidFill>
                  <a:srgbClr val="595959"/>
                </a:solidFill>
                <a:latin typeface="Arial"/>
                <a:ea typeface="Arial"/>
                <a:cs typeface="Arial"/>
                <a:sym typeface="Arial"/>
              </a:defRPr>
            </a:lvl8pPr>
            <a:lvl9pPr marR="0" lvl="8" algn="l" rtl="0">
              <a:lnSpc>
                <a:spcPct val="100000"/>
              </a:lnSpc>
              <a:spcBef>
                <a:spcPts val="400"/>
              </a:spcBef>
              <a:spcAft>
                <a:spcPts val="0"/>
              </a:spcAft>
              <a:buClr>
                <a:schemeClr val="accent1"/>
              </a:buClr>
              <a:buSzPts val="2000"/>
              <a:buFont typeface="Noto Sans Symbols"/>
              <a:buNone/>
              <a:defRPr sz="20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261935" y="0"/>
            <a:ext cx="9659980" cy="973088"/>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8" name="Google Shape;28;p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29" name="Google Shape;29;p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0" name="Google Shape;30;p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261935" y="0"/>
            <a:ext cx="9659980" cy="973088"/>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SzPts val="2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4" name="Google Shape;34;p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35" name="Google Shape;35;p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with Picture">
  <p:cSld name="Title Slide with Picture">
    <p:spTree>
      <p:nvGrpSpPr>
        <p:cNvPr id="1" name="Shape 36"/>
        <p:cNvGrpSpPr/>
        <p:nvPr/>
      </p:nvGrpSpPr>
      <p:grpSpPr>
        <a:xfrm>
          <a:off x="0" y="0"/>
          <a:ext cx="0" cy="0"/>
          <a:chOff x="0" y="0"/>
          <a:chExt cx="0" cy="0"/>
        </a:xfrm>
      </p:grpSpPr>
      <p:pic>
        <p:nvPicPr>
          <p:cNvPr id="37" name="Google Shape;37;p6" descr="Youth_Computer.jpeg"/>
          <p:cNvPicPr preferRelativeResize="0"/>
          <p:nvPr/>
        </p:nvPicPr>
        <p:blipFill rotWithShape="1">
          <a:blip r:embed="rId2">
            <a:alphaModFix/>
          </a:blip>
          <a:srcRect/>
          <a:stretch/>
        </p:blipFill>
        <p:spPr>
          <a:xfrm>
            <a:off x="-883208" y="414937"/>
            <a:ext cx="7970174" cy="5530244"/>
          </a:xfrm>
          <a:prstGeom prst="rect">
            <a:avLst/>
          </a:prstGeom>
          <a:noFill/>
          <a:ln>
            <a:noFill/>
          </a:ln>
        </p:spPr>
      </p:pic>
      <p:sp>
        <p:nvSpPr>
          <p:cNvPr id="38" name="Google Shape;38;p6"/>
          <p:cNvSpPr txBox="1">
            <a:spLocks noGrp="1"/>
          </p:cNvSpPr>
          <p:nvPr>
            <p:ph type="ctrTitle"/>
          </p:nvPr>
        </p:nvSpPr>
        <p:spPr>
          <a:xfrm>
            <a:off x="0" y="0"/>
            <a:ext cx="9144000" cy="964841"/>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p:nvPr/>
        </p:nvSpPr>
        <p:spPr>
          <a:xfrm>
            <a:off x="4396154" y="964841"/>
            <a:ext cx="4738077" cy="4972643"/>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0" name="Google Shape;40;p6"/>
          <p:cNvSpPr txBox="1">
            <a:spLocks noGrp="1"/>
          </p:cNvSpPr>
          <p:nvPr>
            <p:ph type="body" idx="1"/>
          </p:nvPr>
        </p:nvSpPr>
        <p:spPr>
          <a:xfrm>
            <a:off x="4777272" y="1280521"/>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41" name="Google Shape;41;p6"/>
          <p:cNvSpPr txBox="1">
            <a:spLocks noGrp="1"/>
          </p:cNvSpPr>
          <p:nvPr>
            <p:ph type="body" idx="2"/>
          </p:nvPr>
        </p:nvSpPr>
        <p:spPr>
          <a:xfrm>
            <a:off x="4777272" y="2135196"/>
            <a:ext cx="4040188"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pic>
        <p:nvPicPr>
          <p:cNvPr id="42" name="Google Shape;42;p6"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_Title Slide with Picture">
  <p:cSld name="6_Title Slide with Picture">
    <p:spTree>
      <p:nvGrpSpPr>
        <p:cNvPr id="1" name="Shape 43"/>
        <p:cNvGrpSpPr/>
        <p:nvPr/>
      </p:nvGrpSpPr>
      <p:grpSpPr>
        <a:xfrm>
          <a:off x="0" y="0"/>
          <a:ext cx="0" cy="0"/>
          <a:chOff x="0" y="0"/>
          <a:chExt cx="0" cy="0"/>
        </a:xfrm>
      </p:grpSpPr>
      <p:pic>
        <p:nvPicPr>
          <p:cNvPr id="44" name="Google Shape;44;p7" descr="Youth_Computer.jpeg"/>
          <p:cNvPicPr preferRelativeResize="0"/>
          <p:nvPr/>
        </p:nvPicPr>
        <p:blipFill rotWithShape="1">
          <a:blip r:embed="rId2">
            <a:alphaModFix/>
          </a:blip>
          <a:srcRect/>
          <a:stretch/>
        </p:blipFill>
        <p:spPr>
          <a:xfrm>
            <a:off x="-246305" y="-730666"/>
            <a:ext cx="9621213" cy="6675847"/>
          </a:xfrm>
          <a:prstGeom prst="rect">
            <a:avLst/>
          </a:prstGeom>
          <a:noFill/>
          <a:ln>
            <a:noFill/>
          </a:ln>
        </p:spPr>
      </p:pic>
      <p:sp>
        <p:nvSpPr>
          <p:cNvPr id="45" name="Google Shape;45;p7"/>
          <p:cNvSpPr/>
          <p:nvPr/>
        </p:nvSpPr>
        <p:spPr>
          <a:xfrm>
            <a:off x="-261698" y="-148837"/>
            <a:ext cx="9636606" cy="6094018"/>
          </a:xfrm>
          <a:prstGeom prst="rect">
            <a:avLst/>
          </a:prstGeom>
          <a:solidFill>
            <a:schemeClr val="lt1">
              <a:alpha val="76470"/>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46" name="Google Shape;46;p7"/>
          <p:cNvSpPr txBox="1">
            <a:spLocks noGrp="1"/>
          </p:cNvSpPr>
          <p:nvPr>
            <p:ph type="ctrTitle"/>
          </p:nvPr>
        </p:nvSpPr>
        <p:spPr>
          <a:xfrm>
            <a:off x="0" y="0"/>
            <a:ext cx="9144000" cy="964841"/>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47" name="Google Shape;47;p7"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48" name="Google Shape;48;p7"/>
          <p:cNvSpPr txBox="1">
            <a:spLocks noGrp="1"/>
          </p:cNvSpPr>
          <p:nvPr>
            <p:ph type="body" idx="1"/>
          </p:nvPr>
        </p:nvSpPr>
        <p:spPr>
          <a:xfrm>
            <a:off x="-1" y="1084630"/>
            <a:ext cx="9090121" cy="2256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
        <p:nvSpPr>
          <p:cNvPr id="49" name="Google Shape;49;p7"/>
          <p:cNvSpPr txBox="1">
            <a:spLocks noGrp="1"/>
          </p:cNvSpPr>
          <p:nvPr>
            <p:ph type="body" idx="2"/>
          </p:nvPr>
        </p:nvSpPr>
        <p:spPr>
          <a:xfrm>
            <a:off x="-1" y="3518879"/>
            <a:ext cx="9090121" cy="225644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81000" algn="l" rtl="0">
              <a:lnSpc>
                <a:spcPct val="100000"/>
              </a:lnSpc>
              <a:spcBef>
                <a:spcPts val="600"/>
              </a:spcBef>
              <a:spcAft>
                <a:spcPts val="0"/>
              </a:spcAft>
              <a:buClr>
                <a:srgbClr val="6E6E6E"/>
              </a:buClr>
              <a:buSzPts val="2400"/>
              <a:buFont typeface="Noto Sans Symbols"/>
              <a:buChar char="🞑"/>
              <a:defRPr sz="2400" b="0" i="0" u="none" strike="noStrike" cap="none">
                <a:solidFill>
                  <a:srgbClr val="595959"/>
                </a:solidFill>
                <a:latin typeface="Arial"/>
                <a:ea typeface="Arial"/>
                <a:cs typeface="Arial"/>
                <a:sym typeface="Arial"/>
              </a:defRPr>
            </a:lvl2pPr>
            <a:lvl3pPr marL="1371600" marR="0" lvl="2"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3pPr>
            <a:lvl4pPr marL="1828800" marR="0" lvl="3" indent="-381000" algn="l" rtl="0">
              <a:lnSpc>
                <a:spcPct val="100000"/>
              </a:lnSpc>
              <a:spcBef>
                <a:spcPts val="600"/>
              </a:spcBef>
              <a:spcAft>
                <a:spcPts val="0"/>
              </a:spcAft>
              <a:buClr>
                <a:srgbClr val="6E6E6E"/>
              </a:buClr>
              <a:buSzPts val="2400"/>
              <a:buFont typeface="Courier New"/>
              <a:buChar char="o"/>
              <a:defRPr sz="2400" b="0" i="0" u="none" strike="noStrike" cap="none">
                <a:solidFill>
                  <a:srgbClr val="595959"/>
                </a:solidFill>
                <a:latin typeface="Arial"/>
                <a:ea typeface="Arial"/>
                <a:cs typeface="Arial"/>
                <a:sym typeface="Arial"/>
              </a:defRPr>
            </a:lvl4pPr>
            <a:lvl5pPr marL="2286000" marR="0" lvl="4" indent="-381000" algn="l" rtl="0">
              <a:lnSpc>
                <a:spcPct val="100000"/>
              </a:lnSpc>
              <a:spcBef>
                <a:spcPts val="600"/>
              </a:spcBef>
              <a:spcAft>
                <a:spcPts val="0"/>
              </a:spcAft>
              <a:buClr>
                <a:schemeClr val="accent1"/>
              </a:buClr>
              <a:buSzPts val="2400"/>
              <a:buFont typeface="Noto Sans Symbols"/>
              <a:buChar char="🞑"/>
              <a:defRPr sz="2400" b="0" i="0" u="none" strike="noStrike" cap="none">
                <a:solidFill>
                  <a:srgbClr val="595959"/>
                </a:solidFill>
                <a:latin typeface="Arial"/>
                <a:ea typeface="Arial"/>
                <a:cs typeface="Arial"/>
                <a:sym typeface="Arial"/>
              </a:defRPr>
            </a:lvl5pPr>
            <a:lvl6pPr marL="2743200" marR="0" lvl="5"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6pPr>
            <a:lvl7pPr marL="3200400" marR="0" lvl="6"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7pPr>
            <a:lvl8pPr marL="3657600" marR="0" lvl="7" indent="-304800" algn="l" rtl="0">
              <a:lnSpc>
                <a:spcPct val="100000"/>
              </a:lnSpc>
              <a:spcBef>
                <a:spcPts val="240"/>
              </a:spcBef>
              <a:spcAft>
                <a:spcPts val="0"/>
              </a:spcAft>
              <a:buClr>
                <a:srgbClr val="6E6E6E"/>
              </a:buClr>
              <a:buSzPts val="1200"/>
              <a:buFont typeface="Noto Sans Symbols"/>
              <a:buChar char="🞑"/>
              <a:defRPr sz="1200" b="0" i="0" u="none" strike="noStrike" cap="none">
                <a:solidFill>
                  <a:srgbClr val="595959"/>
                </a:solidFill>
                <a:latin typeface="Arial"/>
                <a:ea typeface="Arial"/>
                <a:cs typeface="Arial"/>
                <a:sym typeface="Arial"/>
              </a:defRPr>
            </a:lvl8pPr>
            <a:lvl9pPr marL="4114800" marR="0" lvl="8" indent="-304800" algn="l" rtl="0">
              <a:lnSpc>
                <a:spcPct val="100000"/>
              </a:lnSpc>
              <a:spcBef>
                <a:spcPts val="240"/>
              </a:spcBef>
              <a:spcAft>
                <a:spcPts val="0"/>
              </a:spcAft>
              <a:buClr>
                <a:schemeClr val="accent1"/>
              </a:buClr>
              <a:buSzPts val="1200"/>
              <a:buFont typeface="Noto Sans Symbols"/>
              <a:buChar char="🞑"/>
              <a:defRPr sz="12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Slide with Picture">
  <p:cSld name="2_Title Slide with Picture">
    <p:spTree>
      <p:nvGrpSpPr>
        <p:cNvPr id="1" name="Shape 50"/>
        <p:cNvGrpSpPr/>
        <p:nvPr/>
      </p:nvGrpSpPr>
      <p:grpSpPr>
        <a:xfrm>
          <a:off x="0" y="0"/>
          <a:ext cx="0" cy="0"/>
          <a:chOff x="0" y="0"/>
          <a:chExt cx="0" cy="0"/>
        </a:xfrm>
      </p:grpSpPr>
      <p:pic>
        <p:nvPicPr>
          <p:cNvPr id="51" name="Google Shape;51;p8" descr="Apple_Backpack_Blackboard.jpeg"/>
          <p:cNvPicPr preferRelativeResize="0"/>
          <p:nvPr/>
        </p:nvPicPr>
        <p:blipFill rotWithShape="1">
          <a:blip r:embed="rId2">
            <a:alphaModFix/>
          </a:blip>
          <a:srcRect/>
          <a:stretch/>
        </p:blipFill>
        <p:spPr>
          <a:xfrm>
            <a:off x="553688" y="0"/>
            <a:ext cx="8890494" cy="5936786"/>
          </a:xfrm>
          <a:prstGeom prst="rect">
            <a:avLst/>
          </a:prstGeom>
          <a:noFill/>
          <a:ln>
            <a:noFill/>
          </a:ln>
        </p:spPr>
      </p:pic>
      <p:sp>
        <p:nvSpPr>
          <p:cNvPr id="52" name="Google Shape;52;p8"/>
          <p:cNvSpPr/>
          <p:nvPr/>
        </p:nvSpPr>
        <p:spPr>
          <a:xfrm>
            <a:off x="1" y="0"/>
            <a:ext cx="4572000" cy="5936786"/>
          </a:xfrm>
          <a:prstGeom prst="rect">
            <a:avLst/>
          </a:prstGeom>
          <a:solidFill>
            <a:schemeClr val="lt1"/>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sp>
        <p:nvSpPr>
          <p:cNvPr id="53" name="Google Shape;53;p8"/>
          <p:cNvSpPr txBox="1">
            <a:spLocks noGrp="1"/>
          </p:cNvSpPr>
          <p:nvPr>
            <p:ph type="ctrTitle"/>
          </p:nvPr>
        </p:nvSpPr>
        <p:spPr>
          <a:xfrm>
            <a:off x="0" y="-4577"/>
            <a:ext cx="9444182" cy="996029"/>
          </a:xfrm>
          <a:prstGeom prst="rect">
            <a:avLst/>
          </a:prstGeom>
          <a:solidFill>
            <a:schemeClr val="dk2"/>
          </a:solidFill>
          <a:ln>
            <a:noFill/>
          </a:ln>
        </p:spPr>
        <p:txBody>
          <a:bodyPr spcFirstLastPara="1" wrap="square" lIns="457200" tIns="0" rIns="457200" bIns="0" anchor="ctr" anchorCtr="0">
            <a:noAutofit/>
          </a:bodyPr>
          <a:lstStyle>
            <a:lvl1pPr lvl="0" algn="l">
              <a:lnSpc>
                <a:spcPct val="100000"/>
              </a:lnSpc>
              <a:spcBef>
                <a:spcPts val="0"/>
              </a:spcBef>
              <a:spcAft>
                <a:spcPts val="0"/>
              </a:spcAft>
              <a:buClr>
                <a:schemeClr val="lt1"/>
              </a:buClr>
              <a:buSzPts val="4000"/>
              <a:buFont typeface="Arial"/>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4" name="Google Shape;54;p8"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55" name="Google Shape;55;p8"/>
          <p:cNvSpPr txBox="1">
            <a:spLocks noGrp="1"/>
          </p:cNvSpPr>
          <p:nvPr>
            <p:ph type="body" idx="1"/>
          </p:nvPr>
        </p:nvSpPr>
        <p:spPr>
          <a:xfrm>
            <a:off x="244349" y="1223687"/>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600"/>
              </a:spcBef>
              <a:spcAft>
                <a:spcPts val="0"/>
              </a:spcAft>
              <a:buClr>
                <a:srgbClr val="6E6E6E"/>
              </a:buClr>
              <a:buSzPts val="2000"/>
              <a:buFont typeface="Noto Sans Symbols"/>
              <a:buNone/>
              <a:defRPr sz="2000" b="1" i="0" u="none" strike="noStrike" cap="none">
                <a:solidFill>
                  <a:srgbClr val="595959"/>
                </a:solidFill>
                <a:latin typeface="Arial"/>
                <a:ea typeface="Arial"/>
                <a:cs typeface="Arial"/>
                <a:sym typeface="Arial"/>
              </a:defRPr>
            </a:lvl2pPr>
            <a:lvl3pPr marL="1371600" marR="0" lvl="2" indent="-228600" algn="l" rtl="0">
              <a:lnSpc>
                <a:spcPct val="100000"/>
              </a:lnSpc>
              <a:spcBef>
                <a:spcPts val="600"/>
              </a:spcBef>
              <a:spcAft>
                <a:spcPts val="0"/>
              </a:spcAft>
              <a:buClr>
                <a:schemeClr val="accent1"/>
              </a:buClr>
              <a:buSzPts val="1800"/>
              <a:buFont typeface="Noto Sans Symbols"/>
              <a:buNone/>
              <a:defRPr sz="1800" b="1" i="0" u="none" strike="noStrike" cap="none">
                <a:solidFill>
                  <a:srgbClr val="595959"/>
                </a:solidFill>
                <a:latin typeface="Arial"/>
                <a:ea typeface="Arial"/>
                <a:cs typeface="Arial"/>
                <a:sym typeface="Arial"/>
              </a:defRPr>
            </a:lvl3pPr>
            <a:lvl4pPr marL="1828800" marR="0" lvl="3" indent="-228600" algn="l" rtl="0">
              <a:lnSpc>
                <a:spcPct val="100000"/>
              </a:lnSpc>
              <a:spcBef>
                <a:spcPts val="600"/>
              </a:spcBef>
              <a:spcAft>
                <a:spcPts val="0"/>
              </a:spcAft>
              <a:buClr>
                <a:srgbClr val="6E6E6E"/>
              </a:buClr>
              <a:buSzPts val="1600"/>
              <a:buFont typeface="Courier New"/>
              <a:buNone/>
              <a:defRPr sz="1600" b="1" i="0" u="none" strike="noStrike" cap="none">
                <a:solidFill>
                  <a:srgbClr val="595959"/>
                </a:solidFill>
                <a:latin typeface="Arial"/>
                <a:ea typeface="Arial"/>
                <a:cs typeface="Arial"/>
                <a:sym typeface="Arial"/>
              </a:defRPr>
            </a:lvl4pPr>
            <a:lvl5pPr marL="2286000" marR="0" lvl="4" indent="-228600" algn="l" rtl="0">
              <a:lnSpc>
                <a:spcPct val="100000"/>
              </a:lnSpc>
              <a:spcBef>
                <a:spcPts val="60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5pPr>
            <a:lvl6pPr marL="2743200" marR="0" lvl="5"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6pPr>
            <a:lvl7pPr marL="3200400" marR="0" lvl="6"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7pPr>
            <a:lvl8pPr marL="3657600" marR="0" lvl="7" indent="-228600" algn="l" rtl="0">
              <a:lnSpc>
                <a:spcPct val="100000"/>
              </a:lnSpc>
              <a:spcBef>
                <a:spcPts val="320"/>
              </a:spcBef>
              <a:spcAft>
                <a:spcPts val="0"/>
              </a:spcAft>
              <a:buClr>
                <a:srgbClr val="6E6E6E"/>
              </a:buClr>
              <a:buSzPts val="1600"/>
              <a:buFont typeface="Noto Sans Symbols"/>
              <a:buNone/>
              <a:defRPr sz="1600" b="1" i="0" u="none" strike="noStrike" cap="none">
                <a:solidFill>
                  <a:srgbClr val="595959"/>
                </a:solidFill>
                <a:latin typeface="Arial"/>
                <a:ea typeface="Arial"/>
                <a:cs typeface="Arial"/>
                <a:sym typeface="Arial"/>
              </a:defRPr>
            </a:lvl8pPr>
            <a:lvl9pPr marL="4114800" marR="0" lvl="8" indent="-228600" algn="l" rtl="0">
              <a:lnSpc>
                <a:spcPct val="100000"/>
              </a:lnSpc>
              <a:spcBef>
                <a:spcPts val="320"/>
              </a:spcBef>
              <a:spcAft>
                <a:spcPts val="0"/>
              </a:spcAft>
              <a:buClr>
                <a:schemeClr val="accent1"/>
              </a:buClr>
              <a:buSzPts val="1600"/>
              <a:buFont typeface="Noto Sans Symbols"/>
              <a:buNone/>
              <a:defRPr sz="1600" b="1" i="0" u="none" strike="noStrike" cap="none">
                <a:solidFill>
                  <a:srgbClr val="595959"/>
                </a:solidFill>
                <a:latin typeface="Arial"/>
                <a:ea typeface="Arial"/>
                <a:cs typeface="Arial"/>
                <a:sym typeface="Arial"/>
              </a:defRPr>
            </a:lvl9pPr>
          </a:lstStyle>
          <a:p>
            <a:endParaRPr/>
          </a:p>
        </p:txBody>
      </p:sp>
      <p:sp>
        <p:nvSpPr>
          <p:cNvPr id="56" name="Google Shape;56;p8"/>
          <p:cNvSpPr txBox="1">
            <a:spLocks noGrp="1"/>
          </p:cNvSpPr>
          <p:nvPr>
            <p:ph type="body" idx="2"/>
          </p:nvPr>
        </p:nvSpPr>
        <p:spPr>
          <a:xfrm>
            <a:off x="244349" y="2078362"/>
            <a:ext cx="4040188" cy="314018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accent1"/>
              </a:buClr>
              <a:buSzPts val="2400"/>
              <a:buFont typeface="Arial"/>
              <a:buNone/>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600"/>
              </a:spcBef>
              <a:spcAft>
                <a:spcPts val="0"/>
              </a:spcAft>
              <a:buClr>
                <a:srgbClr val="6E6E6E"/>
              </a:buClr>
              <a:buSzPts val="2000"/>
              <a:buFont typeface="Noto Sans Symbols"/>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600"/>
              </a:spcBef>
              <a:spcAft>
                <a:spcPts val="0"/>
              </a:spcAft>
              <a:buClr>
                <a:schemeClr val="accent1"/>
              </a:buClr>
              <a:buSzPts val="1800"/>
              <a:buFont typeface="Noto Sans Symbols"/>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600"/>
              </a:spcBef>
              <a:spcAft>
                <a:spcPts val="0"/>
              </a:spcAft>
              <a:buClr>
                <a:srgbClr val="6E6E6E"/>
              </a:buClr>
              <a:buSzPts val="1600"/>
              <a:buFont typeface="Courier New"/>
              <a:buChar char="o"/>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600"/>
              </a:spcBef>
              <a:spcAft>
                <a:spcPts val="0"/>
              </a:spcAft>
              <a:buClr>
                <a:schemeClr val="accent1"/>
              </a:buClr>
              <a:buSzPts val="1600"/>
              <a:buFont typeface="Noto Sans Symbols"/>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6pPr>
            <a:lvl7pPr marL="3200400" marR="0" lvl="6"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7pPr>
            <a:lvl8pPr marL="3657600" marR="0" lvl="7" indent="-330200" algn="l" rtl="0">
              <a:lnSpc>
                <a:spcPct val="100000"/>
              </a:lnSpc>
              <a:spcBef>
                <a:spcPts val="320"/>
              </a:spcBef>
              <a:spcAft>
                <a:spcPts val="0"/>
              </a:spcAft>
              <a:buClr>
                <a:srgbClr val="6E6E6E"/>
              </a:buClr>
              <a:buSzPts val="1600"/>
              <a:buFont typeface="Noto Sans Symbols"/>
              <a:buChar char="🞑"/>
              <a:defRPr sz="1600" b="0" i="0" u="none" strike="noStrike" cap="none">
                <a:solidFill>
                  <a:srgbClr val="595959"/>
                </a:solidFill>
                <a:latin typeface="Arial"/>
                <a:ea typeface="Arial"/>
                <a:cs typeface="Arial"/>
                <a:sym typeface="Arial"/>
              </a:defRPr>
            </a:lvl8pPr>
            <a:lvl9pPr marL="4114800" marR="0" lvl="8" indent="-330200" algn="l" rtl="0">
              <a:lnSpc>
                <a:spcPct val="100000"/>
              </a:lnSpc>
              <a:spcBef>
                <a:spcPts val="320"/>
              </a:spcBef>
              <a:spcAft>
                <a:spcPts val="0"/>
              </a:spcAft>
              <a:buClr>
                <a:schemeClr val="accent1"/>
              </a:buClr>
              <a:buSzPts val="1600"/>
              <a:buFont typeface="Noto Sans Symbols"/>
              <a:buChar char="🞑"/>
              <a:defRPr sz="1600" b="0" i="0" u="none" strike="noStrike" cap="none">
                <a:solidFill>
                  <a:srgbClr val="595959"/>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Slide with Picture">
  <p:cSld name="4_Title Slide with Picture">
    <p:spTree>
      <p:nvGrpSpPr>
        <p:cNvPr id="1" name="Shape 57"/>
        <p:cNvGrpSpPr/>
        <p:nvPr/>
      </p:nvGrpSpPr>
      <p:grpSpPr>
        <a:xfrm>
          <a:off x="0" y="0"/>
          <a:ext cx="0" cy="0"/>
          <a:chOff x="0" y="0"/>
          <a:chExt cx="0" cy="0"/>
        </a:xfrm>
      </p:grpSpPr>
      <p:sp>
        <p:nvSpPr>
          <p:cNvPr id="58" name="Google Shape;58;p9"/>
          <p:cNvSpPr/>
          <p:nvPr/>
        </p:nvSpPr>
        <p:spPr>
          <a:xfrm>
            <a:off x="0" y="1026455"/>
            <a:ext cx="9144000" cy="4911029"/>
          </a:xfrm>
          <a:prstGeom prst="rect">
            <a:avLst/>
          </a:prstGeom>
          <a:solidFill>
            <a:schemeClr val="lt1">
              <a:alpha val="94509"/>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59" name="Google Shape;59;p9" descr="HS_Students"/>
          <p:cNvPicPr preferRelativeResize="0"/>
          <p:nvPr/>
        </p:nvPicPr>
        <p:blipFill rotWithShape="1">
          <a:blip r:embed="rId2">
            <a:alphaModFix/>
          </a:blip>
          <a:srcRect/>
          <a:stretch/>
        </p:blipFill>
        <p:spPr>
          <a:xfrm>
            <a:off x="0" y="-156534"/>
            <a:ext cx="9144000" cy="6101715"/>
          </a:xfrm>
          <a:prstGeom prst="rect">
            <a:avLst/>
          </a:prstGeom>
          <a:noFill/>
          <a:ln>
            <a:noFill/>
          </a:ln>
        </p:spPr>
      </p:pic>
      <p:pic>
        <p:nvPicPr>
          <p:cNvPr id="60" name="Google Shape;60;p9"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61" name="Google Shape;61;p9"/>
          <p:cNvSpPr txBox="1">
            <a:spLocks noGrp="1"/>
          </p:cNvSpPr>
          <p:nvPr>
            <p:ph type="ctrTitle"/>
          </p:nvPr>
        </p:nvSpPr>
        <p:spPr>
          <a:xfrm>
            <a:off x="-78154" y="-156534"/>
            <a:ext cx="9300308" cy="1470025"/>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9"/>
          <p:cNvSpPr txBox="1">
            <a:spLocks noGrp="1"/>
          </p:cNvSpPr>
          <p:nvPr>
            <p:ph type="subTitle" idx="1"/>
          </p:nvPr>
        </p:nvSpPr>
        <p:spPr>
          <a:xfrm>
            <a:off x="-78154" y="1306897"/>
            <a:ext cx="9300308" cy="510180"/>
          </a:xfrm>
          <a:prstGeom prst="rect">
            <a:avLst/>
          </a:prstGeom>
          <a:solidFill>
            <a:schemeClr val="dk1">
              <a:alpha val="48235"/>
            </a:schemeClr>
          </a:solidFill>
          <a:ln>
            <a:noFill/>
          </a:ln>
        </p:spPr>
        <p:txBody>
          <a:bodyPr spcFirstLastPara="1" wrap="square" lIns="91425" tIns="45700" rIns="91425" bIns="45700" anchor="t" anchorCtr="0">
            <a:noAutofit/>
          </a:bodyPr>
          <a:lstStyle>
            <a:lvl1pPr marR="0" lvl="0" algn="ctr" rtl="0">
              <a:lnSpc>
                <a:spcPct val="100000"/>
              </a:lnSpc>
              <a:spcBef>
                <a:spcPts val="2000"/>
              </a:spcBef>
              <a:spcAft>
                <a:spcPts val="0"/>
              </a:spcAft>
              <a:buClr>
                <a:schemeClr val="accent1"/>
              </a:buClr>
              <a:buSzPts val="2000"/>
              <a:buFont typeface="Arial"/>
              <a:buNone/>
              <a:defRPr sz="2000" b="0" i="0" u="none" strike="noStrike" cap="none">
                <a:solidFill>
                  <a:schemeClr val="lt1"/>
                </a:solidFill>
                <a:latin typeface="Arial"/>
                <a:ea typeface="Arial"/>
                <a:cs typeface="Arial"/>
                <a:sym typeface="Arial"/>
              </a:defRPr>
            </a:lvl1pPr>
            <a:lvl2pPr marR="0" lvl="1" algn="ctr" rtl="0">
              <a:lnSpc>
                <a:spcPct val="100000"/>
              </a:lnSpc>
              <a:spcBef>
                <a:spcPts val="60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2pPr>
            <a:lvl3pPr marR="0" lvl="2"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3pPr>
            <a:lvl4pPr marR="0" lvl="3" algn="ctr" rtl="0">
              <a:lnSpc>
                <a:spcPct val="100000"/>
              </a:lnSpc>
              <a:spcBef>
                <a:spcPts val="600"/>
              </a:spcBef>
              <a:spcAft>
                <a:spcPts val="0"/>
              </a:spcAft>
              <a:buClr>
                <a:srgbClr val="6E6E6E"/>
              </a:buClr>
              <a:buSzPts val="1200"/>
              <a:buFont typeface="Courier New"/>
              <a:buNone/>
              <a:defRPr sz="1200" b="0" i="0" u="none" strike="noStrike" cap="none">
                <a:solidFill>
                  <a:srgbClr val="888888"/>
                </a:solidFill>
                <a:latin typeface="Arial"/>
                <a:ea typeface="Arial"/>
                <a:cs typeface="Arial"/>
                <a:sym typeface="Arial"/>
              </a:defRPr>
            </a:lvl4pPr>
            <a:lvl5pPr marR="0" lvl="4" algn="ctr" rtl="0">
              <a:lnSpc>
                <a:spcPct val="100000"/>
              </a:lnSpc>
              <a:spcBef>
                <a:spcPts val="60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5pPr>
            <a:lvl6pPr marR="0" lvl="5" algn="ctr" rtl="0">
              <a:lnSpc>
                <a:spcPct val="100000"/>
              </a:lnSpc>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6pPr>
            <a:lvl7pPr marR="0" lvl="6" algn="ctr" rtl="0">
              <a:lnSpc>
                <a:spcPct val="100000"/>
              </a:lnSpc>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7pPr>
            <a:lvl8pPr marR="0" lvl="7" algn="ctr" rtl="0">
              <a:lnSpc>
                <a:spcPct val="100000"/>
              </a:lnSpc>
              <a:spcBef>
                <a:spcPts val="240"/>
              </a:spcBef>
              <a:spcAft>
                <a:spcPts val="0"/>
              </a:spcAft>
              <a:buClr>
                <a:srgbClr val="6E6E6E"/>
              </a:buClr>
              <a:buSzPts val="1200"/>
              <a:buFont typeface="Noto Sans Symbols"/>
              <a:buNone/>
              <a:defRPr sz="1200" b="0" i="0" u="none" strike="noStrike" cap="none">
                <a:solidFill>
                  <a:srgbClr val="888888"/>
                </a:solidFill>
                <a:latin typeface="Arial"/>
                <a:ea typeface="Arial"/>
                <a:cs typeface="Arial"/>
                <a:sym typeface="Arial"/>
              </a:defRPr>
            </a:lvl8pPr>
            <a:lvl9pPr marR="0" lvl="8" algn="ctr" rtl="0">
              <a:lnSpc>
                <a:spcPct val="100000"/>
              </a:lnSpc>
              <a:spcBef>
                <a:spcPts val="240"/>
              </a:spcBef>
              <a:spcAft>
                <a:spcPts val="0"/>
              </a:spcAft>
              <a:buClr>
                <a:schemeClr val="accent1"/>
              </a:buClr>
              <a:buSzPts val="1200"/>
              <a:buFont typeface="Noto Sans Symbols"/>
              <a:buNone/>
              <a:defRPr sz="1200" b="0" i="0" u="none" strike="noStrike" cap="none">
                <a:solidFill>
                  <a:srgbClr val="888888"/>
                </a:solidFill>
                <a:latin typeface="Arial"/>
                <a:ea typeface="Arial"/>
                <a:cs typeface="Arial"/>
                <a:sym typeface="Arial"/>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2_Title Slide with Picture">
  <p:cSld name="12_Title Slide with Picture">
    <p:spTree>
      <p:nvGrpSpPr>
        <p:cNvPr id="1" name="Shape 63"/>
        <p:cNvGrpSpPr/>
        <p:nvPr/>
      </p:nvGrpSpPr>
      <p:grpSpPr>
        <a:xfrm>
          <a:off x="0" y="0"/>
          <a:ext cx="0" cy="0"/>
          <a:chOff x="0" y="0"/>
          <a:chExt cx="0" cy="0"/>
        </a:xfrm>
      </p:grpSpPr>
      <p:sp>
        <p:nvSpPr>
          <p:cNvPr id="64" name="Google Shape;64;p10"/>
          <p:cNvSpPr/>
          <p:nvPr/>
        </p:nvSpPr>
        <p:spPr>
          <a:xfrm>
            <a:off x="0" y="1026455"/>
            <a:ext cx="9144000" cy="4911029"/>
          </a:xfrm>
          <a:prstGeom prst="rect">
            <a:avLst/>
          </a:prstGeom>
          <a:solidFill>
            <a:schemeClr val="lt1">
              <a:alpha val="94509"/>
            </a:schemeClr>
          </a:solidFill>
          <a:ln>
            <a:noFill/>
          </a:ln>
          <a:effectLst>
            <a:outerShdw blurRad="50800" dist="38100" dir="9000000" algn="tl" rotWithShape="0">
              <a:srgbClr val="000000">
                <a:alpha val="17254"/>
              </a:srgbClr>
            </a:outerShdw>
          </a:effectLst>
        </p:spPr>
        <p:txBody>
          <a:bodyPr spcFirstLastPara="1" wrap="square" lIns="274300" tIns="91425" rIns="274300" bIns="45700" anchor="t" anchorCtr="0">
            <a:noAutofit/>
          </a:bodyPr>
          <a:lstStyle/>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a:solidFill>
                  <a:schemeClr val="dk1"/>
                </a:solidFill>
                <a:latin typeface="Arial"/>
                <a:ea typeface="Arial"/>
                <a:cs typeface="Arial"/>
                <a:sym typeface="Arial"/>
              </a:rPr>
            </a:br>
            <a:br>
              <a:rPr lang="en-US" sz="1400" b="0" i="0" u="none" strike="noStrike" cap="none">
                <a:solidFill>
                  <a:schemeClr val="dk1"/>
                </a:solidFill>
                <a:latin typeface="Arial"/>
                <a:ea typeface="Arial"/>
                <a:cs typeface="Arial"/>
                <a:sym typeface="Arial"/>
              </a:rPr>
            </a:br>
            <a:endParaRPr sz="1400" b="0" i="0" u="none" strike="noStrike" cap="none">
              <a:solidFill>
                <a:schemeClr val="dk1"/>
              </a:solidFill>
              <a:latin typeface="Arial"/>
              <a:ea typeface="Arial"/>
              <a:cs typeface="Arial"/>
              <a:sym typeface="Arial"/>
            </a:endParaRPr>
          </a:p>
        </p:txBody>
      </p:sp>
      <p:pic>
        <p:nvPicPr>
          <p:cNvPr id="65" name="Google Shape;65;p10" descr="HS_Students"/>
          <p:cNvPicPr preferRelativeResize="0"/>
          <p:nvPr/>
        </p:nvPicPr>
        <p:blipFill rotWithShape="1">
          <a:blip r:embed="rId2">
            <a:alphaModFix/>
          </a:blip>
          <a:srcRect/>
          <a:stretch/>
        </p:blipFill>
        <p:spPr>
          <a:xfrm>
            <a:off x="0" y="-156534"/>
            <a:ext cx="9144000" cy="6101715"/>
          </a:xfrm>
          <a:prstGeom prst="rect">
            <a:avLst/>
          </a:prstGeom>
          <a:noFill/>
          <a:ln>
            <a:noFill/>
          </a:ln>
        </p:spPr>
      </p:pic>
      <p:pic>
        <p:nvPicPr>
          <p:cNvPr id="66" name="Google Shape;66;p10" descr="VDOE_v_blk_State.png"/>
          <p:cNvPicPr preferRelativeResize="0"/>
          <p:nvPr/>
        </p:nvPicPr>
        <p:blipFill rotWithShape="1">
          <a:blip r:embed="rId3">
            <a:alphaModFix/>
          </a:blip>
          <a:srcRect/>
          <a:stretch/>
        </p:blipFill>
        <p:spPr>
          <a:xfrm>
            <a:off x="7353389" y="5218546"/>
            <a:ext cx="1736732" cy="749726"/>
          </a:xfrm>
          <a:prstGeom prst="rect">
            <a:avLst/>
          </a:prstGeom>
          <a:noFill/>
          <a:ln>
            <a:noFill/>
          </a:ln>
        </p:spPr>
      </p:pic>
      <p:sp>
        <p:nvSpPr>
          <p:cNvPr id="67" name="Google Shape;67;p10"/>
          <p:cNvSpPr txBox="1">
            <a:spLocks noGrp="1"/>
          </p:cNvSpPr>
          <p:nvPr>
            <p:ph type="ctrTitle"/>
          </p:nvPr>
        </p:nvSpPr>
        <p:spPr>
          <a:xfrm>
            <a:off x="-78154" y="-156534"/>
            <a:ext cx="9300308" cy="1470025"/>
          </a:xfrm>
          <a:prstGeom prst="rect">
            <a:avLst/>
          </a:prstGeom>
          <a:solidFill>
            <a:schemeClr val="dk2"/>
          </a:solidFill>
          <a:ln>
            <a:noFill/>
          </a:ln>
        </p:spPr>
        <p:txBody>
          <a:bodyPr spcFirstLastPara="1" wrap="square" lIns="457200" tIns="0" rIns="457200" bIns="0" anchor="ctr" anchorCtr="0">
            <a:noAutofit/>
          </a:bodyPr>
          <a:lstStyle>
            <a:lvl1pPr lvl="0" algn="ctr">
              <a:lnSpc>
                <a:spcPct val="100000"/>
              </a:lnSpc>
              <a:spcBef>
                <a:spcPts val="0"/>
              </a:spcBef>
              <a:spcAft>
                <a:spcPts val="0"/>
              </a:spcAft>
              <a:buClr>
                <a:schemeClr val="lt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60286" y="5949887"/>
            <a:ext cx="9658286" cy="9144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 name="Google Shape;7;p1"/>
          <p:cNvSpPr txBox="1">
            <a:spLocks noGrp="1"/>
          </p:cNvSpPr>
          <p:nvPr>
            <p:ph type="title"/>
          </p:nvPr>
        </p:nvSpPr>
        <p:spPr>
          <a:xfrm>
            <a:off x="-261935" y="0"/>
            <a:ext cx="9659980" cy="973088"/>
          </a:xfrm>
          <a:prstGeom prst="rect">
            <a:avLst/>
          </a:prstGeom>
          <a:solidFill>
            <a:schemeClr val="dk2"/>
          </a:solidFill>
          <a:ln>
            <a:noFill/>
          </a:ln>
        </p:spPr>
        <p:txBody>
          <a:bodyPr spcFirstLastPara="1" wrap="square" lIns="457200" tIns="0" rIns="457200" bIns="0" anchor="ctr" anchorCtr="0">
            <a:noAutofit/>
          </a:bodyPr>
          <a:lstStyle>
            <a:lvl1pPr marR="0" lvl="0" algn="ctr" rtl="0">
              <a:lnSpc>
                <a:spcPct val="100000"/>
              </a:lnSpc>
              <a:spcBef>
                <a:spcPts val="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8" name="Google Shape;8;p1" descr="VAisforLearners4VDOE reversed150.png"/>
          <p:cNvPicPr preferRelativeResize="0"/>
          <p:nvPr/>
        </p:nvPicPr>
        <p:blipFill rotWithShape="1">
          <a:blip r:embed="rId21">
            <a:alphaModFix/>
          </a:blip>
          <a:srcRect/>
          <a:stretch/>
        </p:blipFill>
        <p:spPr>
          <a:xfrm>
            <a:off x="7330918" y="5993444"/>
            <a:ext cx="1737635" cy="815023"/>
          </a:xfrm>
          <a:prstGeom prst="rect">
            <a:avLst/>
          </a:prstGeom>
          <a:noFill/>
          <a:ln>
            <a:noFill/>
          </a:ln>
        </p:spPr>
      </p:pic>
      <p:cxnSp>
        <p:nvCxnSpPr>
          <p:cNvPr id="9" name="Google Shape;9;p1"/>
          <p:cNvCxnSpPr/>
          <p:nvPr/>
        </p:nvCxnSpPr>
        <p:spPr>
          <a:xfrm>
            <a:off x="-261935" y="5949887"/>
            <a:ext cx="9659980" cy="0"/>
          </a:xfrm>
          <a:prstGeom prst="straightConnector1">
            <a:avLst/>
          </a:prstGeom>
          <a:noFill/>
          <a:ln w="25400" cap="flat" cmpd="sng">
            <a:solidFill>
              <a:srgbClr val="E20D38"/>
            </a:solidFill>
            <a:prstDash val="solid"/>
            <a:round/>
            <a:headEnd type="none" w="sm" len="sm"/>
            <a:tailEnd type="none" w="sm" len="sm"/>
          </a:ln>
        </p:spPr>
      </p:cxnSp>
      <p:sp>
        <p:nvSpPr>
          <p:cNvPr id="10" name="Google Shape;10;p1"/>
          <p:cNvSpPr txBox="1"/>
          <p:nvPr/>
        </p:nvSpPr>
        <p:spPr>
          <a:xfrm>
            <a:off x="232495" y="6218392"/>
            <a:ext cx="21336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fld id="{00000000-1234-1234-1234-123412341234}" type="slidenum">
              <a:rPr lang="en-US" sz="2400" b="0" i="0" u="none" strike="noStrike" cap="none">
                <a:solidFill>
                  <a:schemeClr val="lt1"/>
                </a:solidFill>
                <a:latin typeface="Arial"/>
                <a:ea typeface="Arial"/>
                <a:cs typeface="Arial"/>
                <a:sym typeface="Arial"/>
              </a:rPr>
              <a:t>‹#›</a:t>
            </a:fld>
            <a:endParaRPr sz="2400" b="0" i="0" u="none" strike="noStrike" cap="none">
              <a:solidFill>
                <a:schemeClr val="lt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7" r:id="rId19"/>
  </p:sldLayoutIdLst>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clkc.ohs.acf.hhs.gov/policy/45-cfr-chap-xiii" TargetMode="External"/><Relationship Id="rId2" Type="http://schemas.openxmlformats.org/officeDocument/2006/relationships/hyperlink" Target="https://www.acf.hhs.gov/ohs" TargetMode="External"/><Relationship Id="rId1" Type="http://schemas.openxmlformats.org/officeDocument/2006/relationships/slideLayout" Target="../slideLayouts/slideLayout3.xml"/><Relationship Id="rId4" Type="http://schemas.openxmlformats.org/officeDocument/2006/relationships/hyperlink" Target="https://eclkc.ohs.acf.hhs.gov/sites/default/files/pdf/msw-guiding%20questions.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s://lnks.gd/l/eyJhbGciOiJIUzI1NiJ9.eyJidWxsZXRpbl9saW5rX2lkIjoxMTEsInVyaSI6ImJwMjpjbGljayIsImJ1bGxldGluX2lkIjoiMjAyMDA0MTAuMjAwMDg3NjEiLCJ1cmwiOiJodHRwczovL2dvb3BlbnZhLm9yZy8ifQ.iYuLPEXZkGwVzYLGc2JYBSjLqwrkjbyHbCPGEzln4YU/br/77272343238-l" TargetMode="External"/><Relationship Id="rId3" Type="http://schemas.openxmlformats.org/officeDocument/2006/relationships/hyperlink" Target="https://lnks.gd/l/eyJhbGciOiJIUzI1NiJ9.eyJidWxsZXRpbl9saW5rX2lkIjoxMDEsInVyaSI6ImJwMjpjbGljayIsImJ1bGxldGluX2lkIjoiMjAyMDA0MTAuMjAwMDg3NjEiLCJ1cmwiOiJodHRwOi8vd3d3LmRvZS52aXJnaW5pYS5nb3Yvc3VwcG9ydC9oZWFsdGhfbWVkaWNhbC9vZmZpY2UvY292aWQtMTkuc2h0bWwifQ.k1VMLgFnl7iYYUp0Lu4FOVjQm9UnL3G7AFwA1pGy4_8/br/77272343238-l" TargetMode="External"/><Relationship Id="rId7" Type="http://schemas.openxmlformats.org/officeDocument/2006/relationships/hyperlink" Target="https://lnks.gd/l/eyJhbGciOiJIUzI1NiJ9.eyJidWxsZXRpbl9saW5rX2lkIjoxMTAsInVyaSI6ImJwMjpjbGljayIsImJ1bGxldGluX2lkIjoiMjAyMDA0MTAuMjAwMDg3NjEiLCJ1cmwiOiJodHRwczovL2xua3MuZ2QvbC9leUpoYkdjaU9pSklVekkxTmlKOS5leUppZFd4c1pYUnBibDlzYVc1clgybGtJam94TURFc0luVnlhU0k2SW1Kd01qcGpiR2xqYXlJc0ltSjFiR3hsZEdsdVgybGtJam9pTWpBeU1EQTBNRGd1TVRrNU1qa3lOREVpTENKMWNtd2lPaUpvZEhSd09pOHZkM2QzTG1SdlpTNTJhWEpuYVc1cFlTNW5iM1l2YVc1emRISjFZM1JwYjI0dll6UnNMM1pwY21kcGJtbGhMV3hsWVhKdWN5MWhibmwzYUdWeVpTNXphSFJ0YkNKOS5xNm9ab1ktT1Btb0RUSVlUck1HQThaNFNJUVk4d1AxTjNZcEFCR0RRVnRRL2JyLzc3MTkwMDQ2ODEwLWwifQ.Q4h5eY7WkTouCKNsGVq82N43B-K7QHZhmgilvb_TWPk/br/77272343238-l" TargetMode="External"/><Relationship Id="rId12" Type="http://schemas.openxmlformats.org/officeDocument/2006/relationships/hyperlink" Target="https://lnks.gd/l/eyJhbGciOiJIUzI1NiJ9.eyJidWxsZXRpbl9saW5rX2lkIjoxMDgsInVyaSI6ImJwMjpjbGljayIsImJ1bGxldGluX2lkIjoiMjAyMDA0MTAuMjAwMDg3NjEiLCJ1cmwiOiJodHRwczovL3d3dy52ZWNmLm9yZy92ZWNmLXJlc3BvbnNlLXRvLWNvdmlkLTE5LXVwZGF0ZXMtMi8ifQ.Nk7tviYvrZw35fdfxnb7rK_Zfdk6Lkuhtjfime67PkI/br/77272343238-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lnks.gd/l/eyJhbGciOiJIUzI1NiJ9.eyJidWxsZXRpbl9saW5rX2lkIjoxMDQsInVyaSI6ImJwMjpjbGljayIsImJ1bGxldGluX2lkIjoiMjAyMDA0MTAuMjAwMDg3NjEiLCJ1cmwiOiJodHRwOi8vd3d3LmRvZS52aXJnaW5pYS5nb3YvZWFybHktY2hpbGRob29kL3ByZXNjaG9vbC92cGkvZWNzZS10cmFuc2l0aW9uLWZhcS5kb2N4In0.z_QXjeME4uQO3-8cWhw2JMsQMA-ykv5XsXeG53fXXR4/br/77272343238-l" TargetMode="External"/><Relationship Id="rId11" Type="http://schemas.openxmlformats.org/officeDocument/2006/relationships/hyperlink" Target="https://lnks.gd/l/eyJhbGciOiJIUzI1NiJ9.eyJidWxsZXRpbl9saW5rX2lkIjoxMDcsInVyaSI6ImJwMjpjbGljayIsImJ1bGxldGluX2lkIjoiMjAyMDA0MTAuMjAwMDg3NjEiLCJ1cmwiOiJodHRwczovL3d3dy5kc3MudmlyZ2luaWEuZ292L2NjL2NvdmlkLTE5Lmh0bWwifQ.SCKE5znsiAWw4gFrC5oihb3nyWARkWfS1Q632DoDVWQ/br/77272343238-l" TargetMode="External"/><Relationship Id="rId5" Type="http://schemas.openxmlformats.org/officeDocument/2006/relationships/hyperlink" Target="https://lnks.gd/l/eyJhbGciOiJIUzI1NiJ9.eyJidWxsZXRpbl9saW5rX2lkIjoxMDMsInVyaSI6ImJwMjpjbGljayIsImJ1bGxldGluX2lkIjoiMjAyMDA0MTAuMjAwMDg3NjEiLCJ1cmwiOiJodHRwOi8vcjIwLnJzNi5uZXQvdG4uanNwP2Y9MDAxZzVVREZubGhZQ1FsX0FZQnFZWUV0eXRhZ3B0ZzEtSHdJNTVvUElrSmJjdnVRaHI0SzN1bFpNenpHZWtkZENBbV9wbm5JTUVlTXNjWlRFU29mTF9WZlJXN2h0STZXcEFId1dIYm9ubUpUeFB6Ykg0QXlMVWhFejh3WHNiTU5JejEyNFN3RjYyM2t3U1FJNkhXQUNCYmZ6ZmtMYi14MFR6V21yb3NXRlZqSHhtd0U5OHd4cEdoMmdLd3VCUEd0eDZobVBrQ1JwNlZLbWZKbnFHaTk0YWVKZ2EwVFdjR3pHWDAmYz0yVENJN0VxYWZhWS05akZtakg2QlVZWHhDS1ZXZWk3Q25xZzY4aktKYTJNYlo3VmI5Ul81TlE9PSZjaD16U3ExcXNnOEhxTmE5bTdSTkx5c0JVbTl5Q3lHWUNrc1hZQUlDVXBvTWlGcU1UbTNXajdmYlE9PSJ9.ZG181Nc7jSXVOzU8Y5zxdpaUs14sGkx5WVtgZ7Yp4zQ/br/77272343238-l" TargetMode="External"/><Relationship Id="rId10" Type="http://schemas.openxmlformats.org/officeDocument/2006/relationships/hyperlink" Target="https://lnks.gd/l/eyJhbGciOiJIUzI1NiJ9.eyJidWxsZXRpbl9saW5rX2lkIjoxMDYsInVyaSI6ImJwMjpjbGljayIsImJ1bGxldGluX2lkIjoiMjAyMDA0MTAuMjAwMDg3NjEiLCJ1cmwiOiJodHRwczovL3d3dy5kc3MudmlyZ2luaWEuZ292L2NjL2NvdmlkLTE5LWRvY3MvMjAyMC0wMy0yMCUyMENoaWxkJTIwQ2FyZSUyMENPVklELTE5JTIwRkFRLnBkZiJ9.Y1gsYmJyf0VoeVpr2JxPjF7rB9ywS6n-ndWaZexyZec/br/77272343238-l" TargetMode="External"/><Relationship Id="rId4" Type="http://schemas.openxmlformats.org/officeDocument/2006/relationships/hyperlink" Target="https://lnks.gd/l/eyJhbGciOiJIUzI1NiJ9.eyJidWxsZXRpbl9saW5rX2lkIjoxMDIsInVyaSI6ImJwMjpjbGljayIsImJ1bGxldGluX2lkIjoiMjAyMDA0MTAuMjAwMDg3NjEiLCJ1cmwiOiJodHRwOi8vd3d3LmRvZS52aXJnaW5pYS5nb3Yvc3VwcG9ydC9oZWFsdGhfbWVkaWNhbC9vZmZpY2UvY292aWQtMTktZmFxLnNodG1sIn0.tbXq1FCVMhScqq5SYwTV5JTPFJGTrbakn7YVbEm2mGQ/br/77272343238-l" TargetMode="External"/><Relationship Id="rId9" Type="http://schemas.openxmlformats.org/officeDocument/2006/relationships/hyperlink" Target="https://lnks.gd/l/eyJhbGciOiJIUzI1NiJ9.eyJidWxsZXRpbl9saW5rX2lkIjoxMDUsInVyaSI6ImJwMjpjbGljayIsImJ1bGxldGluX2lkIjoiMjAyMDA0MTAuMjAwMDg3NjEiLCJ1cmwiOiJodHRwczovL3d3dy5kc3MudmlyZ2luaWEuZ292L2NjL2NvdmlkLTE5LWRvY3MvMy4xOC4yMCUyMFZEU1MlMjBDaGlsZCUyMENhcmUlMjBHdWlkYW5jZS5wZGYifQ.7y731hZAJZOvaPMN82QKLcQjpMd5ueb0STX46WJ8ucA/br/77272343238-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dawn.hendricks@doe.virginia.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mailto:tamilah.richardson@doe.virgini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294592" y="-1"/>
            <a:ext cx="9659980" cy="1442271"/>
          </a:xfrm>
          <a:prstGeom prst="rect">
            <a:avLst/>
          </a:prstGeom>
          <a:solidFill>
            <a:schemeClr val="dk2"/>
          </a:solidFill>
          <a:ln>
            <a:noFill/>
          </a:ln>
        </p:spPr>
        <p:txBody>
          <a:bodyPr spcFirstLastPara="1" wrap="square" lIns="457200" tIns="0" rIns="457200" bIns="0" anchor="ctr" anchorCtr="0">
            <a:noAutofit/>
          </a:bodyPr>
          <a:lstStyle/>
          <a:p>
            <a:pPr lvl="0"/>
            <a:br>
              <a:rPr lang="en-US" sz="3200" b="1" dirty="0">
                <a:solidFill>
                  <a:schemeClr val="tx2"/>
                </a:solidFill>
              </a:rPr>
            </a:br>
            <a:r>
              <a:rPr lang="en-US" sz="3200" b="1" dirty="0">
                <a:solidFill>
                  <a:schemeClr val="tx2"/>
                </a:solidFill>
                <a:latin typeface="+mj-lt"/>
              </a:rPr>
              <a:t>Office of Early Childhood</a:t>
            </a:r>
            <a:br>
              <a:rPr lang="en-US" sz="3200" b="1" dirty="0">
                <a:solidFill>
                  <a:schemeClr val="tx2"/>
                </a:solidFill>
                <a:latin typeface="+mj-lt"/>
              </a:rPr>
            </a:br>
            <a:r>
              <a:rPr lang="en-US" sz="3600" b="1" dirty="0">
                <a:solidFill>
                  <a:schemeClr val="tx2"/>
                </a:solidFill>
                <a:latin typeface="+mj-lt"/>
                <a:cs typeface="Poppins" panose="020B0604020202020204" charset="0"/>
              </a:rPr>
              <a:t>Cups and Conversations</a:t>
            </a:r>
            <a:br>
              <a:rPr lang="en-US" sz="3600" dirty="0">
                <a:solidFill>
                  <a:schemeClr val="tx2"/>
                </a:solidFill>
                <a:latin typeface="Poppins" panose="020B0604020202020204" charset="0"/>
                <a:cs typeface="Poppins" panose="020B0604020202020204" charset="0"/>
              </a:rPr>
            </a:br>
            <a:endParaRPr sz="3600" b="1" dirty="0">
              <a:solidFill>
                <a:schemeClr val="tx2"/>
              </a:solidFill>
              <a:latin typeface="Poppins" panose="020B0604020202020204" charset="0"/>
              <a:cs typeface="Poppins" panose="020B0604020202020204" charset="0"/>
            </a:endParaRPr>
          </a:p>
        </p:txBody>
      </p:sp>
      <p:sp>
        <p:nvSpPr>
          <p:cNvPr id="136" name="Google Shape;136;p20"/>
          <p:cNvSpPr>
            <a:spLocks noGrp="1"/>
          </p:cNvSpPr>
          <p:nvPr>
            <p:ph type="pic" idx="4294967295"/>
          </p:nvPr>
        </p:nvSpPr>
        <p:spPr>
          <a:xfrm>
            <a:off x="663775" y="2334986"/>
            <a:ext cx="7927975" cy="1987669"/>
          </a:xfrm>
          <a:prstGeom prst="rect">
            <a:avLst/>
          </a:prstGeom>
          <a:noFill/>
          <a:ln>
            <a:noFill/>
          </a:ln>
        </p:spPr>
        <p:txBody>
          <a:bodyPr spcFirstLastPara="1" wrap="square" lIns="91425" tIns="91425" rIns="91425" bIns="91425" anchor="ctr" anchorCtr="0">
            <a:noAutofit/>
          </a:bodyPr>
          <a:lstStyle/>
          <a:p>
            <a:pPr algn="ctr"/>
            <a:r>
              <a:rPr lang="en-US" sz="2800" b="1" dirty="0">
                <a:latin typeface="+mj-lt"/>
                <a:cs typeface="Poppins" panose="020B0604020202020204" charset="0"/>
              </a:rPr>
              <a:t>Reopening and Operating ECCE Programs</a:t>
            </a:r>
            <a:br>
              <a:rPr lang="en-US" sz="2800" b="1" dirty="0">
                <a:latin typeface="+mj-lt"/>
                <a:cs typeface="Poppins" panose="020B0604020202020204" charset="0"/>
              </a:rPr>
            </a:br>
            <a:r>
              <a:rPr lang="en-US" sz="2800" b="1" dirty="0">
                <a:latin typeface="+mj-lt"/>
                <a:cs typeface="Poppins" panose="020B0604020202020204" charset="0"/>
              </a:rPr>
              <a:t>During COVID-19</a:t>
            </a:r>
            <a:br>
              <a:rPr lang="en-US" sz="2800" b="1" dirty="0">
                <a:latin typeface="+mj-lt"/>
                <a:cs typeface="Poppins" panose="020B0604020202020204" charset="0"/>
              </a:rPr>
            </a:br>
            <a:endParaRPr lang="en-US" sz="1600" b="1" dirty="0">
              <a:latin typeface="+mj-lt"/>
              <a:cs typeface="Poppins" panose="020B0604020202020204" charset="0"/>
            </a:endParaRPr>
          </a:p>
          <a:p>
            <a:pPr algn="ctr"/>
            <a:r>
              <a:rPr lang="en-US" sz="2400" dirty="0">
                <a:latin typeface="+mj-lt"/>
                <a:ea typeface="Poppins"/>
                <a:cs typeface="Poppins"/>
                <a:sym typeface="Poppins"/>
              </a:rPr>
              <a:t>August 26, 2020</a:t>
            </a:r>
          </a:p>
          <a:p>
            <a:pPr lvl="0" algn="ctr"/>
            <a:endParaRPr lang="en-US" sz="2000" dirty="0">
              <a:solidFill>
                <a:schemeClr val="tx1"/>
              </a:solidFill>
            </a:endParaRPr>
          </a:p>
        </p:txBody>
      </p:sp>
      <p:sp>
        <p:nvSpPr>
          <p:cNvPr id="2" name="Rectangle 1"/>
          <p:cNvSpPr/>
          <p:nvPr/>
        </p:nvSpPr>
        <p:spPr>
          <a:xfrm>
            <a:off x="663775" y="4862296"/>
            <a:ext cx="8120996" cy="830997"/>
          </a:xfrm>
          <a:prstGeom prst="rect">
            <a:avLst/>
          </a:prstGeom>
          <a:solidFill>
            <a:schemeClr val="accent1"/>
          </a:solidFill>
        </p:spPr>
        <p:txBody>
          <a:bodyPr wrap="square">
            <a:spAutoFit/>
          </a:bodyPr>
          <a:lstStyle/>
          <a:p>
            <a:pPr lvl="0"/>
            <a:r>
              <a:rPr lang="en-US" sz="2400" dirty="0">
                <a:latin typeface="+mn-lt"/>
                <a:cs typeface="Poppins" panose="020B0604020202020204" charset="0"/>
              </a:rPr>
              <a:t>C9: Head Start and Hanover County Public Schools Perspectives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4172"/>
          </a:xfrm>
        </p:spPr>
        <p:txBody>
          <a:bodyPr>
            <a:normAutofit/>
          </a:bodyPr>
          <a:lstStyle/>
          <a:p>
            <a:pPr algn="ctr"/>
            <a:r>
              <a:rPr lang="en-US" b="1" dirty="0"/>
              <a:t>OHS Collaborating Actively in Meaningful </a:t>
            </a:r>
            <a:br>
              <a:rPr lang="en-US" b="1" dirty="0"/>
            </a:br>
            <a:r>
              <a:rPr lang="en-US" b="1" dirty="0"/>
              <a:t>Planning Sessions (CAMP)</a:t>
            </a:r>
          </a:p>
        </p:txBody>
      </p:sp>
      <p:sp>
        <p:nvSpPr>
          <p:cNvPr id="3" name="Content Placeholder 2"/>
          <p:cNvSpPr>
            <a:spLocks noGrp="1"/>
          </p:cNvSpPr>
          <p:nvPr>
            <p:ph idx="1"/>
          </p:nvPr>
        </p:nvSpPr>
        <p:spPr>
          <a:xfrm>
            <a:off x="520040" y="1520537"/>
            <a:ext cx="7786255" cy="3816927"/>
          </a:xfrm>
        </p:spPr>
        <p:txBody>
          <a:bodyPr>
            <a:normAutofit lnSpcReduction="10000"/>
          </a:bodyPr>
          <a:lstStyle/>
          <a:p>
            <a:pPr marL="285750" indent="-285750">
              <a:buFont typeface="Arial" panose="020B0604020202020204" pitchFamily="34" charset="0"/>
              <a:buChar char="•"/>
            </a:pPr>
            <a:r>
              <a:rPr lang="en-US" sz="1800" dirty="0"/>
              <a:t>The Office of Head Start created a six-week series referred to as CAMP Sessions to address any questions or concerns regarding EHS/HS program services during the pandemic. </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The series provides comprehensive and clear guidance for grantee agencies to ensure the adherence to the Head Start Program Performance Standards.</a:t>
            </a:r>
          </a:p>
          <a:p>
            <a:pPr lvl="1"/>
            <a:r>
              <a:rPr lang="en-US" dirty="0"/>
              <a:t>CAMP Session 1: ERSEA, group sizes, , and program hours, staff wages and benefits.</a:t>
            </a:r>
          </a:p>
          <a:p>
            <a:pPr lvl="1"/>
            <a:r>
              <a:rPr lang="en-US" dirty="0"/>
              <a:t>CAMP Session 2: Program governance, human resource management, and</a:t>
            </a:r>
          </a:p>
          <a:p>
            <a:pPr lvl="1"/>
            <a:r>
              <a:rPr lang="en-US" dirty="0"/>
              <a:t>developmental screenings.</a:t>
            </a:r>
          </a:p>
          <a:p>
            <a:pPr lvl="1"/>
            <a:r>
              <a:rPr lang="en-US" dirty="0"/>
              <a:t>CAMP Session 3: Education and child development services, OHS Federal Monitoring,</a:t>
            </a:r>
          </a:p>
          <a:p>
            <a:pPr lvl="1"/>
            <a:r>
              <a:rPr lang="en-US" dirty="0"/>
              <a:t>transportation, and services for children with disabilities.</a:t>
            </a:r>
          </a:p>
          <a:p>
            <a:pPr lvl="1"/>
            <a:r>
              <a:rPr lang="en-US" dirty="0"/>
              <a:t>CAMP Session 4: Family and community engagement, transition tips, and ECLKC</a:t>
            </a:r>
          </a:p>
          <a:p>
            <a:pPr lvl="1"/>
            <a:r>
              <a:rPr lang="en-US" dirty="0"/>
              <a:t>resources.</a:t>
            </a:r>
          </a:p>
          <a:p>
            <a:pPr lvl="1"/>
            <a:r>
              <a:rPr lang="en-US" dirty="0"/>
              <a:t>CAMP Session 5: Health program services, staff wellness, and safety practices.</a:t>
            </a:r>
          </a:p>
          <a:p>
            <a:pPr lvl="1"/>
            <a:r>
              <a:rPr lang="en-US" dirty="0"/>
              <a:t>CAMP Session 6: Illustrations from the Field- Five EHS/HS Grantees Provide Overview</a:t>
            </a:r>
          </a:p>
          <a:p>
            <a:pPr lvl="1"/>
            <a:r>
              <a:rPr lang="en-US" dirty="0"/>
              <a:t>of Service Options during COVID-19.</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39496" y="1615538"/>
            <a:ext cx="768927" cy="748686"/>
          </a:xfrm>
          <a:prstGeom prst="rect">
            <a:avLst/>
          </a:prstGeom>
        </p:spPr>
      </p:pic>
    </p:spTree>
    <p:extLst>
      <p:ext uri="{BB962C8B-B14F-4D97-AF65-F5344CB8AC3E}">
        <p14:creationId xmlns:p14="http://schemas.microsoft.com/office/powerpoint/2010/main" val="675463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132"/>
            <a:ext cx="9144000" cy="994172"/>
          </a:xfrm>
        </p:spPr>
        <p:txBody>
          <a:bodyPr/>
          <a:lstStyle/>
          <a:p>
            <a:pPr algn="ctr"/>
            <a:r>
              <a:rPr lang="en-US" b="1" dirty="0"/>
              <a:t>Region III Return Ready Virtual Planning Series</a:t>
            </a:r>
          </a:p>
        </p:txBody>
      </p:sp>
      <p:sp>
        <p:nvSpPr>
          <p:cNvPr id="3" name="Content Placeholder 2"/>
          <p:cNvSpPr>
            <a:spLocks noGrp="1"/>
          </p:cNvSpPr>
          <p:nvPr>
            <p:ph idx="1"/>
          </p:nvPr>
        </p:nvSpPr>
        <p:spPr>
          <a:xfrm>
            <a:off x="315192" y="1449977"/>
            <a:ext cx="8478981" cy="3906983"/>
          </a:xfrm>
        </p:spPr>
        <p:txBody>
          <a:bodyPr>
            <a:normAutofit fontScale="92500" lnSpcReduction="20000"/>
          </a:bodyPr>
          <a:lstStyle/>
          <a:p>
            <a:pPr>
              <a:buFont typeface="Wingdings" panose="05000000000000000000" pitchFamily="2" charset="2"/>
              <a:buChar char="Ø"/>
            </a:pPr>
            <a:r>
              <a:rPr lang="en-US" sz="1800" dirty="0"/>
              <a:t>In response to the increased need to shift our focus from crisis mode to strategic planning the Office of Head Start in collaboration with the T/TA Network compiled a virtual planning series for grantee agency teams to participate in providing supports for our children to “Return Ready” to receive services. The series was conducted from   June 29 – July 24, 2020 for Region III states which include Virginia, Pennsylvania, D.C., Delaware, Maryland, and West Virginia.</a:t>
            </a:r>
          </a:p>
          <a:p>
            <a:pPr marL="228600" indent="0"/>
            <a:endParaRPr lang="en-US" sz="1800" dirty="0"/>
          </a:p>
          <a:p>
            <a:pPr>
              <a:buFont typeface="Wingdings" panose="05000000000000000000" pitchFamily="2" charset="2"/>
              <a:buChar char="Ø"/>
            </a:pPr>
            <a:r>
              <a:rPr lang="en-US" sz="1800" dirty="0"/>
              <a:t>Grantee teams participated in a variety of small and large group opportunities with the OHS National Centers, the State Collaboration Directors, Head Start Association leaders, and the Devereux Center for Resilient Children to review resources, ask questions, share experiences, and discuss solutions that address local, state, national, and OHS guidance to prepare plans for transitioning into the 2020-2021 school year.</a:t>
            </a:r>
          </a:p>
          <a:p>
            <a:pPr marL="228600" indent="0"/>
            <a:endParaRPr lang="en-US" sz="1800" dirty="0"/>
          </a:p>
          <a:p>
            <a:pPr>
              <a:buFont typeface="Wingdings" panose="05000000000000000000" pitchFamily="2" charset="2"/>
              <a:buChar char="Ø"/>
            </a:pPr>
            <a:r>
              <a:rPr lang="en-US" sz="1800" dirty="0"/>
              <a:t>A Virginia state breakout session was presented collaboratively with the Virginia Head Start Association to share state specific resources and supports.  Panelists included VDOE Office of Early Childhood Director, Early Childhood and Special Education Coordinator, and an Early Childhood Mental Health Consultant.</a:t>
            </a:r>
          </a:p>
          <a:p>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4345" y="2338598"/>
            <a:ext cx="699655" cy="740328"/>
          </a:xfrm>
          <a:prstGeom prst="rect">
            <a:avLst/>
          </a:prstGeom>
        </p:spPr>
      </p:pic>
    </p:spTree>
    <p:extLst>
      <p:ext uri="{BB962C8B-B14F-4D97-AF65-F5344CB8AC3E}">
        <p14:creationId xmlns:p14="http://schemas.microsoft.com/office/powerpoint/2010/main" val="4020393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75D697E-6ED1-D24E-950A-4818D3EF0CE8}"/>
              </a:ext>
            </a:extLst>
          </p:cNvPr>
          <p:cNvSpPr>
            <a:spLocks noGrp="1"/>
          </p:cNvSpPr>
          <p:nvPr>
            <p:ph type="title"/>
          </p:nvPr>
        </p:nvSpPr>
        <p:spPr>
          <a:xfrm>
            <a:off x="-257990" y="0"/>
            <a:ext cx="9659980" cy="973088"/>
          </a:xfrm>
        </p:spPr>
        <p:txBody>
          <a:bodyPr/>
          <a:lstStyle/>
          <a:p>
            <a:r>
              <a:rPr lang="en-US" b="1" dirty="0"/>
              <a:t>Closing Thoughts</a:t>
            </a:r>
          </a:p>
        </p:txBody>
      </p:sp>
      <p:sp>
        <p:nvSpPr>
          <p:cNvPr id="3" name="Content Placeholder 2"/>
          <p:cNvSpPr>
            <a:spLocks noGrp="1"/>
          </p:cNvSpPr>
          <p:nvPr>
            <p:ph type="body" idx="1"/>
          </p:nvPr>
        </p:nvSpPr>
        <p:spPr>
          <a:xfrm>
            <a:off x="327315" y="1330037"/>
            <a:ext cx="7837714" cy="3087584"/>
          </a:xfrm>
        </p:spPr>
        <p:txBody>
          <a:bodyPr/>
          <a:lstStyle/>
          <a:p>
            <a:endParaRPr lang="en-US" dirty="0"/>
          </a:p>
          <a:p>
            <a:pPr>
              <a:buFont typeface="Wingdings" panose="05000000000000000000" pitchFamily="2" charset="2"/>
              <a:buChar char="Ø"/>
            </a:pPr>
            <a:r>
              <a:rPr lang="en-US" sz="1600" dirty="0"/>
              <a:t>The foundation of Head Start programs is defined by the comprehensive services provided to children and families.  The pandemic has affected how these services are delivered and received. Grantee agencies have responded to support program planning and decision-making for the  2020-21 program year.</a:t>
            </a:r>
          </a:p>
          <a:p>
            <a:pPr marL="228600" indent="0"/>
            <a:endParaRPr lang="en-US" sz="1600" dirty="0"/>
          </a:p>
          <a:p>
            <a:pPr>
              <a:buFont typeface="Wingdings" panose="05000000000000000000" pitchFamily="2" charset="2"/>
              <a:buChar char="Ø"/>
            </a:pPr>
            <a:r>
              <a:rPr lang="en-US" sz="1600" dirty="0"/>
              <a:t>As the pandemic evolves the priorities of Early Head Start / Head Start programs across the country are to ensure that children and families with at-risk backgrounds continue to receive stabilizing supports critically needed through innovative service models allowing for continuous delivery of school readiness, health, and family support towards recovery.</a:t>
            </a:r>
          </a:p>
          <a:p>
            <a:endParaRPr lang="en-US" sz="16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86" y="1330037"/>
            <a:ext cx="914399" cy="871946"/>
          </a:xfrm>
          <a:prstGeom prst="rect">
            <a:avLst/>
          </a:prstGeom>
        </p:spPr>
      </p:pic>
    </p:spTree>
    <p:extLst>
      <p:ext uri="{BB962C8B-B14F-4D97-AF65-F5344CB8AC3E}">
        <p14:creationId xmlns:p14="http://schemas.microsoft.com/office/powerpoint/2010/main" val="2854435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Resources</a:t>
            </a:r>
          </a:p>
        </p:txBody>
      </p:sp>
      <p:sp>
        <p:nvSpPr>
          <p:cNvPr id="3" name="Content Placeholder 2"/>
          <p:cNvSpPr>
            <a:spLocks noGrp="1"/>
          </p:cNvSpPr>
          <p:nvPr>
            <p:ph idx="1"/>
          </p:nvPr>
        </p:nvSpPr>
        <p:spPr>
          <a:xfrm>
            <a:off x="546265" y="1520042"/>
            <a:ext cx="7873340" cy="3000000"/>
          </a:xfrm>
        </p:spPr>
        <p:txBody>
          <a:bodyPr/>
          <a:lstStyle/>
          <a:p>
            <a:pPr>
              <a:buFont typeface="Wingdings" panose="05000000000000000000" pitchFamily="2" charset="2"/>
              <a:buChar char="Ø"/>
            </a:pPr>
            <a:r>
              <a:rPr lang="en-US" sz="1800" b="1" dirty="0">
                <a:solidFill>
                  <a:srgbClr val="2603BD"/>
                </a:solidFill>
                <a:hlinkClick r:id="rId2"/>
              </a:rPr>
              <a:t>Office of Head Start</a:t>
            </a:r>
            <a:endParaRPr lang="en-US" sz="1800" b="1" dirty="0">
              <a:solidFill>
                <a:srgbClr val="2603BD"/>
              </a:solidFill>
              <a:hlinkClick r:id="" action="ppaction://noaction"/>
            </a:endParaRPr>
          </a:p>
          <a:p>
            <a:pPr>
              <a:buFont typeface="Wingdings" panose="05000000000000000000" pitchFamily="2" charset="2"/>
              <a:buChar char="Ø"/>
            </a:pPr>
            <a:r>
              <a:rPr lang="en-US" sz="1800" b="1" dirty="0">
                <a:solidFill>
                  <a:srgbClr val="2603BD"/>
                </a:solidFill>
                <a:hlinkClick r:id="" action="ppaction://noaction"/>
              </a:rPr>
              <a:t>Early Childhood Learning and Knowledge Center</a:t>
            </a:r>
            <a:endParaRPr lang="en-US" sz="1800" b="1" dirty="0">
              <a:solidFill>
                <a:srgbClr val="2603BD"/>
              </a:solidFill>
            </a:endParaRPr>
          </a:p>
          <a:p>
            <a:pPr>
              <a:buFont typeface="Wingdings" panose="05000000000000000000" pitchFamily="2" charset="2"/>
              <a:buChar char="Ø"/>
            </a:pPr>
            <a:r>
              <a:rPr lang="en-US" sz="1800" b="1" dirty="0">
                <a:solidFill>
                  <a:srgbClr val="0000CC"/>
                </a:solidFill>
                <a:hlinkClick r:id="rId3"/>
              </a:rPr>
              <a:t>Federal Performance Standards </a:t>
            </a:r>
            <a:endParaRPr lang="en-US" sz="1800" b="1" dirty="0">
              <a:solidFill>
                <a:srgbClr val="0000CC"/>
              </a:solidFill>
            </a:endParaRPr>
          </a:p>
          <a:p>
            <a:pPr>
              <a:buFont typeface="Wingdings" panose="05000000000000000000" pitchFamily="2" charset="2"/>
              <a:buChar char="Ø"/>
            </a:pPr>
            <a:r>
              <a:rPr lang="en-US" sz="1800" b="1" dirty="0">
                <a:solidFill>
                  <a:srgbClr val="0000CC"/>
                </a:solidFill>
                <a:hlinkClick r:id="rId4"/>
              </a:rPr>
              <a:t>Head Start Management Systems Wheel: Guiding Questions During the Pandemic</a:t>
            </a:r>
            <a:endParaRPr lang="en-US" sz="1800" b="1" dirty="0">
              <a:solidFill>
                <a:srgbClr val="0000CC"/>
              </a:solidFill>
            </a:endParaRPr>
          </a:p>
          <a:p>
            <a:endParaRPr lang="en-US" dirty="0"/>
          </a:p>
        </p:txBody>
      </p:sp>
    </p:spTree>
    <p:extLst>
      <p:ext uri="{BB962C8B-B14F-4D97-AF65-F5344CB8AC3E}">
        <p14:creationId xmlns:p14="http://schemas.microsoft.com/office/powerpoint/2010/main" val="1376733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FB91D-EB43-B24B-928F-94D722583922}"/>
              </a:ext>
            </a:extLst>
          </p:cNvPr>
          <p:cNvSpPr>
            <a:spLocks noGrp="1"/>
          </p:cNvSpPr>
          <p:nvPr>
            <p:ph type="title"/>
          </p:nvPr>
        </p:nvSpPr>
        <p:spPr>
          <a:xfrm>
            <a:off x="-261935" y="2270479"/>
            <a:ext cx="9659980" cy="973088"/>
          </a:xfrm>
        </p:spPr>
        <p:txBody>
          <a:bodyPr/>
          <a:lstStyle/>
          <a:p>
            <a:r>
              <a:rPr lang="en-US" dirty="0"/>
              <a:t>Reopening ECCE Programs in Hanover County</a:t>
            </a:r>
          </a:p>
        </p:txBody>
      </p:sp>
      <p:sp>
        <p:nvSpPr>
          <p:cNvPr id="6" name="Rectangle 5">
            <a:extLst>
              <a:ext uri="{FF2B5EF4-FFF2-40B4-BE49-F238E27FC236}">
                <a16:creationId xmlns:a16="http://schemas.microsoft.com/office/drawing/2014/main" id="{83D60656-37CB-6C46-B4E5-6F0358D31B9A}"/>
              </a:ext>
            </a:extLst>
          </p:cNvPr>
          <p:cNvSpPr/>
          <p:nvPr/>
        </p:nvSpPr>
        <p:spPr>
          <a:xfrm>
            <a:off x="2282055" y="3614434"/>
            <a:ext cx="4572000" cy="1261884"/>
          </a:xfrm>
          <a:prstGeom prst="rect">
            <a:avLst/>
          </a:prstGeom>
        </p:spPr>
        <p:txBody>
          <a:bodyPr>
            <a:spAutoFit/>
          </a:bodyPr>
          <a:lstStyle/>
          <a:p>
            <a:pPr lvl="0" algn="ctr">
              <a:buClr>
                <a:schemeClr val="accent1"/>
              </a:buClr>
              <a:buSzPts val="3200"/>
            </a:pPr>
            <a:r>
              <a:rPr lang="en-US" sz="2000" b="1" dirty="0">
                <a:solidFill>
                  <a:srgbClr val="595959"/>
                </a:solidFill>
                <a:latin typeface="+mn-lt"/>
                <a:ea typeface="Poppins"/>
                <a:cs typeface="Poppins"/>
                <a:sym typeface="Poppins"/>
              </a:rPr>
              <a:t>Katie Stockhausen</a:t>
            </a:r>
            <a:endParaRPr lang="en-US" b="1" dirty="0">
              <a:latin typeface="+mn-lt"/>
            </a:endParaRPr>
          </a:p>
          <a:p>
            <a:pPr lvl="0" algn="ctr">
              <a:buClr>
                <a:schemeClr val="accent1"/>
              </a:buClr>
              <a:buSzPts val="3200"/>
            </a:pPr>
            <a:endParaRPr lang="en-US" b="1" dirty="0">
              <a:solidFill>
                <a:srgbClr val="595959"/>
              </a:solidFill>
              <a:latin typeface="+mn-lt"/>
              <a:ea typeface="Poppins"/>
              <a:cs typeface="Poppins"/>
              <a:sym typeface="Poppins"/>
            </a:endParaRPr>
          </a:p>
          <a:p>
            <a:pPr lvl="0" algn="ctr"/>
            <a:r>
              <a:rPr lang="en-US" b="1" dirty="0">
                <a:solidFill>
                  <a:srgbClr val="595959"/>
                </a:solidFill>
                <a:latin typeface="+mn-lt"/>
                <a:ea typeface="Poppins"/>
                <a:cs typeface="Poppins"/>
                <a:sym typeface="Poppins"/>
              </a:rPr>
              <a:t>Coordinator of Federal </a:t>
            </a:r>
            <a:r>
              <a:rPr lang="en-US" b="1" dirty="0">
                <a:solidFill>
                  <a:schemeClr val="accent5"/>
                </a:solidFill>
                <a:latin typeface="+mn-lt"/>
                <a:ea typeface="Poppins"/>
                <a:cs typeface="Poppins"/>
                <a:sym typeface="Poppins"/>
              </a:rPr>
              <a:t>Programs I Hanover </a:t>
            </a:r>
            <a:r>
              <a:rPr lang="en-US" b="1" dirty="0">
                <a:solidFill>
                  <a:srgbClr val="595959"/>
                </a:solidFill>
                <a:latin typeface="+mn-lt"/>
                <a:ea typeface="Poppins"/>
                <a:cs typeface="Poppins"/>
                <a:sym typeface="Poppins"/>
              </a:rPr>
              <a:t>Preschool Initiative Director, Hanover County Public Schools</a:t>
            </a:r>
          </a:p>
        </p:txBody>
      </p:sp>
    </p:spTree>
    <p:extLst>
      <p:ext uri="{BB962C8B-B14F-4D97-AF65-F5344CB8AC3E}">
        <p14:creationId xmlns:p14="http://schemas.microsoft.com/office/powerpoint/2010/main" val="518248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457200" y="390428"/>
            <a:ext cx="8186165" cy="1237203"/>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sz="2520" dirty="0"/>
              <a:t>Q1: Could you tell us about the Hanover County Head Start/Preschool Programs?</a:t>
            </a:r>
            <a:endParaRPr sz="2160" dirty="0"/>
          </a:p>
        </p:txBody>
      </p:sp>
      <p:sp>
        <p:nvSpPr>
          <p:cNvPr id="156" name="Google Shape;156;p23"/>
          <p:cNvSpPr txBox="1"/>
          <p:nvPr/>
        </p:nvSpPr>
        <p:spPr>
          <a:xfrm>
            <a:off x="1786270" y="3253563"/>
            <a:ext cx="184731"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57" name="Google Shape;157;p23"/>
          <p:cNvSpPr txBox="1"/>
          <p:nvPr/>
        </p:nvSpPr>
        <p:spPr>
          <a:xfrm>
            <a:off x="3728853" y="2237205"/>
            <a:ext cx="4821044" cy="2648269"/>
          </a:xfrm>
          <a:prstGeom prst="rect">
            <a:avLst/>
          </a:prstGeom>
          <a:noFill/>
          <a:ln>
            <a:noFill/>
          </a:ln>
        </p:spPr>
        <p:txBody>
          <a:bodyPr spcFirstLastPara="1" wrap="square" lIns="91425" tIns="45700" rIns="91425" bIns="45700" anchor="t" anchorCtr="0">
            <a:noAutofit/>
          </a:bodyPr>
          <a:lstStyle/>
          <a:p>
            <a:pPr marR="0" lvl="0" algn="l" rtl="0">
              <a:lnSpc>
                <a:spcPct val="100000"/>
              </a:lnSpc>
              <a:spcBef>
                <a:spcPts val="0"/>
              </a:spcBef>
              <a:spcAft>
                <a:spcPts val="0"/>
              </a:spcAft>
              <a:buClr>
                <a:srgbClr val="000000"/>
              </a:buClr>
              <a:buSzPts val="2400"/>
            </a:pPr>
            <a:r>
              <a:rPr lang="en-US" sz="1800" dirty="0"/>
              <a:t>Please share details about:</a:t>
            </a:r>
          </a:p>
          <a:p>
            <a:pPr lvl="1">
              <a:buSzPts val="2400"/>
            </a:pPr>
            <a:endParaRPr lang="en-US" sz="1800" dirty="0"/>
          </a:p>
          <a:p>
            <a:pPr marL="285750" lvl="1" indent="-285750">
              <a:buSzPts val="2400"/>
              <a:buFont typeface="Arial" panose="020B0604020202020204" pitchFamily="34" charset="0"/>
              <a:buChar char="•"/>
            </a:pPr>
            <a:r>
              <a:rPr lang="en-US" sz="1800" dirty="0"/>
              <a:t>Program/s</a:t>
            </a:r>
            <a:r>
              <a:rPr lang="en-US" sz="1800" b="0" i="0" u="none" strike="noStrike" cap="none" dirty="0">
                <a:solidFill>
                  <a:srgbClr val="000000"/>
                </a:solidFill>
                <a:sym typeface="Arial"/>
              </a:rPr>
              <a:t>chool division demographics;</a:t>
            </a:r>
          </a:p>
          <a:p>
            <a:pPr marL="285750" lvl="1" indent="-285750">
              <a:buSzPts val="2400"/>
              <a:buFont typeface="Arial" panose="020B0604020202020204" pitchFamily="34" charset="0"/>
              <a:buChar char="•"/>
            </a:pPr>
            <a:r>
              <a:rPr lang="en-US" sz="1800" dirty="0"/>
              <a:t>Your role as p</a:t>
            </a:r>
            <a:r>
              <a:rPr lang="en-US" sz="1800" b="0" i="0" u="none" strike="noStrike" cap="none" dirty="0">
                <a:solidFill>
                  <a:srgbClr val="000000"/>
                </a:solidFill>
                <a:sym typeface="Arial"/>
              </a:rPr>
              <a:t>rogram leader</a:t>
            </a:r>
            <a:endParaRPr sz="1800" dirty="0"/>
          </a:p>
          <a:p>
            <a:pPr marL="342900" marR="0" lvl="0" indent="-190500" algn="l" rtl="0">
              <a:lnSpc>
                <a:spcPct val="100000"/>
              </a:lnSpc>
              <a:spcBef>
                <a:spcPts val="0"/>
              </a:spcBef>
              <a:spcAft>
                <a:spcPts val="0"/>
              </a:spcAft>
              <a:buClr>
                <a:srgbClr val="000000"/>
              </a:buClr>
              <a:buSzPts val="2400"/>
              <a:buFont typeface="Arial"/>
              <a:buNone/>
            </a:pPr>
            <a:endParaRPr sz="1800" b="0" i="0" u="none" strike="noStrike" cap="none" dirty="0">
              <a:solidFill>
                <a:srgbClr val="000000"/>
              </a:solidFill>
              <a:sym typeface="Arial"/>
            </a:endParaRPr>
          </a:p>
        </p:txBody>
      </p:sp>
      <p:pic>
        <p:nvPicPr>
          <p:cNvPr id="1026" name="Picture 2" descr="Hanover County Public Schools - Home | Facebook">
            <a:extLst>
              <a:ext uri="{FF2B5EF4-FFF2-40B4-BE49-F238E27FC236}">
                <a16:creationId xmlns:a16="http://schemas.microsoft.com/office/drawing/2014/main" id="{74A55C39-05E4-F64D-8D00-7A264A97BF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813" y="2110563"/>
            <a:ext cx="2286000" cy="228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555171" y="273133"/>
            <a:ext cx="8049986" cy="1327068"/>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dirty="0"/>
              <a:t>Q2: How did COVID-19 impact the Hanover County ECCE community and how have you responded to challenges?</a:t>
            </a:r>
            <a:endParaRPr dirty="0"/>
          </a:p>
        </p:txBody>
      </p:sp>
      <p:sp>
        <p:nvSpPr>
          <p:cNvPr id="163" name="Google Shape;163;p24"/>
          <p:cNvSpPr/>
          <p:nvPr/>
        </p:nvSpPr>
        <p:spPr>
          <a:xfrm>
            <a:off x="911931" y="1797261"/>
            <a:ext cx="7336465" cy="3263478"/>
          </a:xfrm>
          <a:prstGeom prst="rect">
            <a:avLst/>
          </a:prstGeom>
          <a:noFill/>
          <a:ln>
            <a:noFill/>
          </a:ln>
        </p:spPr>
        <p:txBody>
          <a:bodyPr spcFirstLastPara="1" wrap="square" lIns="91425" tIns="45700" rIns="91425" bIns="45700" anchor="t" anchorCtr="0">
            <a:noAutofit/>
          </a:bodyPr>
          <a:lstStyle/>
          <a:p>
            <a:pPr marL="342900" lvl="0" indent="-342900">
              <a:buSzPts val="2400"/>
              <a:buFont typeface="Arial"/>
              <a:buChar char="•"/>
            </a:pPr>
            <a:r>
              <a:rPr lang="en-US" sz="2400" dirty="0"/>
              <a:t>How have you supported families during the pandemic?</a:t>
            </a:r>
          </a:p>
          <a:p>
            <a:pPr marL="342900" lvl="0" indent="-342900">
              <a:buSzPts val="2400"/>
              <a:buFont typeface="Arial"/>
              <a:buChar char="•"/>
            </a:pPr>
            <a:endParaRPr lang="en-US" sz="2400" dirty="0"/>
          </a:p>
          <a:p>
            <a:pPr marL="342900" lvl="0" indent="-342900">
              <a:buSzPts val="2400"/>
              <a:buFont typeface="Arial"/>
              <a:buChar char="•"/>
            </a:pPr>
            <a:r>
              <a:rPr lang="en-US" sz="2400" dirty="0"/>
              <a:t>How successful has family engagement been in your locality? How did you overcome challenges, if any?</a:t>
            </a:r>
          </a:p>
          <a:p>
            <a:pPr marL="342900" lvl="0" indent="-342900">
              <a:buSzPts val="2400"/>
              <a:buFont typeface="Arial"/>
              <a:buChar char="•"/>
            </a:pPr>
            <a:endParaRPr lang="en-US" sz="2400" dirty="0"/>
          </a:p>
          <a:p>
            <a:pPr marL="342900" lvl="0" indent="-342900">
              <a:buSzPts val="2400"/>
              <a:buFont typeface="Arial"/>
              <a:buChar char="•"/>
            </a:pPr>
            <a:r>
              <a:rPr lang="en-US" sz="2400" dirty="0"/>
              <a:t>Please share insights on how reopening ECCE programs has gone.</a:t>
            </a: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sp>
        <p:nvSpPr>
          <p:cNvPr id="5" name="TextBox 4"/>
          <p:cNvSpPr txBox="1"/>
          <p:nvPr/>
        </p:nvSpPr>
        <p:spPr>
          <a:xfrm>
            <a:off x="1093869" y="5235592"/>
            <a:ext cx="7344154" cy="523220"/>
          </a:xfrm>
          <a:prstGeom prst="rect">
            <a:avLst/>
          </a:prstGeom>
          <a:solidFill>
            <a:schemeClr val="accent1"/>
          </a:solidFill>
        </p:spPr>
        <p:txBody>
          <a:bodyPr wrap="square" rtlCol="0">
            <a:spAutoFit/>
          </a:bodyPr>
          <a:lstStyle/>
          <a:p>
            <a:r>
              <a:rPr lang="en-US" b="1" dirty="0">
                <a:solidFill>
                  <a:schemeClr val="tx1"/>
                </a:solidFill>
              </a:rPr>
              <a:t>Please feel free to enter your thoughts and questions in the chat box or chime in when the floor is reopened!</a:t>
            </a:r>
          </a:p>
        </p:txBody>
      </p:sp>
    </p:spTree>
    <p:extLst>
      <p:ext uri="{BB962C8B-B14F-4D97-AF65-F5344CB8AC3E}">
        <p14:creationId xmlns:p14="http://schemas.microsoft.com/office/powerpoint/2010/main" val="3186267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555171" y="588465"/>
            <a:ext cx="8049986" cy="1011735"/>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dirty="0"/>
              <a:t>Q3: How have you handled recruitment and enrollment?</a:t>
            </a:r>
            <a:endParaRPr dirty="0"/>
          </a:p>
        </p:txBody>
      </p:sp>
      <p:sp>
        <p:nvSpPr>
          <p:cNvPr id="163" name="Google Shape;163;p24"/>
          <p:cNvSpPr/>
          <p:nvPr/>
        </p:nvSpPr>
        <p:spPr>
          <a:xfrm>
            <a:off x="945701" y="2083981"/>
            <a:ext cx="7336465" cy="2677656"/>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What are some of the specific </a:t>
            </a:r>
            <a:r>
              <a:rPr lang="en-US" sz="2400" dirty="0"/>
              <a:t>changes that you made in light of the pandemic?</a:t>
            </a:r>
          </a:p>
          <a:p>
            <a:pPr marR="0" lvl="0" algn="l" rtl="0">
              <a:lnSpc>
                <a:spcPct val="100000"/>
              </a:lnSpc>
              <a:spcBef>
                <a:spcPts val="0"/>
              </a:spcBef>
              <a:spcAft>
                <a:spcPts val="0"/>
              </a:spcAft>
              <a:buClr>
                <a:srgbClr val="000000"/>
              </a:buClr>
              <a:buSzPts val="2400"/>
            </a:pPr>
            <a:endParaRPr lang="en-US" sz="2400" dirty="0"/>
          </a:p>
          <a:p>
            <a:pPr marL="342900" marR="0" lvl="0" indent="-342900" algn="l" rtl="0">
              <a:lnSpc>
                <a:spcPct val="100000"/>
              </a:lnSpc>
              <a:spcBef>
                <a:spcPts val="0"/>
              </a:spcBef>
              <a:spcAft>
                <a:spcPts val="0"/>
              </a:spcAft>
              <a:buClr>
                <a:srgbClr val="000000"/>
              </a:buClr>
              <a:buSzPts val="2400"/>
              <a:buFont typeface="Arial"/>
              <a:buChar char="•"/>
            </a:pPr>
            <a:r>
              <a:rPr lang="en-US" sz="2400" dirty="0"/>
              <a:t>What are some of your successes, challenges and how have you calibrated your action plan? </a:t>
            </a:r>
            <a:endParaRPr dirty="0"/>
          </a:p>
        </p:txBody>
      </p:sp>
      <p:sp>
        <p:nvSpPr>
          <p:cNvPr id="5" name="TextBox 4"/>
          <p:cNvSpPr txBox="1"/>
          <p:nvPr/>
        </p:nvSpPr>
        <p:spPr>
          <a:xfrm>
            <a:off x="1077685" y="5049475"/>
            <a:ext cx="7344154" cy="523220"/>
          </a:xfrm>
          <a:prstGeom prst="rect">
            <a:avLst/>
          </a:prstGeom>
          <a:solidFill>
            <a:schemeClr val="accent1"/>
          </a:solidFill>
        </p:spPr>
        <p:txBody>
          <a:bodyPr wrap="square" rtlCol="0">
            <a:spAutoFit/>
          </a:bodyPr>
          <a:lstStyle/>
          <a:p>
            <a:r>
              <a:rPr lang="en-US" b="1" dirty="0">
                <a:solidFill>
                  <a:schemeClr val="tx1"/>
                </a:solidFill>
              </a:rPr>
              <a:t>Please feel free to enter your thoughts and questions in the chat box or chime in when the floor is reopened!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title"/>
          </p:nvPr>
        </p:nvSpPr>
        <p:spPr>
          <a:xfrm>
            <a:off x="1104209" y="629614"/>
            <a:ext cx="7148497" cy="1116419"/>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r>
              <a:rPr lang="en-US" sz="2800" dirty="0"/>
              <a:t>Q4: What are the reopening plans for Hanover Head Start/PreK programs?</a:t>
            </a:r>
            <a:endParaRPr dirty="0"/>
          </a:p>
        </p:txBody>
      </p:sp>
      <p:sp>
        <p:nvSpPr>
          <p:cNvPr id="175" name="Google Shape;175;p26"/>
          <p:cNvSpPr txBox="1"/>
          <p:nvPr/>
        </p:nvSpPr>
        <p:spPr>
          <a:xfrm>
            <a:off x="420117" y="1948834"/>
            <a:ext cx="8516680" cy="2308324"/>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en-US" sz="2400" dirty="0"/>
              <a:t>Could you share information about how your summer program went?</a:t>
            </a:r>
          </a:p>
          <a:p>
            <a:pPr marL="342900" marR="0" lvl="0" indent="-342900" algn="l" rtl="0">
              <a:lnSpc>
                <a:spcPct val="100000"/>
              </a:lnSpc>
              <a:spcBef>
                <a:spcPts val="0"/>
              </a:spcBef>
              <a:spcAft>
                <a:spcPts val="0"/>
              </a:spcAft>
              <a:buClr>
                <a:srgbClr val="000000"/>
              </a:buClr>
              <a:buSzPts val="2400"/>
              <a:buFont typeface="Arial"/>
              <a:buChar char="•"/>
            </a:pPr>
            <a:endParaRPr lang="en-US" sz="2400" dirty="0"/>
          </a:p>
          <a:p>
            <a:pPr marL="342900" marR="0" lvl="0" indent="-342900" algn="l" rtl="0">
              <a:lnSpc>
                <a:spcPct val="100000"/>
              </a:lnSpc>
              <a:spcBef>
                <a:spcPts val="0"/>
              </a:spcBef>
              <a:spcAft>
                <a:spcPts val="0"/>
              </a:spcAft>
              <a:buClr>
                <a:srgbClr val="000000"/>
              </a:buClr>
              <a:buSzPts val="2400"/>
              <a:buFont typeface="Arial"/>
              <a:buChar char="•"/>
            </a:pPr>
            <a:r>
              <a:rPr lang="en-US" sz="2400" dirty="0"/>
              <a:t>How involved have you and your teams been in informing </a:t>
            </a:r>
            <a:r>
              <a:rPr lang="en-US" sz="2400" b="0" i="0" u="none" strike="noStrike" cap="none" dirty="0">
                <a:solidFill>
                  <a:srgbClr val="000000"/>
                </a:solidFill>
                <a:latin typeface="Arial"/>
                <a:ea typeface="Arial"/>
                <a:cs typeface="Arial"/>
                <a:sym typeface="Arial"/>
              </a:rPr>
              <a:t>considerations that relate specifically to Early Childhood/ECSE programs?</a:t>
            </a:r>
            <a:endParaRPr dirty="0"/>
          </a:p>
        </p:txBody>
      </p:sp>
      <p:sp>
        <p:nvSpPr>
          <p:cNvPr id="6" name="TextBox 5"/>
          <p:cNvSpPr txBox="1"/>
          <p:nvPr/>
        </p:nvSpPr>
        <p:spPr>
          <a:xfrm>
            <a:off x="908552" y="4909166"/>
            <a:ext cx="7344154" cy="523220"/>
          </a:xfrm>
          <a:prstGeom prst="rect">
            <a:avLst/>
          </a:prstGeom>
          <a:solidFill>
            <a:schemeClr val="accent1"/>
          </a:solidFill>
        </p:spPr>
        <p:txBody>
          <a:bodyPr wrap="square" rtlCol="0">
            <a:spAutoFit/>
          </a:bodyPr>
          <a:lstStyle/>
          <a:p>
            <a:r>
              <a:rPr lang="en-US" b="1" dirty="0">
                <a:solidFill>
                  <a:schemeClr val="tx1"/>
                </a:solidFill>
              </a:rPr>
              <a:t>The chat box is always open, and we welcome your thoughts and questions upon prompting!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209893" y="340709"/>
            <a:ext cx="8623138" cy="1638759"/>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2400"/>
              <a:buNone/>
            </a:pPr>
            <a:br>
              <a:rPr lang="en-US" sz="2160" dirty="0"/>
            </a:br>
            <a:r>
              <a:rPr lang="en-US" sz="2790" dirty="0"/>
              <a:t>Q5: What are your biggest lessons learned from this very unique planning process and administrative experience? </a:t>
            </a:r>
            <a:endParaRPr dirty="0"/>
          </a:p>
        </p:txBody>
      </p:sp>
      <p:sp>
        <p:nvSpPr>
          <p:cNvPr id="181" name="Google Shape;181;p27"/>
          <p:cNvSpPr/>
          <p:nvPr/>
        </p:nvSpPr>
        <p:spPr>
          <a:xfrm>
            <a:off x="1796902" y="2145268"/>
            <a:ext cx="4572000" cy="5232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br>
              <a:rPr lang="en-US"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
        <p:nvSpPr>
          <p:cNvPr id="182" name="Google Shape;182;p27"/>
          <p:cNvSpPr txBox="1"/>
          <p:nvPr/>
        </p:nvSpPr>
        <p:spPr>
          <a:xfrm>
            <a:off x="486472" y="2476867"/>
            <a:ext cx="8346559" cy="1869502"/>
          </a:xfrm>
          <a:prstGeom prst="rect">
            <a:avLst/>
          </a:prstGeom>
          <a:noFill/>
          <a:ln>
            <a:noFill/>
          </a:ln>
        </p:spPr>
        <p:txBody>
          <a:bodyPr spcFirstLastPara="1" wrap="square" lIns="91425" tIns="45700" rIns="91425" bIns="45700" anchor="t" anchorCtr="0">
            <a:noAutofit/>
          </a:bodyPr>
          <a:lstStyle/>
          <a:p>
            <a:pPr marL="285750" marR="0" lvl="4" indent="-285750" algn="l" rtl="0">
              <a:lnSpc>
                <a:spcPct val="100000"/>
              </a:lnSpc>
              <a:spcBef>
                <a:spcPts val="0"/>
              </a:spcBef>
              <a:spcAft>
                <a:spcPts val="0"/>
              </a:spcAft>
              <a:buClr>
                <a:srgbClr val="000000"/>
              </a:buClr>
              <a:buSzPts val="2400"/>
              <a:buFont typeface="Arial"/>
              <a:buChar char="•"/>
            </a:pPr>
            <a:r>
              <a:rPr lang="en-US" sz="2400" b="0" i="0" u="none" strike="noStrike" cap="none" dirty="0">
                <a:solidFill>
                  <a:srgbClr val="000000"/>
                </a:solidFill>
                <a:latin typeface="Arial"/>
                <a:ea typeface="Arial"/>
                <a:cs typeface="Arial"/>
                <a:sym typeface="Arial"/>
              </a:rPr>
              <a:t>What top pieces of advice would you offer to divisions and programs about recruitment, enrollment and reopening?</a:t>
            </a:r>
            <a:endParaRPr dirty="0"/>
          </a:p>
          <a:p>
            <a:pPr marL="0" marR="0" lvl="0" indent="0" algn="l" rtl="0">
              <a:lnSpc>
                <a:spcPct val="100000"/>
              </a:lnSpc>
              <a:spcBef>
                <a:spcPts val="0"/>
              </a:spcBef>
              <a:spcAft>
                <a:spcPts val="0"/>
              </a:spcAft>
              <a:buNone/>
            </a:pPr>
            <a:endParaRPr sz="2800" b="0" i="0" u="none" strike="noStrike" cap="none" dirty="0">
              <a:solidFill>
                <a:srgbClr val="000000"/>
              </a:solidFill>
              <a:latin typeface="Arial"/>
              <a:ea typeface="Arial"/>
              <a:cs typeface="Arial"/>
              <a:sym typeface="Arial"/>
            </a:endParaRPr>
          </a:p>
          <a:p>
            <a:pPr marL="285750" marR="0" lvl="0" indent="-107950" algn="l"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sz="3200" dirty="0"/>
              <a:t>Good morning- thanks for joining Cups and Conversations!</a:t>
            </a:r>
            <a:endParaRPr sz="3200" dirty="0"/>
          </a:p>
        </p:txBody>
      </p:sp>
      <p:sp>
        <p:nvSpPr>
          <p:cNvPr id="142" name="Google Shape;142;p21"/>
          <p:cNvSpPr txBox="1">
            <a:spLocks noGrp="1"/>
          </p:cNvSpPr>
          <p:nvPr>
            <p:ph type="body" idx="1"/>
          </p:nvPr>
        </p:nvSpPr>
        <p:spPr>
          <a:xfrm>
            <a:off x="346078" y="1393308"/>
            <a:ext cx="3512700" cy="556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2000"/>
              </a:spcBef>
              <a:spcAft>
                <a:spcPts val="0"/>
              </a:spcAft>
              <a:buSzPts val="2800"/>
              <a:buNone/>
            </a:pPr>
            <a:r>
              <a:rPr lang="en-US" dirty="0">
                <a:latin typeface="+mj-lt"/>
                <a:ea typeface="Poppins"/>
                <a:cs typeface="Poppins"/>
                <a:sym typeface="Poppins"/>
              </a:rPr>
              <a:t>A few reminders:</a:t>
            </a:r>
            <a:endParaRPr dirty="0">
              <a:latin typeface="+mj-lt"/>
              <a:ea typeface="Poppins"/>
              <a:cs typeface="Poppins"/>
              <a:sym typeface="Poppins"/>
            </a:endParaRPr>
          </a:p>
        </p:txBody>
      </p:sp>
      <p:sp>
        <p:nvSpPr>
          <p:cNvPr id="143" name="Google Shape;143;p21"/>
          <p:cNvSpPr txBox="1">
            <a:spLocks noGrp="1"/>
          </p:cNvSpPr>
          <p:nvPr>
            <p:ph type="body" idx="2"/>
          </p:nvPr>
        </p:nvSpPr>
        <p:spPr>
          <a:xfrm>
            <a:off x="346075" y="2080650"/>
            <a:ext cx="7636200" cy="3490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2000" dirty="0">
                <a:latin typeface="+mn-lt"/>
              </a:rPr>
              <a:t>•</a:t>
            </a:r>
            <a:r>
              <a:rPr lang="en-US" sz="1900" dirty="0">
                <a:latin typeface="+mn-lt"/>
                <a:ea typeface="Poppins"/>
                <a:cs typeface="Poppins"/>
                <a:sym typeface="Poppins"/>
              </a:rPr>
              <a:t>This is a judgement free zone</a:t>
            </a:r>
            <a:endParaRPr sz="1900"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dirty="0">
                <a:latin typeface="+mn-lt"/>
                <a:ea typeface="Poppins"/>
                <a:cs typeface="Poppins"/>
                <a:sym typeface="Poppins"/>
              </a:rPr>
              <a:t>•Sharing of local perspective, </a:t>
            </a:r>
            <a:r>
              <a:rPr lang="en-US" sz="1900" i="1" dirty="0">
                <a:latin typeface="+mn-lt"/>
                <a:ea typeface="Poppins"/>
                <a:cs typeface="Poppins"/>
                <a:sym typeface="Poppins"/>
              </a:rPr>
              <a:t>not</a:t>
            </a:r>
            <a:r>
              <a:rPr lang="en-US" sz="1900" dirty="0">
                <a:latin typeface="+mn-lt"/>
                <a:ea typeface="Poppins"/>
                <a:cs typeface="Poppins"/>
                <a:sym typeface="Poppins"/>
              </a:rPr>
              <a:t> DOE recommendations</a:t>
            </a:r>
            <a:endParaRPr sz="1900"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dirty="0">
                <a:latin typeface="+mn-lt"/>
                <a:ea typeface="Poppins"/>
                <a:cs typeface="Poppins"/>
                <a:sym typeface="Poppins"/>
              </a:rPr>
              <a:t>•You are free to unmute your line at anytime to share your thoughts and ask questions </a:t>
            </a:r>
            <a:endParaRPr sz="1900" dirty="0">
              <a:latin typeface="+mn-lt"/>
              <a:ea typeface="Poppins"/>
              <a:cs typeface="Poppins"/>
              <a:sym typeface="Poppins"/>
            </a:endParaRPr>
          </a:p>
          <a:p>
            <a:pPr marL="0" lvl="0" indent="0" algn="l" rtl="0">
              <a:lnSpc>
                <a:spcPct val="115000"/>
              </a:lnSpc>
              <a:spcBef>
                <a:spcPts val="400"/>
              </a:spcBef>
              <a:spcAft>
                <a:spcPts val="0"/>
              </a:spcAft>
              <a:buClr>
                <a:schemeClr val="dk1"/>
              </a:buClr>
              <a:buSzPts val="1100"/>
              <a:buFont typeface="Arial"/>
              <a:buNone/>
            </a:pPr>
            <a:r>
              <a:rPr lang="en-US" sz="1700" b="1" dirty="0">
                <a:latin typeface="+mn-lt"/>
                <a:ea typeface="Poppins"/>
                <a:cs typeface="Poppins"/>
                <a:sym typeface="Poppins"/>
              </a:rPr>
              <a:t>*Please help us minimize background noise by staying muted if you are not speaking</a:t>
            </a:r>
            <a:endParaRPr sz="1700" b="1"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dirty="0">
                <a:latin typeface="+mn-lt"/>
                <a:ea typeface="Poppins"/>
                <a:cs typeface="Poppins"/>
                <a:sym typeface="Poppins"/>
              </a:rPr>
              <a:t>•This meeting will be recorded and shared with participants</a:t>
            </a:r>
            <a:endParaRPr sz="1900"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endParaRPr sz="1900" b="1" dirty="0">
              <a:latin typeface="+mn-lt"/>
              <a:ea typeface="Poppins"/>
              <a:cs typeface="Poppins"/>
              <a:sym typeface="Poppins"/>
            </a:endParaRPr>
          </a:p>
          <a:p>
            <a:pPr marL="0" lvl="0" indent="0" algn="l" rtl="0">
              <a:lnSpc>
                <a:spcPct val="115000"/>
              </a:lnSpc>
              <a:spcBef>
                <a:spcPts val="500"/>
              </a:spcBef>
              <a:spcAft>
                <a:spcPts val="0"/>
              </a:spcAft>
              <a:buClr>
                <a:schemeClr val="dk1"/>
              </a:buClr>
              <a:buSzPts val="1100"/>
              <a:buFont typeface="Arial"/>
              <a:buNone/>
            </a:pPr>
            <a:r>
              <a:rPr lang="en-US" sz="1900" b="1" dirty="0">
                <a:latin typeface="+mn-lt"/>
                <a:ea typeface="Poppins"/>
                <a:cs typeface="Poppins"/>
                <a:sym typeface="Poppins"/>
              </a:rPr>
              <a:t>Optional: </a:t>
            </a:r>
            <a:r>
              <a:rPr lang="en-US" sz="1900" dirty="0">
                <a:latin typeface="+mn-lt"/>
                <a:ea typeface="Poppins"/>
                <a:cs typeface="Poppins"/>
                <a:sym typeface="Poppins"/>
              </a:rPr>
              <a:t>Please add your name and affiliation in the chat box</a:t>
            </a:r>
            <a:endParaRPr sz="1900" dirty="0">
              <a:latin typeface="+mn-lt"/>
              <a:ea typeface="Poppins"/>
              <a:cs typeface="Poppins"/>
              <a:sym typeface="Poppins"/>
            </a:endParaRPr>
          </a:p>
          <a:p>
            <a:pPr marL="0" lvl="0" indent="0" algn="l" rtl="0">
              <a:lnSpc>
                <a:spcPct val="100000"/>
              </a:lnSpc>
              <a:spcBef>
                <a:spcPts val="2000"/>
              </a:spcBef>
              <a:spcAft>
                <a:spcPts val="0"/>
              </a:spcAft>
              <a:buSzPts val="2400"/>
              <a:buNone/>
            </a:pPr>
            <a:endParaRPr sz="2300" dirty="0">
              <a:latin typeface="+mn-lt"/>
              <a:ea typeface="Poppins"/>
              <a:cs typeface="Poppins"/>
              <a:sym typeface="Poppi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2"/>
          </p:nvPr>
        </p:nvSpPr>
        <p:spPr>
          <a:xfrm>
            <a:off x="361450" y="1631775"/>
            <a:ext cx="7553100" cy="39663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400"/>
              </a:spcBef>
              <a:spcAft>
                <a:spcPts val="0"/>
              </a:spcAft>
              <a:buClr>
                <a:schemeClr val="dk1"/>
              </a:buClr>
              <a:buSzPts val="1100"/>
              <a:buNone/>
            </a:pPr>
            <a:r>
              <a:rPr lang="en-US" sz="1700" u="sng" dirty="0">
                <a:solidFill>
                  <a:schemeClr val="hlink"/>
                </a:solidFill>
                <a:latin typeface="Arial"/>
                <a:ea typeface="Arial"/>
                <a:cs typeface="Arial"/>
                <a:sym typeface="Arial"/>
                <a:hlinkClick r:id="rId3"/>
              </a:rPr>
              <a:t>VDOE COVID 19 Website</a:t>
            </a:r>
            <a:endParaRPr sz="1700" u="sng" dirty="0">
              <a:solidFill>
                <a:schemeClr val="hlink"/>
              </a:solidFill>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a:t>
            </a:r>
            <a:r>
              <a:rPr lang="en-US" sz="1700" u="sng" dirty="0">
                <a:solidFill>
                  <a:schemeClr val="hlink"/>
                </a:solidFill>
                <a:latin typeface="Arial"/>
                <a:ea typeface="Arial"/>
                <a:cs typeface="Arial"/>
                <a:sym typeface="Arial"/>
                <a:hlinkClick r:id="rId4"/>
              </a:rPr>
              <a:t>VDOE COVID 19 FAQs</a:t>
            </a:r>
            <a:r>
              <a:rPr lang="en-US" sz="1700" dirty="0">
                <a:latin typeface="Arial"/>
                <a:ea typeface="Arial"/>
                <a:cs typeface="Arial"/>
                <a:sym typeface="Arial"/>
              </a:rPr>
              <a:t>, </a:t>
            </a:r>
            <a:r>
              <a:rPr lang="en-US" sz="1700" u="sng" dirty="0">
                <a:solidFill>
                  <a:schemeClr val="hlink"/>
                </a:solidFill>
                <a:latin typeface="Arial"/>
                <a:ea typeface="Arial"/>
                <a:cs typeface="Arial"/>
                <a:sym typeface="Arial"/>
                <a:hlinkClick r:id="rId5"/>
              </a:rPr>
              <a:t>Office of Early Childhood FAQ</a:t>
            </a:r>
            <a:r>
              <a:rPr lang="en-US" sz="1700" dirty="0">
                <a:latin typeface="Arial"/>
                <a:ea typeface="Arial"/>
                <a:cs typeface="Arial"/>
                <a:sym typeface="Arial"/>
              </a:rPr>
              <a:t> , and  </a:t>
            </a:r>
            <a:r>
              <a:rPr lang="en-US" sz="1700" u="sng" dirty="0">
                <a:solidFill>
                  <a:schemeClr val="hlink"/>
                </a:solidFill>
                <a:latin typeface="Arial"/>
                <a:ea typeface="Arial"/>
                <a:cs typeface="Arial"/>
                <a:sym typeface="Arial"/>
                <a:hlinkClick r:id="rId6"/>
              </a:rPr>
              <a:t>Transition from Part C to Part B FAQ</a:t>
            </a:r>
            <a:endParaRPr sz="1700" u="sng" dirty="0">
              <a:solidFill>
                <a:schemeClr val="hlink"/>
              </a:solidFill>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a:t>
            </a:r>
            <a:r>
              <a:rPr lang="en-US" sz="1700" u="sng" dirty="0">
                <a:solidFill>
                  <a:schemeClr val="hlink"/>
                </a:solidFill>
                <a:latin typeface="Arial"/>
                <a:ea typeface="Arial"/>
                <a:cs typeface="Arial"/>
                <a:sym typeface="Arial"/>
                <a:hlinkClick r:id="rId7"/>
              </a:rPr>
              <a:t>Virginia Learns Anywhere</a:t>
            </a:r>
            <a:r>
              <a:rPr lang="en-US" sz="1700" dirty="0">
                <a:latin typeface="Arial"/>
                <a:ea typeface="Arial"/>
                <a:cs typeface="Arial"/>
                <a:sym typeface="Arial"/>
              </a:rPr>
              <a:t> (C4L) and </a:t>
            </a:r>
            <a:r>
              <a:rPr lang="en-US" sz="1700" u="sng" dirty="0">
                <a:solidFill>
                  <a:schemeClr val="hlink"/>
                </a:solidFill>
                <a:latin typeface="Arial"/>
                <a:ea typeface="Arial"/>
                <a:cs typeface="Arial"/>
                <a:sym typeface="Arial"/>
                <a:hlinkClick r:id="rId8"/>
              </a:rPr>
              <a:t>#</a:t>
            </a:r>
            <a:r>
              <a:rPr lang="en-US" sz="1700" u="sng" dirty="0" err="1">
                <a:solidFill>
                  <a:schemeClr val="hlink"/>
                </a:solidFill>
                <a:latin typeface="Arial"/>
                <a:ea typeface="Arial"/>
                <a:cs typeface="Arial"/>
                <a:sym typeface="Arial"/>
                <a:hlinkClick r:id="rId8"/>
              </a:rPr>
              <a:t>GoOpenVA</a:t>
            </a:r>
            <a:endParaRPr sz="1700" u="sng" dirty="0">
              <a:solidFill>
                <a:schemeClr val="hlink"/>
              </a:solidFill>
              <a:latin typeface="Arial"/>
              <a:ea typeface="Arial"/>
              <a:cs typeface="Arial"/>
              <a:sym typeface="Arial"/>
            </a:endParaRPr>
          </a:p>
          <a:p>
            <a:pPr marL="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Other:</a:t>
            </a:r>
            <a:endParaRPr sz="1700" dirty="0">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a:t>
            </a:r>
            <a:r>
              <a:rPr lang="en-US" sz="1700" u="sng" dirty="0">
                <a:solidFill>
                  <a:schemeClr val="hlink"/>
                </a:solidFill>
                <a:latin typeface="Arial"/>
                <a:ea typeface="Arial"/>
                <a:cs typeface="Arial"/>
                <a:sym typeface="Arial"/>
                <a:hlinkClick r:id="rId9"/>
              </a:rPr>
              <a:t>Child Care Guidance for COVID 19</a:t>
            </a:r>
            <a:r>
              <a:rPr lang="en-US" sz="1700" dirty="0">
                <a:latin typeface="Arial"/>
                <a:ea typeface="Arial"/>
                <a:cs typeface="Arial"/>
                <a:sym typeface="Arial"/>
              </a:rPr>
              <a:t> and </a:t>
            </a:r>
            <a:r>
              <a:rPr lang="en-US" sz="1700" u="sng" dirty="0">
                <a:solidFill>
                  <a:schemeClr val="hlink"/>
                </a:solidFill>
                <a:latin typeface="Arial"/>
                <a:ea typeface="Arial"/>
                <a:cs typeface="Arial"/>
                <a:sym typeface="Arial"/>
                <a:hlinkClick r:id="rId10"/>
              </a:rPr>
              <a:t>Child Care Licensing FAQs</a:t>
            </a:r>
            <a:r>
              <a:rPr lang="en-US" sz="1700" dirty="0">
                <a:latin typeface="Arial"/>
                <a:ea typeface="Arial"/>
                <a:cs typeface="Arial"/>
                <a:sym typeface="Arial"/>
              </a:rPr>
              <a:t>, </a:t>
            </a:r>
            <a:r>
              <a:rPr lang="en-US" sz="1700" u="sng" dirty="0">
                <a:solidFill>
                  <a:schemeClr val="hlink"/>
                </a:solidFill>
                <a:latin typeface="Arial"/>
                <a:ea typeface="Arial"/>
                <a:cs typeface="Arial"/>
                <a:sym typeface="Arial"/>
                <a:hlinkClick r:id="rId11"/>
              </a:rPr>
              <a:t>Child Care Resources COVID 19 website</a:t>
            </a:r>
            <a:endParaRPr sz="1700" u="sng" dirty="0">
              <a:solidFill>
                <a:schemeClr val="hlink"/>
              </a:solidFill>
              <a:latin typeface="Arial"/>
              <a:ea typeface="Arial"/>
              <a:cs typeface="Arial"/>
              <a:sym typeface="Arial"/>
            </a:endParaRPr>
          </a:p>
          <a:p>
            <a:pPr marL="457200" lvl="0" indent="0" algn="l" rtl="0">
              <a:lnSpc>
                <a:spcPct val="115000"/>
              </a:lnSpc>
              <a:spcBef>
                <a:spcPts val="400"/>
              </a:spcBef>
              <a:spcAft>
                <a:spcPts val="0"/>
              </a:spcAft>
              <a:buClr>
                <a:schemeClr val="dk1"/>
              </a:buClr>
              <a:buSzPts val="1100"/>
              <a:buFont typeface="Arial"/>
              <a:buNone/>
            </a:pPr>
            <a:r>
              <a:rPr lang="en-US" sz="1700" dirty="0">
                <a:latin typeface="Arial"/>
                <a:ea typeface="Arial"/>
                <a:cs typeface="Arial"/>
                <a:sym typeface="Arial"/>
              </a:rPr>
              <a:t>–The Virginia Early Childhood Foundation (VECF)  </a:t>
            </a:r>
            <a:r>
              <a:rPr lang="en-US" sz="1700" u="sng" dirty="0">
                <a:solidFill>
                  <a:schemeClr val="hlink"/>
                </a:solidFill>
                <a:latin typeface="Arial"/>
                <a:ea typeface="Arial"/>
                <a:cs typeface="Arial"/>
                <a:sym typeface="Arial"/>
                <a:hlinkClick r:id="rId12"/>
              </a:rPr>
              <a:t>materials</a:t>
            </a:r>
            <a:r>
              <a:rPr lang="en-US" sz="1700" dirty="0">
                <a:latin typeface="Arial"/>
                <a:ea typeface="Arial"/>
                <a:cs typeface="Arial"/>
                <a:sym typeface="Arial"/>
              </a:rPr>
              <a:t>, including a guide for child care and a series of webinars </a:t>
            </a:r>
            <a:endParaRPr sz="1700" dirty="0">
              <a:latin typeface="Arial"/>
              <a:ea typeface="Arial"/>
              <a:cs typeface="Arial"/>
              <a:sym typeface="Arial"/>
            </a:endParaRPr>
          </a:p>
          <a:p>
            <a:pPr marL="0" lvl="0" indent="0" algn="l" rtl="0">
              <a:lnSpc>
                <a:spcPct val="100000"/>
              </a:lnSpc>
              <a:spcBef>
                <a:spcPts val="0"/>
              </a:spcBef>
              <a:spcAft>
                <a:spcPts val="0"/>
              </a:spcAft>
              <a:buSzPts val="3200"/>
              <a:buNone/>
            </a:pPr>
            <a:endParaRPr sz="2500" dirty="0">
              <a:latin typeface="Poppins"/>
              <a:ea typeface="Poppins"/>
              <a:cs typeface="Poppins"/>
              <a:sym typeface="Poppins"/>
            </a:endParaRPr>
          </a:p>
        </p:txBody>
      </p:sp>
      <p:sp>
        <p:nvSpPr>
          <p:cNvPr id="188" name="Google Shape;188;p28"/>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a:t>Additional Resources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body" idx="2"/>
          </p:nvPr>
        </p:nvSpPr>
        <p:spPr>
          <a:xfrm>
            <a:off x="361449" y="1631775"/>
            <a:ext cx="8167555" cy="3966300"/>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400"/>
              </a:spcBef>
              <a:spcAft>
                <a:spcPts val="0"/>
              </a:spcAft>
              <a:buClr>
                <a:schemeClr val="dk1"/>
              </a:buClr>
              <a:buSzPts val="1100"/>
              <a:buFont typeface="Arial"/>
              <a:buChar char="•"/>
            </a:pPr>
            <a:r>
              <a:rPr lang="en-US" sz="2000" dirty="0">
                <a:latin typeface="+mn-lt"/>
                <a:ea typeface="Poppins"/>
                <a:cs typeface="Poppins"/>
                <a:sym typeface="Poppins"/>
              </a:rPr>
              <a:t>Forthcoming (via email or Readiness Connection newsletter)</a:t>
            </a:r>
            <a:endParaRPr sz="2000" dirty="0">
              <a:latin typeface="+mn-lt"/>
            </a:endParaRPr>
          </a:p>
          <a:p>
            <a:pPr marL="742950" lvl="1" indent="-285750" algn="l" rtl="0">
              <a:lnSpc>
                <a:spcPct val="115000"/>
              </a:lnSpc>
              <a:spcBef>
                <a:spcPts val="400"/>
              </a:spcBef>
              <a:spcAft>
                <a:spcPts val="0"/>
              </a:spcAft>
              <a:buClr>
                <a:schemeClr val="dk1"/>
              </a:buClr>
              <a:buSzPts val="1100"/>
              <a:buFont typeface="Arial"/>
              <a:buChar char="•"/>
            </a:pPr>
            <a:r>
              <a:rPr lang="en-US" dirty="0">
                <a:latin typeface="+mn-lt"/>
                <a:ea typeface="Poppins"/>
                <a:cs typeface="Poppins"/>
                <a:sym typeface="Poppins"/>
              </a:rPr>
              <a:t>Link to this recording</a:t>
            </a:r>
            <a:endParaRPr dirty="0">
              <a:latin typeface="+mn-lt"/>
            </a:endParaRPr>
          </a:p>
          <a:p>
            <a:pPr marL="742950" lvl="1" indent="-285750" algn="l" rtl="0">
              <a:lnSpc>
                <a:spcPct val="115000"/>
              </a:lnSpc>
              <a:spcBef>
                <a:spcPts val="400"/>
              </a:spcBef>
              <a:spcAft>
                <a:spcPts val="0"/>
              </a:spcAft>
              <a:buClr>
                <a:schemeClr val="dk1"/>
              </a:buClr>
              <a:buSzPts val="1100"/>
              <a:buFont typeface="Arial"/>
              <a:buChar char="•"/>
            </a:pPr>
            <a:r>
              <a:rPr lang="en-US" dirty="0">
                <a:latin typeface="+mn-lt"/>
                <a:ea typeface="Poppins"/>
                <a:cs typeface="Poppins"/>
                <a:sym typeface="Poppins"/>
              </a:rPr>
              <a:t>Invitation to complete short survey about your ideas for future conversation topics (we are always looking for volunteer facilitators)</a:t>
            </a:r>
            <a:endParaRPr dirty="0">
              <a:latin typeface="+mn-lt"/>
            </a:endParaRPr>
          </a:p>
          <a:p>
            <a:pPr marL="742950" lvl="1" indent="-285750" algn="l" rtl="0">
              <a:lnSpc>
                <a:spcPct val="115000"/>
              </a:lnSpc>
              <a:spcBef>
                <a:spcPts val="400"/>
              </a:spcBef>
              <a:spcAft>
                <a:spcPts val="0"/>
              </a:spcAft>
              <a:buClr>
                <a:schemeClr val="dk1"/>
              </a:buClr>
              <a:buSzPts val="1100"/>
              <a:buFont typeface="Arial"/>
              <a:buChar char="•"/>
            </a:pPr>
            <a:r>
              <a:rPr lang="en-US" dirty="0">
                <a:latin typeface="+mn-lt"/>
                <a:ea typeface="Poppins"/>
                <a:cs typeface="Poppins"/>
                <a:sym typeface="Poppins"/>
              </a:rPr>
              <a:t>Referenced materials</a:t>
            </a:r>
          </a:p>
          <a:p>
            <a:pPr marL="0" lvl="0" indent="0" algn="l" rtl="0">
              <a:lnSpc>
                <a:spcPct val="115000"/>
              </a:lnSpc>
              <a:spcBef>
                <a:spcPts val="400"/>
              </a:spcBef>
              <a:spcAft>
                <a:spcPts val="0"/>
              </a:spcAft>
              <a:buSzPts val="2400"/>
              <a:buNone/>
            </a:pPr>
            <a:endParaRPr sz="1800" dirty="0">
              <a:latin typeface="+mn-lt"/>
              <a:ea typeface="Poppins"/>
              <a:cs typeface="Poppins"/>
              <a:sym typeface="Poppins"/>
            </a:endParaRPr>
          </a:p>
        </p:txBody>
      </p:sp>
      <p:sp>
        <p:nvSpPr>
          <p:cNvPr id="194" name="Google Shape;194;p29"/>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a:t>Closing Notes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ctrTitle"/>
          </p:nvPr>
        </p:nvSpPr>
        <p:spPr>
          <a:xfrm>
            <a:off x="-346363" y="-133442"/>
            <a:ext cx="9744300" cy="1395600"/>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SzPts val="4000"/>
              <a:buNone/>
            </a:pPr>
            <a:r>
              <a:rPr lang="en-US" sz="3400"/>
              <a:t>Cups and Conversations Contact Information</a:t>
            </a:r>
            <a:endParaRPr sz="3400"/>
          </a:p>
        </p:txBody>
      </p:sp>
      <p:sp>
        <p:nvSpPr>
          <p:cNvPr id="200" name="Google Shape;200;p30"/>
          <p:cNvSpPr txBox="1">
            <a:spLocks noGrp="1"/>
          </p:cNvSpPr>
          <p:nvPr>
            <p:ph type="body" idx="2"/>
          </p:nvPr>
        </p:nvSpPr>
        <p:spPr>
          <a:xfrm>
            <a:off x="361450" y="1600650"/>
            <a:ext cx="7480500" cy="39972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00"/>
              </a:spcBef>
              <a:spcAft>
                <a:spcPts val="0"/>
              </a:spcAft>
              <a:buSzPts val="2400"/>
              <a:buNone/>
            </a:pPr>
            <a:r>
              <a:rPr lang="en-US" sz="2200" dirty="0">
                <a:latin typeface="Poppins"/>
                <a:ea typeface="Poppins"/>
                <a:cs typeface="Poppins"/>
                <a:sym typeface="Poppins"/>
              </a:rPr>
              <a:t>Dawn Hendricks- Early Childhood Special Education Coordinator, VDOE </a:t>
            </a:r>
            <a:endParaRPr sz="2200" dirty="0">
              <a:latin typeface="Poppins"/>
              <a:ea typeface="Poppins"/>
              <a:cs typeface="Poppins"/>
              <a:sym typeface="Poppins"/>
            </a:endParaRPr>
          </a:p>
          <a:p>
            <a:pPr marL="0" lvl="0" indent="0" algn="ctr" rtl="0">
              <a:lnSpc>
                <a:spcPct val="115000"/>
              </a:lnSpc>
              <a:spcBef>
                <a:spcPts val="600"/>
              </a:spcBef>
              <a:spcAft>
                <a:spcPts val="0"/>
              </a:spcAft>
              <a:buSzPts val="2400"/>
              <a:buNone/>
            </a:pPr>
            <a:r>
              <a:rPr lang="en-US" sz="2200" u="sng" dirty="0">
                <a:solidFill>
                  <a:schemeClr val="hlink"/>
                </a:solidFill>
                <a:latin typeface="Poppins"/>
                <a:ea typeface="Poppins"/>
                <a:cs typeface="Poppins"/>
                <a:sym typeface="Poppins"/>
                <a:hlinkClick r:id="rId3"/>
              </a:rPr>
              <a:t>dawn.hendricks@doe.virginia.gov</a:t>
            </a:r>
            <a:endParaRPr sz="2200" dirty="0">
              <a:latin typeface="Poppins"/>
              <a:ea typeface="Poppins"/>
              <a:cs typeface="Poppins"/>
              <a:sym typeface="Poppins"/>
            </a:endParaRPr>
          </a:p>
          <a:p>
            <a:pPr marL="0" lvl="0" indent="0" algn="ctr" rtl="0">
              <a:lnSpc>
                <a:spcPct val="115000"/>
              </a:lnSpc>
              <a:spcBef>
                <a:spcPts val="600"/>
              </a:spcBef>
              <a:spcAft>
                <a:spcPts val="0"/>
              </a:spcAft>
              <a:buClr>
                <a:schemeClr val="dk1"/>
              </a:buClr>
              <a:buSzPts val="1100"/>
              <a:buFont typeface="Arial"/>
              <a:buNone/>
            </a:pPr>
            <a:endParaRPr sz="2200" dirty="0">
              <a:latin typeface="Poppins"/>
              <a:ea typeface="Poppins"/>
              <a:cs typeface="Poppins"/>
              <a:sym typeface="Poppins"/>
            </a:endParaRPr>
          </a:p>
          <a:p>
            <a:pPr marL="0" lvl="0" indent="0" algn="ctr" rtl="0">
              <a:lnSpc>
                <a:spcPct val="115000"/>
              </a:lnSpc>
              <a:spcBef>
                <a:spcPts val="600"/>
              </a:spcBef>
              <a:spcAft>
                <a:spcPts val="0"/>
              </a:spcAft>
              <a:buSzPts val="2400"/>
              <a:buNone/>
            </a:pPr>
            <a:r>
              <a:rPr lang="en-US" sz="2200" dirty="0">
                <a:latin typeface="Poppins"/>
                <a:ea typeface="Poppins"/>
                <a:cs typeface="Poppins"/>
                <a:sym typeface="Poppins"/>
              </a:rPr>
              <a:t>Tamilah Richardson- Associate Director, Early Childhood Learning, VDOE </a:t>
            </a:r>
            <a:r>
              <a:rPr lang="en-US" sz="2200" u="sng" dirty="0">
                <a:solidFill>
                  <a:schemeClr val="hlink"/>
                </a:solidFill>
                <a:latin typeface="Poppins"/>
                <a:ea typeface="Poppins"/>
                <a:cs typeface="Poppins"/>
                <a:sym typeface="Poppins"/>
                <a:hlinkClick r:id="rId4"/>
              </a:rPr>
              <a:t>tamilah.richardson@doe.virginia.gov</a:t>
            </a:r>
            <a:endParaRPr sz="2200" dirty="0">
              <a:latin typeface="Poppins"/>
              <a:ea typeface="Poppins"/>
              <a:cs typeface="Poppins"/>
              <a:sym typeface="Poppins"/>
            </a:endParaRPr>
          </a:p>
          <a:p>
            <a:pPr marL="0" lvl="0" indent="0" algn="ctr" rtl="0">
              <a:lnSpc>
                <a:spcPct val="115000"/>
              </a:lnSpc>
              <a:spcBef>
                <a:spcPts val="600"/>
              </a:spcBef>
              <a:spcAft>
                <a:spcPts val="0"/>
              </a:spcAft>
              <a:buClr>
                <a:schemeClr val="dk1"/>
              </a:buClr>
              <a:buSzPts val="1100"/>
              <a:buFont typeface="Arial"/>
              <a:buNone/>
            </a:pPr>
            <a:endParaRPr sz="2200" dirty="0">
              <a:latin typeface="Poppins"/>
              <a:ea typeface="Poppins"/>
              <a:cs typeface="Poppins"/>
              <a:sym typeface="Poppins"/>
            </a:endParaRPr>
          </a:p>
          <a:p>
            <a:pPr marL="0" lvl="0" indent="0" algn="l" rtl="0">
              <a:lnSpc>
                <a:spcPct val="100000"/>
              </a:lnSpc>
              <a:spcBef>
                <a:spcPts val="2000"/>
              </a:spcBef>
              <a:spcAft>
                <a:spcPts val="0"/>
              </a:spcAft>
              <a:buSzPts val="2400"/>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ctrTitle"/>
          </p:nvPr>
        </p:nvSpPr>
        <p:spPr>
          <a:xfrm>
            <a:off x="-346363" y="-133442"/>
            <a:ext cx="9744363" cy="1395746"/>
          </a:xfrm>
          <a:prstGeom prst="rect">
            <a:avLst/>
          </a:prstGeom>
          <a:solidFill>
            <a:schemeClr val="dk2"/>
          </a:solidFill>
          <a:ln>
            <a:noFill/>
          </a:ln>
        </p:spPr>
        <p:txBody>
          <a:bodyPr spcFirstLastPara="1" wrap="square" lIns="457200" tIns="0" rIns="457200" bIns="0" anchor="ctr" anchorCtr="0">
            <a:noAutofit/>
          </a:bodyPr>
          <a:lstStyle/>
          <a:p>
            <a:pPr marL="0" lvl="0" indent="0" algn="l" rtl="0">
              <a:lnSpc>
                <a:spcPct val="100000"/>
              </a:lnSpc>
              <a:spcBef>
                <a:spcPts val="0"/>
              </a:spcBef>
              <a:spcAft>
                <a:spcPts val="0"/>
              </a:spcAft>
              <a:buClr>
                <a:schemeClr val="lt1"/>
              </a:buClr>
              <a:buSzPts val="4000"/>
              <a:buFont typeface="Arial"/>
              <a:buNone/>
            </a:pPr>
            <a:r>
              <a:rPr lang="en-US" sz="3200" dirty="0"/>
              <a:t>Today’s Special Guests</a:t>
            </a:r>
            <a:endParaRPr sz="3200" dirty="0"/>
          </a:p>
        </p:txBody>
      </p:sp>
      <p:sp>
        <p:nvSpPr>
          <p:cNvPr id="149" name="Google Shape;149;p22"/>
          <p:cNvSpPr>
            <a:spLocks noGrp="1"/>
          </p:cNvSpPr>
          <p:nvPr>
            <p:ph type="pic" idx="3"/>
          </p:nvPr>
        </p:nvSpPr>
        <p:spPr>
          <a:xfrm>
            <a:off x="506634" y="1784619"/>
            <a:ext cx="8038368" cy="341670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3200"/>
              <a:buFont typeface="Arial"/>
              <a:buNone/>
            </a:pPr>
            <a:r>
              <a:rPr lang="en-US" sz="3000" b="0" i="0" u="none" strike="noStrike" cap="none" dirty="0" err="1">
                <a:solidFill>
                  <a:srgbClr val="595959"/>
                </a:solidFill>
                <a:latin typeface="+mn-lt"/>
                <a:ea typeface="Poppins"/>
                <a:cs typeface="Poppins"/>
                <a:sym typeface="Poppins"/>
              </a:rPr>
              <a:t>Taundwa</a:t>
            </a:r>
            <a:r>
              <a:rPr lang="en-US" sz="3000" b="0" i="0" u="none" strike="noStrike" cap="none" dirty="0">
                <a:solidFill>
                  <a:srgbClr val="595959"/>
                </a:solidFill>
                <a:latin typeface="+mn-lt"/>
                <a:ea typeface="Poppins"/>
                <a:cs typeface="Poppins"/>
                <a:sym typeface="Poppins"/>
              </a:rPr>
              <a:t> Jeffries</a:t>
            </a:r>
            <a:endParaRPr sz="3000" b="0" i="0" u="none" strike="noStrike" cap="none" dirty="0">
              <a:solidFill>
                <a:srgbClr val="595959"/>
              </a:solidFill>
              <a:latin typeface="+mn-lt"/>
              <a:ea typeface="Poppins"/>
              <a:cs typeface="Poppins"/>
              <a:sym typeface="Poppins"/>
            </a:endParaRPr>
          </a:p>
          <a:p>
            <a:pPr marL="0" marR="0" lvl="0" indent="0" algn="l" rtl="0">
              <a:lnSpc>
                <a:spcPct val="100000"/>
              </a:lnSpc>
              <a:spcBef>
                <a:spcPts val="0"/>
              </a:spcBef>
              <a:spcAft>
                <a:spcPts val="0"/>
              </a:spcAft>
              <a:buClr>
                <a:schemeClr val="accent1"/>
              </a:buClr>
              <a:buSzPts val="3200"/>
              <a:buFont typeface="Arial"/>
              <a:buNone/>
            </a:pPr>
            <a:endParaRPr sz="1500" b="0" i="0" u="none" strike="noStrike" cap="none" dirty="0">
              <a:solidFill>
                <a:srgbClr val="595959"/>
              </a:solidFill>
              <a:latin typeface="+mn-lt"/>
              <a:ea typeface="Poppins"/>
              <a:cs typeface="Poppins"/>
              <a:sym typeface="Poppins"/>
            </a:endParaRPr>
          </a:p>
          <a:p>
            <a:pPr marL="0" marR="0" lvl="0" indent="0" algn="l" rtl="0">
              <a:lnSpc>
                <a:spcPct val="100000"/>
              </a:lnSpc>
              <a:spcBef>
                <a:spcPts val="0"/>
              </a:spcBef>
              <a:spcAft>
                <a:spcPts val="0"/>
              </a:spcAft>
              <a:buClr>
                <a:schemeClr val="accent1"/>
              </a:buClr>
              <a:buSzPts val="3200"/>
              <a:buFont typeface="Arial"/>
              <a:buNone/>
            </a:pPr>
            <a:r>
              <a:rPr lang="en-US" sz="2000" b="0" i="0" u="none" strike="noStrike" cap="none" dirty="0">
                <a:solidFill>
                  <a:srgbClr val="595959"/>
                </a:solidFill>
                <a:latin typeface="+mn-lt"/>
                <a:ea typeface="Poppins"/>
                <a:cs typeface="Poppins"/>
                <a:sym typeface="Poppins"/>
              </a:rPr>
              <a:t>Director, Head Start Collaboration Office, VDOE</a:t>
            </a:r>
            <a:endParaRPr dirty="0">
              <a:latin typeface="+mn-lt"/>
            </a:endParaRPr>
          </a:p>
          <a:p>
            <a:pPr lvl="0">
              <a:spcBef>
                <a:spcPts val="0"/>
              </a:spcBef>
            </a:pPr>
            <a:endParaRPr sz="3000" b="0" i="0" u="none" strike="noStrike" cap="none" dirty="0">
              <a:solidFill>
                <a:srgbClr val="595959"/>
              </a:solidFill>
              <a:latin typeface="+mn-lt"/>
              <a:ea typeface="Poppins"/>
              <a:cs typeface="Poppins"/>
              <a:sym typeface="Poppins"/>
            </a:endParaRPr>
          </a:p>
          <a:p>
            <a:pPr marL="0" marR="0" lvl="0" indent="0" algn="l" rtl="0">
              <a:lnSpc>
                <a:spcPct val="100000"/>
              </a:lnSpc>
              <a:spcBef>
                <a:spcPts val="0"/>
              </a:spcBef>
              <a:spcAft>
                <a:spcPts val="0"/>
              </a:spcAft>
              <a:buClr>
                <a:schemeClr val="accent1"/>
              </a:buClr>
              <a:buSzPts val="3200"/>
              <a:buFont typeface="Arial"/>
              <a:buNone/>
            </a:pPr>
            <a:r>
              <a:rPr lang="en-US" sz="3000" b="0" i="0" u="none" strike="noStrike" cap="none" dirty="0">
                <a:solidFill>
                  <a:srgbClr val="595959"/>
                </a:solidFill>
                <a:latin typeface="+mn-lt"/>
                <a:ea typeface="Poppins"/>
                <a:cs typeface="Poppins"/>
                <a:sym typeface="Poppins"/>
              </a:rPr>
              <a:t>Katie Stockhausen</a:t>
            </a:r>
            <a:endParaRPr dirty="0">
              <a:latin typeface="+mn-lt"/>
            </a:endParaRPr>
          </a:p>
          <a:p>
            <a:pPr marL="0" marR="0" lvl="0" indent="0" algn="l" rtl="0">
              <a:lnSpc>
                <a:spcPct val="100000"/>
              </a:lnSpc>
              <a:spcBef>
                <a:spcPts val="0"/>
              </a:spcBef>
              <a:spcAft>
                <a:spcPts val="0"/>
              </a:spcAft>
              <a:buClr>
                <a:schemeClr val="accent1"/>
              </a:buClr>
              <a:buSzPts val="3200"/>
              <a:buFont typeface="Arial"/>
              <a:buNone/>
            </a:pPr>
            <a:endParaRPr sz="2000" b="0" i="0" u="none" strike="noStrike" cap="none" dirty="0">
              <a:solidFill>
                <a:srgbClr val="595959"/>
              </a:solidFill>
              <a:latin typeface="+mn-lt"/>
              <a:ea typeface="Poppins"/>
              <a:cs typeface="Poppins"/>
              <a:sym typeface="Poppins"/>
            </a:endParaRPr>
          </a:p>
          <a:p>
            <a:pPr lvl="0">
              <a:spcBef>
                <a:spcPts val="0"/>
              </a:spcBef>
            </a:pPr>
            <a:r>
              <a:rPr lang="en-US" sz="2000" b="0" i="0" u="none" strike="noStrike" cap="none" dirty="0">
                <a:solidFill>
                  <a:srgbClr val="595959"/>
                </a:solidFill>
                <a:latin typeface="+mn-lt"/>
                <a:ea typeface="Poppins"/>
                <a:cs typeface="Poppins"/>
                <a:sym typeface="Poppins"/>
              </a:rPr>
              <a:t>Coordinator of Federal </a:t>
            </a:r>
            <a:r>
              <a:rPr lang="en-US" sz="2000" dirty="0">
                <a:latin typeface="+mn-lt"/>
                <a:ea typeface="Poppins"/>
                <a:cs typeface="Poppins"/>
                <a:sym typeface="Poppins"/>
              </a:rPr>
              <a:t>Programs I Hanover </a:t>
            </a:r>
            <a:r>
              <a:rPr lang="en-US" sz="2000" b="0" i="0" u="none" strike="noStrike" cap="none" dirty="0">
                <a:solidFill>
                  <a:srgbClr val="595959"/>
                </a:solidFill>
                <a:latin typeface="+mn-lt"/>
                <a:ea typeface="Poppins"/>
                <a:cs typeface="Poppins"/>
                <a:sym typeface="Poppins"/>
              </a:rPr>
              <a:t>Preschool Initiative Director, Hanover County Public Schools</a:t>
            </a:r>
            <a:endParaRPr sz="2000" b="0" i="0" u="none" strike="noStrike" cap="none" dirty="0">
              <a:solidFill>
                <a:srgbClr val="595959"/>
              </a:solidFill>
              <a:latin typeface="+mn-lt"/>
              <a:ea typeface="Poppins"/>
              <a:cs typeface="Poppins"/>
              <a:sym typeface="Poppin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306285"/>
          </a:xfrm>
        </p:spPr>
        <p:txBody>
          <a:bodyPr>
            <a:normAutofit/>
          </a:bodyPr>
          <a:lstStyle/>
          <a:p>
            <a:r>
              <a:rPr lang="en-US" sz="3600" b="1" dirty="0"/>
              <a:t>Early Head Start/Head Start Programs Response to COVID-19</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4471" y="2539696"/>
            <a:ext cx="2263140" cy="1946455"/>
          </a:xfrm>
          <a:prstGeom prst="rect">
            <a:avLst/>
          </a:prstGeom>
        </p:spPr>
      </p:pic>
      <p:sp>
        <p:nvSpPr>
          <p:cNvPr id="3" name="Rectangle 2">
            <a:extLst>
              <a:ext uri="{FF2B5EF4-FFF2-40B4-BE49-F238E27FC236}">
                <a16:creationId xmlns:a16="http://schemas.microsoft.com/office/drawing/2014/main" id="{0A807765-C0C5-2448-8FC8-5D2077B1EBCF}"/>
              </a:ext>
            </a:extLst>
          </p:cNvPr>
          <p:cNvSpPr/>
          <p:nvPr/>
        </p:nvSpPr>
        <p:spPr>
          <a:xfrm>
            <a:off x="2286000" y="4486151"/>
            <a:ext cx="4572000" cy="784830"/>
          </a:xfrm>
          <a:prstGeom prst="rect">
            <a:avLst/>
          </a:prstGeom>
        </p:spPr>
        <p:txBody>
          <a:bodyPr>
            <a:spAutoFit/>
          </a:bodyPr>
          <a:lstStyle/>
          <a:p>
            <a:pPr lvl="0" algn="ctr">
              <a:buClr>
                <a:schemeClr val="accent1"/>
              </a:buClr>
              <a:buSzPts val="3200"/>
            </a:pPr>
            <a:r>
              <a:rPr lang="en-US" sz="2000" b="1" dirty="0" err="1">
                <a:solidFill>
                  <a:schemeClr val="accent5"/>
                </a:solidFill>
                <a:latin typeface="+mn-lt"/>
                <a:ea typeface="Poppins"/>
                <a:cs typeface="Poppins"/>
                <a:sym typeface="Poppins"/>
              </a:rPr>
              <a:t>Taundwa</a:t>
            </a:r>
            <a:r>
              <a:rPr lang="en-US" sz="2000" b="1" dirty="0">
                <a:solidFill>
                  <a:schemeClr val="accent5"/>
                </a:solidFill>
                <a:latin typeface="+mn-lt"/>
                <a:ea typeface="Poppins"/>
                <a:cs typeface="Poppins"/>
                <a:sym typeface="Poppins"/>
              </a:rPr>
              <a:t> Jeffries</a:t>
            </a:r>
          </a:p>
          <a:p>
            <a:pPr lvl="0" algn="ctr">
              <a:buClr>
                <a:schemeClr val="accent1"/>
              </a:buClr>
              <a:buSzPts val="3200"/>
            </a:pPr>
            <a:endParaRPr lang="en-US" sz="1100" b="1" dirty="0">
              <a:solidFill>
                <a:schemeClr val="accent5"/>
              </a:solidFill>
              <a:latin typeface="+mn-lt"/>
              <a:ea typeface="Poppins"/>
              <a:cs typeface="Poppins"/>
              <a:sym typeface="Poppins"/>
            </a:endParaRPr>
          </a:p>
          <a:p>
            <a:pPr lvl="0" algn="ctr">
              <a:buClr>
                <a:schemeClr val="accent1"/>
              </a:buClr>
              <a:buSzPts val="3200"/>
            </a:pPr>
            <a:r>
              <a:rPr lang="en-US" b="1" dirty="0">
                <a:solidFill>
                  <a:schemeClr val="accent5"/>
                </a:solidFill>
                <a:latin typeface="+mn-lt"/>
                <a:ea typeface="Poppins"/>
                <a:cs typeface="Poppins"/>
                <a:sym typeface="Poppins"/>
              </a:rPr>
              <a:t>Director, Head Start Collaboration Office, VDOE</a:t>
            </a:r>
            <a:endParaRPr lang="en-US" b="1" dirty="0">
              <a:solidFill>
                <a:schemeClr val="accent5"/>
              </a:solidFill>
              <a:latin typeface="+mn-lt"/>
            </a:endParaRPr>
          </a:p>
        </p:txBody>
      </p:sp>
    </p:spTree>
    <p:extLst>
      <p:ext uri="{BB962C8B-B14F-4D97-AF65-F5344CB8AC3E}">
        <p14:creationId xmlns:p14="http://schemas.microsoft.com/office/powerpoint/2010/main" val="1988724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2902"/>
          </a:xfrm>
        </p:spPr>
        <p:txBody>
          <a:bodyPr/>
          <a:lstStyle/>
          <a:p>
            <a:pPr algn="ctr"/>
            <a:r>
              <a:rPr lang="en-US" b="1" dirty="0"/>
              <a:t>Head Start Overview</a:t>
            </a:r>
          </a:p>
        </p:txBody>
      </p:sp>
      <p:sp>
        <p:nvSpPr>
          <p:cNvPr id="3" name="Content Placeholder 2"/>
          <p:cNvSpPr>
            <a:spLocks noGrp="1"/>
          </p:cNvSpPr>
          <p:nvPr>
            <p:ph idx="1"/>
          </p:nvPr>
        </p:nvSpPr>
        <p:spPr>
          <a:xfrm>
            <a:off x="270163" y="1163782"/>
            <a:ext cx="8548255" cy="4653395"/>
          </a:xfrm>
        </p:spPr>
        <p:txBody>
          <a:bodyPr>
            <a:normAutofit/>
          </a:bodyPr>
          <a:lstStyle/>
          <a:p>
            <a:pPr>
              <a:buFont typeface="Wingdings" panose="05000000000000000000" pitchFamily="2" charset="2"/>
              <a:buChar char="Ø"/>
            </a:pPr>
            <a:r>
              <a:rPr lang="en-US" sz="1500" dirty="0"/>
              <a:t>The Office of Head Start has 12 Regions nationally that provide administration of grants, oversight, training and technical assistance. </a:t>
            </a:r>
          </a:p>
          <a:p>
            <a:pPr>
              <a:buFont typeface="Wingdings" panose="05000000000000000000" pitchFamily="2" charset="2"/>
              <a:buChar char="Ø"/>
            </a:pPr>
            <a:r>
              <a:rPr lang="en-US" sz="1500" dirty="0"/>
              <a:t>The purpose of Head Start programs is to promote school readiness of children ages birth to five years old from low-income families by supporting the development of the whole child.</a:t>
            </a:r>
          </a:p>
          <a:p>
            <a:pPr>
              <a:buFont typeface="Wingdings" panose="05000000000000000000" pitchFamily="2" charset="2"/>
              <a:buChar char="Ø"/>
            </a:pPr>
            <a:r>
              <a:rPr lang="en-US" sz="1500" dirty="0"/>
              <a:t>Early Head Start and Head Start programs support children’s growth and development in a positive, interactive learning environment through a variety of services which include:</a:t>
            </a:r>
          </a:p>
          <a:p>
            <a:pPr marL="0" indent="0"/>
            <a:endParaRPr lang="en-US" sz="1500" dirty="0"/>
          </a:p>
          <a:p>
            <a:pPr lvl="1"/>
            <a:r>
              <a:rPr lang="en-US" sz="1500" b="1" u="sng" dirty="0"/>
              <a:t>Early learning</a:t>
            </a:r>
            <a:r>
              <a:rPr lang="en-US" sz="1500" dirty="0"/>
              <a:t>: Children will begin learning through play with individualized learning experiences, build relationships with adults and peers which fosters social/emotional well being, and increase language and literacy development.</a:t>
            </a:r>
          </a:p>
          <a:p>
            <a:pPr lvl="1"/>
            <a:r>
              <a:rPr lang="en-US" sz="1500" b="1" u="sng" dirty="0"/>
              <a:t>Health/Nutrition</a:t>
            </a:r>
            <a:r>
              <a:rPr lang="en-US" sz="1500" dirty="0"/>
              <a:t>: All children will receive health and developmental screenings, oral health and mental health support, along with nutritious meals. Programs can also connect families with resources for medical, dental, and mental health services as needed.</a:t>
            </a:r>
          </a:p>
          <a:p>
            <a:pPr lvl="1"/>
            <a:r>
              <a:rPr lang="en-US" sz="1500" b="1" u="sng" dirty="0"/>
              <a:t>Family and Community Partnerships</a:t>
            </a:r>
            <a:r>
              <a:rPr lang="en-US" sz="1500" dirty="0"/>
              <a:t>: Head Start promotes and strengthens parent-child relationships engaging families around their child’s learning and development.  Families are supported in achieving their own goals towards self sufficiency while their child is enrolled in the program.</a:t>
            </a:r>
            <a:endParaRPr lang="en-US" sz="1500" b="1" u="sng"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1" y="957673"/>
            <a:ext cx="914399" cy="871946"/>
          </a:xfrm>
          <a:prstGeom prst="rect">
            <a:avLst/>
          </a:prstGeom>
        </p:spPr>
      </p:pic>
    </p:spTree>
    <p:extLst>
      <p:ext uri="{BB962C8B-B14F-4D97-AF65-F5344CB8AC3E}">
        <p14:creationId xmlns:p14="http://schemas.microsoft.com/office/powerpoint/2010/main" val="326930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4001" cy="973088"/>
          </a:xfrm>
        </p:spPr>
        <p:txBody>
          <a:bodyPr/>
          <a:lstStyle/>
          <a:p>
            <a:pPr algn="ctr"/>
            <a:r>
              <a:rPr lang="en-US" b="1" dirty="0"/>
              <a:t>Head Start Programs in Virginia</a:t>
            </a:r>
            <a:endParaRPr lang="en-US" dirty="0"/>
          </a:p>
        </p:txBody>
      </p:sp>
      <p:sp>
        <p:nvSpPr>
          <p:cNvPr id="3" name="Content Placeholder 2"/>
          <p:cNvSpPr>
            <a:spLocks noGrp="1"/>
          </p:cNvSpPr>
          <p:nvPr>
            <p:ph idx="1"/>
          </p:nvPr>
        </p:nvSpPr>
        <p:spPr>
          <a:xfrm>
            <a:off x="270164" y="1889414"/>
            <a:ext cx="8610600" cy="4017818"/>
          </a:xfrm>
        </p:spPr>
        <p:txBody>
          <a:bodyPr>
            <a:normAutofit/>
          </a:bodyPr>
          <a:lstStyle/>
          <a:p>
            <a:pPr marL="0" indent="0"/>
            <a:r>
              <a:rPr lang="en-US" sz="1650" b="1" dirty="0"/>
              <a:t>The state of Virginia currently has a total of 51 Grantee Agencies currently operating 81 Early Head Start/ Head Start Programs.</a:t>
            </a:r>
          </a:p>
        </p:txBody>
      </p:sp>
      <p:graphicFrame>
        <p:nvGraphicFramePr>
          <p:cNvPr id="4" name="Chart 3"/>
          <p:cNvGraphicFramePr/>
          <p:nvPr/>
        </p:nvGraphicFramePr>
        <p:xfrm>
          <a:off x="353291" y="2547506"/>
          <a:ext cx="3643745" cy="1552492"/>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53292" y="4300565"/>
            <a:ext cx="8527472" cy="1223412"/>
          </a:xfrm>
          <a:prstGeom prst="rect">
            <a:avLst/>
          </a:prstGeom>
        </p:spPr>
        <p:txBody>
          <a:bodyPr wrap="square">
            <a:spAutoFit/>
          </a:bodyPr>
          <a:lstStyle/>
          <a:p>
            <a:r>
              <a:rPr lang="en-US" sz="1050" b="1" dirty="0"/>
              <a:t>According to the Head Start 2018-19 State Program Information Report, Virginia has a total funded enrollment of 14,466 comprised of:</a:t>
            </a:r>
          </a:p>
          <a:p>
            <a:pPr marL="2614613" lvl="7" indent="-214313">
              <a:buFont typeface="Arial" panose="020B0604020202020204" pitchFamily="34" charset="0"/>
              <a:buChar char="•"/>
            </a:pPr>
            <a:r>
              <a:rPr lang="en-US" sz="1050" b="1" dirty="0"/>
              <a:t>Center-based:                    13,077</a:t>
            </a:r>
          </a:p>
          <a:p>
            <a:pPr marL="2614613" lvl="7" indent="-214313">
              <a:buFont typeface="Arial" panose="020B0604020202020204" pitchFamily="34" charset="0"/>
              <a:buChar char="•"/>
            </a:pPr>
            <a:r>
              <a:rPr lang="en-US" sz="1050" b="1" dirty="0"/>
              <a:t>Home-based:                       1,049</a:t>
            </a:r>
          </a:p>
          <a:p>
            <a:pPr marL="2614613" lvl="7" indent="-214313">
              <a:buFont typeface="Arial" panose="020B0604020202020204" pitchFamily="34" charset="0"/>
              <a:buChar char="•"/>
            </a:pPr>
            <a:r>
              <a:rPr lang="en-US" sz="1050" b="1" dirty="0"/>
              <a:t>Family Child Care:                  230</a:t>
            </a:r>
          </a:p>
          <a:p>
            <a:pPr marL="2614613" lvl="7" indent="-214313">
              <a:buFont typeface="Arial" panose="020B0604020202020204" pitchFamily="34" charset="0"/>
              <a:buChar char="•"/>
            </a:pPr>
            <a:r>
              <a:rPr lang="en-US" sz="1050" b="1" dirty="0"/>
              <a:t>Locally designed option:         15</a:t>
            </a:r>
          </a:p>
          <a:p>
            <a:pPr marL="2614613" lvl="7" indent="-214313">
              <a:buFont typeface="Arial" panose="020B0604020202020204" pitchFamily="34" charset="0"/>
              <a:buChar char="•"/>
            </a:pPr>
            <a:r>
              <a:rPr lang="en-US" sz="1050" b="1" dirty="0"/>
              <a:t>Pregnant Mothers:                   95</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8151" y="957673"/>
            <a:ext cx="914399" cy="871946"/>
          </a:xfrm>
          <a:prstGeom prst="rect">
            <a:avLst/>
          </a:prstGeom>
        </p:spPr>
      </p:pic>
      <p:graphicFrame>
        <p:nvGraphicFramePr>
          <p:cNvPr id="14" name="Chart 13"/>
          <p:cNvGraphicFramePr/>
          <p:nvPr/>
        </p:nvGraphicFramePr>
        <p:xfrm>
          <a:off x="4355522" y="2436668"/>
          <a:ext cx="4525242" cy="186915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2671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398045" cy="973088"/>
          </a:xfrm>
        </p:spPr>
        <p:txBody>
          <a:bodyPr/>
          <a:lstStyle/>
          <a:p>
            <a:pPr algn="ctr"/>
            <a:r>
              <a:rPr lang="en-US" b="1" dirty="0"/>
              <a:t>How did Head Start respond to the pandemic?</a:t>
            </a:r>
            <a:endParaRPr lang="en-US" dirty="0"/>
          </a:p>
        </p:txBody>
      </p:sp>
      <p:sp>
        <p:nvSpPr>
          <p:cNvPr id="3" name="Content Placeholder 2"/>
          <p:cNvSpPr>
            <a:spLocks noGrp="1"/>
          </p:cNvSpPr>
          <p:nvPr>
            <p:ph idx="1"/>
          </p:nvPr>
        </p:nvSpPr>
        <p:spPr>
          <a:xfrm>
            <a:off x="367146" y="1555668"/>
            <a:ext cx="8395855" cy="3934305"/>
          </a:xfrm>
        </p:spPr>
        <p:txBody>
          <a:bodyPr>
            <a:normAutofit/>
          </a:bodyPr>
          <a:lstStyle/>
          <a:p>
            <a:pPr marL="0" indent="0"/>
            <a:r>
              <a:rPr lang="en-US" sz="1800" dirty="0"/>
              <a:t>During this crisis, most Early Head Start and Head Start programs closed their facilities to respond to the orders issued by state/local government .  The Office of Head Start immediately began to provide ongoing federal flexibilities and support to assist programs in the ability to continue to serve communities in a variety of ways:</a:t>
            </a:r>
          </a:p>
          <a:p>
            <a:pPr marL="0" indent="0"/>
            <a:endParaRPr lang="en-US" sz="1800" dirty="0"/>
          </a:p>
          <a:p>
            <a:pPr marL="971550" lvl="1" indent="-285750">
              <a:buFont typeface="Arial" panose="020B0604020202020204" pitchFamily="34" charset="0"/>
              <a:buChar char="•"/>
            </a:pPr>
            <a:r>
              <a:rPr lang="en-US" sz="1600" dirty="0"/>
              <a:t>Serving children of essential workers in localities where possible.</a:t>
            </a:r>
          </a:p>
          <a:p>
            <a:pPr marL="971550" lvl="1" indent="-285750">
              <a:buFont typeface="Arial" panose="020B0604020202020204" pitchFamily="34" charset="0"/>
              <a:buChar char="•"/>
            </a:pPr>
            <a:r>
              <a:rPr lang="en-US" sz="1600" dirty="0"/>
              <a:t>EHS/HS programs shifted to provide remote learning services for children to support continuity of learning.</a:t>
            </a:r>
          </a:p>
          <a:p>
            <a:pPr marL="971550" lvl="1" indent="-285750">
              <a:buFont typeface="Arial" panose="020B0604020202020204" pitchFamily="34" charset="0"/>
              <a:buChar char="•"/>
            </a:pPr>
            <a:r>
              <a:rPr lang="en-US" sz="1600" dirty="0"/>
              <a:t>Food Distribution whether independently or in partnership with local school divisions to address food insecurity for families.</a:t>
            </a:r>
          </a:p>
          <a:p>
            <a:pPr marL="971550" lvl="1" indent="-285750">
              <a:buFont typeface="Arial" panose="020B0604020202020204" pitchFamily="34" charset="0"/>
              <a:buChar char="•"/>
            </a:pPr>
            <a:r>
              <a:rPr lang="en-US" sz="1600" dirty="0"/>
              <a:t>Resources for unemployment benefits, and the latest health guidelines about the coronavirus to help families stay healthy during the crisis.</a:t>
            </a:r>
          </a:p>
          <a:p>
            <a:pPr marL="0" indent="0"/>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8151" y="957673"/>
            <a:ext cx="914399" cy="871946"/>
          </a:xfrm>
          <a:prstGeom prst="rect">
            <a:avLst/>
          </a:prstGeom>
        </p:spPr>
      </p:pic>
    </p:spTree>
    <p:extLst>
      <p:ext uri="{BB962C8B-B14F-4D97-AF65-F5344CB8AC3E}">
        <p14:creationId xmlns:p14="http://schemas.microsoft.com/office/powerpoint/2010/main" val="393834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96"/>
            <a:ext cx="9144000" cy="994172"/>
          </a:xfrm>
        </p:spPr>
        <p:txBody>
          <a:bodyPr/>
          <a:lstStyle/>
          <a:p>
            <a:pPr algn="ctr"/>
            <a:r>
              <a:rPr lang="en-US" b="1" dirty="0"/>
              <a:t>Head Start Pandemic Response</a:t>
            </a:r>
          </a:p>
        </p:txBody>
      </p:sp>
      <p:pic>
        <p:nvPicPr>
          <p:cNvPr id="4" name="Content Placeholder 3"/>
          <p:cNvPicPr>
            <a:picLocks noGrp="1" noChangeAspect="1"/>
          </p:cNvPicPr>
          <p:nvPr>
            <p:ph idx="1"/>
          </p:nvPr>
        </p:nvPicPr>
        <p:blipFill>
          <a:blip r:embed="rId2"/>
          <a:stretch>
            <a:fillRect/>
          </a:stretch>
        </p:blipFill>
        <p:spPr>
          <a:xfrm>
            <a:off x="391391" y="1544944"/>
            <a:ext cx="8361218" cy="3768112"/>
          </a:xfrm>
          <a:prstGeom prst="rect">
            <a:avLst/>
          </a:prstGeom>
        </p:spPr>
      </p:pic>
      <p:sp>
        <p:nvSpPr>
          <p:cNvPr id="6" name="Left Arrow 5"/>
          <p:cNvSpPr/>
          <p:nvPr/>
        </p:nvSpPr>
        <p:spPr>
          <a:xfrm>
            <a:off x="7391400" y="2644486"/>
            <a:ext cx="1026968" cy="512618"/>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870685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90" y="-30948"/>
            <a:ext cx="9659980" cy="973088"/>
          </a:xfrm>
        </p:spPr>
        <p:txBody>
          <a:bodyPr/>
          <a:lstStyle/>
          <a:p>
            <a:pPr algn="ctr"/>
            <a:r>
              <a:rPr lang="en-US" b="1" dirty="0"/>
              <a:t>Head Start Pandemic Response</a:t>
            </a:r>
            <a:endParaRPr lang="en-US" dirty="0"/>
          </a:p>
        </p:txBody>
      </p:sp>
      <p:pic>
        <p:nvPicPr>
          <p:cNvPr id="4" name="Content Placeholder 3"/>
          <p:cNvPicPr>
            <a:picLocks noGrp="1" noChangeAspect="1"/>
          </p:cNvPicPr>
          <p:nvPr>
            <p:ph idx="1"/>
          </p:nvPr>
        </p:nvPicPr>
        <p:blipFill>
          <a:blip r:embed="rId2"/>
          <a:stretch>
            <a:fillRect/>
          </a:stretch>
        </p:blipFill>
        <p:spPr>
          <a:xfrm>
            <a:off x="297872" y="1496291"/>
            <a:ext cx="8548255" cy="3865418"/>
          </a:xfrm>
          <a:prstGeom prst="rect">
            <a:avLst/>
          </a:prstGeom>
        </p:spPr>
      </p:pic>
      <p:sp>
        <p:nvSpPr>
          <p:cNvPr id="6" name="Left Arrow 5"/>
          <p:cNvSpPr/>
          <p:nvPr/>
        </p:nvSpPr>
        <p:spPr>
          <a:xfrm rot="20513256">
            <a:off x="1184564" y="3288723"/>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7" name="Left Arrow 6"/>
          <p:cNvSpPr/>
          <p:nvPr/>
        </p:nvSpPr>
        <p:spPr>
          <a:xfrm>
            <a:off x="4481945" y="4459432"/>
            <a:ext cx="733806" cy="36347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Tree>
    <p:extLst>
      <p:ext uri="{BB962C8B-B14F-4D97-AF65-F5344CB8AC3E}">
        <p14:creationId xmlns:p14="http://schemas.microsoft.com/office/powerpoint/2010/main" val="1934981199"/>
      </p:ext>
    </p:extLst>
  </p:cSld>
  <p:clrMapOvr>
    <a:masterClrMapping/>
  </p:clrMapOvr>
</p:sld>
</file>

<file path=ppt/theme/theme1.xml><?xml version="1.0" encoding="utf-8"?>
<a:theme xmlns:a="http://schemas.openxmlformats.org/drawingml/2006/main" name="Perceptio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3340</TotalTime>
  <Words>1578</Words>
  <Application>Microsoft Macintosh PowerPoint</Application>
  <PresentationFormat>On-screen Show (4:3)</PresentationFormat>
  <Paragraphs>134</Paragraphs>
  <Slides>22</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Courier New</vt:lpstr>
      <vt:lpstr>Poppins</vt:lpstr>
      <vt:lpstr>Arial</vt:lpstr>
      <vt:lpstr>Noto Sans Symbols</vt:lpstr>
      <vt:lpstr>Wingdings</vt:lpstr>
      <vt:lpstr>Perception</vt:lpstr>
      <vt:lpstr> Office of Early Childhood Cups and Conversations </vt:lpstr>
      <vt:lpstr>Good morning- thanks for joining Cups and Conversations!</vt:lpstr>
      <vt:lpstr>Today’s Special Guests</vt:lpstr>
      <vt:lpstr>Early Head Start/Head Start Programs Response to COVID-19</vt:lpstr>
      <vt:lpstr>Head Start Overview</vt:lpstr>
      <vt:lpstr>Head Start Programs in Virginia</vt:lpstr>
      <vt:lpstr>How did Head Start respond to the pandemic?</vt:lpstr>
      <vt:lpstr>Head Start Pandemic Response</vt:lpstr>
      <vt:lpstr>Head Start Pandemic Response</vt:lpstr>
      <vt:lpstr>OHS Collaborating Actively in Meaningful  Planning Sessions (CAMP)</vt:lpstr>
      <vt:lpstr>Region III Return Ready Virtual Planning Series</vt:lpstr>
      <vt:lpstr>Closing Thoughts</vt:lpstr>
      <vt:lpstr>Resources</vt:lpstr>
      <vt:lpstr>Reopening ECCE Programs in Hanover County</vt:lpstr>
      <vt:lpstr>Q1: Could you tell us about the Hanover County Head Start/Preschool Programs?</vt:lpstr>
      <vt:lpstr>Q2: How did COVID-19 impact the Hanover County ECCE community and how have you responded to challenges?</vt:lpstr>
      <vt:lpstr>Q3: How have you handled recruitment and enrollment?</vt:lpstr>
      <vt:lpstr>Q4: What are the reopening plans for Hanover Head Start/PreK programs?</vt:lpstr>
      <vt:lpstr> Q5: What are your biggest lessons learned from this very unique planning process and administrative experience? </vt:lpstr>
      <vt:lpstr>Additional Resources</vt:lpstr>
      <vt:lpstr>Closing Notes</vt:lpstr>
      <vt:lpstr>Cups and Conversations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Early Childhood Cups and Conversations</dc:title>
  <dc:creator>Richardson, Tamilah (DOE)</dc:creator>
  <cp:lastModifiedBy>Tamilah Richardson</cp:lastModifiedBy>
  <cp:revision>36</cp:revision>
  <dcterms:modified xsi:type="dcterms:W3CDTF">2020-08-31T13:45:14Z</dcterms:modified>
</cp:coreProperties>
</file>