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318" r:id="rId6"/>
    <p:sldId id="347" r:id="rId7"/>
    <p:sldId id="285" r:id="rId8"/>
    <p:sldId id="315" r:id="rId9"/>
    <p:sldId id="286" r:id="rId10"/>
    <p:sldId id="288" r:id="rId11"/>
    <p:sldId id="351" r:id="rId12"/>
    <p:sldId id="331" r:id="rId13"/>
    <p:sldId id="343" r:id="rId14"/>
    <p:sldId id="319" r:id="rId15"/>
    <p:sldId id="322" r:id="rId16"/>
    <p:sldId id="324" r:id="rId17"/>
    <p:sldId id="352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ER Arkadiusz Jozef (CAB-WOJCIECHOWSKI)" initials="LAJ(" lastIdx="13" clrIdx="0">
    <p:extLst>
      <p:ext uri="{19B8F6BF-5375-455C-9EA6-DF929625EA0E}">
        <p15:presenceInfo xmlns:p15="http://schemas.microsoft.com/office/powerpoint/2012/main" userId="S-1-5-21-1606980848-2025429265-839522115-99722" providerId="AD"/>
      </p:ext>
    </p:extLst>
  </p:cmAuthor>
  <p:cmAuthor id="2" name="CORDONNIER Vincent (AGRI)" initials="C(" lastIdx="5" clrIdx="1">
    <p:extLst>
      <p:ext uri="{19B8F6BF-5375-455C-9EA6-DF929625EA0E}">
        <p15:presenceInfo xmlns:p15="http://schemas.microsoft.com/office/powerpoint/2012/main" userId="S::vincent.cordonnier@ec.europa.eu::a5148e0a-ee25-4c56-9ff4-4fbd2b8cec80" providerId="AD"/>
      </p:ext>
    </p:extLst>
  </p:cmAuthor>
  <p:cmAuthor id="3" name="NEKRASIUS Dangiris (AGRI)" initials="N(" lastIdx="3" clrIdx="2">
    <p:extLst>
      <p:ext uri="{19B8F6BF-5375-455C-9EA6-DF929625EA0E}">
        <p15:presenceInfo xmlns:p15="http://schemas.microsoft.com/office/powerpoint/2012/main" userId="S::dangiris.nekrasius@ec.europa.eu::cda387ad-2318-4800-a768-49022edb3c03" providerId="AD"/>
      </p:ext>
    </p:extLst>
  </p:cmAuthor>
  <p:cmAuthor id="4" name="D'AVINO Alberto (TRADE)" initials="D(" lastIdx="4" clrIdx="3">
    <p:extLst>
      <p:ext uri="{19B8F6BF-5375-455C-9EA6-DF929625EA0E}">
        <p15:presenceInfo xmlns:p15="http://schemas.microsoft.com/office/powerpoint/2012/main" userId="S::alberto.davino@ec.europa.eu::e158d38f-d39e-4812-9b7e-3cf131c8f47d" providerId="AD"/>
      </p:ext>
    </p:extLst>
  </p:cmAuthor>
  <p:cmAuthor id="5" name="PEREZ DOMINGUEZ Ignacio (JRC-SEVILLA)" initials="P(" lastIdx="3" clrIdx="4">
    <p:extLst>
      <p:ext uri="{19B8F6BF-5375-455C-9EA6-DF929625EA0E}">
        <p15:presenceInfo xmlns:p15="http://schemas.microsoft.com/office/powerpoint/2012/main" userId="S::ignacio.perez-dominguez@ec.europa.eu::4b861298-c396-46be-ab2d-cdd19cf396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AF44"/>
    <a:srgbClr val="FF675C"/>
    <a:srgbClr val="E3F2FC"/>
    <a:srgbClr val="0356B1"/>
    <a:srgbClr val="000000"/>
    <a:srgbClr val="004494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68"/>
    <p:restoredTop sz="94691"/>
  </p:normalViewPr>
  <p:slideViewPr>
    <p:cSldViewPr snapToGrid="0">
      <p:cViewPr varScale="1">
        <p:scale>
          <a:sx n="73" d="100"/>
          <a:sy n="73" d="100"/>
        </p:scale>
        <p:origin x="846" y="7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542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8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93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44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40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036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99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6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4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59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51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48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457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8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 flip="none" rotWithShape="1">
          <a:gsLst>
            <a:gs pos="0">
              <a:srgbClr val="E3F2FC"/>
            </a:gs>
            <a:gs pos="88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-27659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4097" y="36158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latin typeface="EC Square Sans Cond Pro Medium" panose="020B0606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7D8F83-C4B0-604F-8637-5AF5DC7DA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976"/>
            <a:ext cx="7225215" cy="416559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36A4F00-562C-7A4E-80E3-162B5D7061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3"/>
          <a:stretch/>
        </p:blipFill>
        <p:spPr>
          <a:xfrm>
            <a:off x="7225215" y="1075976"/>
            <a:ext cx="4966785" cy="416559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36A4F00-562C-7A4E-80E3-162B5D7061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3"/>
          <a:stretch/>
        </p:blipFill>
        <p:spPr>
          <a:xfrm>
            <a:off x="7225214" y="1295400"/>
            <a:ext cx="4966785" cy="394617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561904" y="1295399"/>
            <a:ext cx="5358213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356B1"/>
                </a:solidFill>
                <a:latin typeface="EC Square Sans Cond Pro Medium" panose="020B0606000000020004" pitchFamily="34" charset="0"/>
                <a:ea typeface="Verdana"/>
              </a:rPr>
              <a:t>Study </a:t>
            </a:r>
            <a:r>
              <a:rPr lang="en-US" sz="3200" dirty="0">
                <a:solidFill>
                  <a:srgbClr val="0356B1"/>
                </a:solidFill>
                <a:latin typeface="EC Square Sans Cond Pro Medium" panose="020B0606000000020004" pitchFamily="34" charset="0"/>
                <a:ea typeface="Verdana"/>
              </a:rPr>
              <a:t>on the cumulative economic impact of trade agreements on EU agriculture</a:t>
            </a:r>
          </a:p>
          <a:p>
            <a:pPr eaLnBrk="1" hangingPunct="1"/>
            <a:r>
              <a:rPr lang="en-US" sz="3200" dirty="0" smtClean="0">
                <a:solidFill>
                  <a:srgbClr val="0356B1"/>
                </a:solidFill>
                <a:latin typeface="EC Square Sans Cond Pro Medium" panose="020B0606000000020004" pitchFamily="34" charset="0"/>
                <a:ea typeface="Verdana"/>
              </a:rPr>
              <a:t>- 2021 </a:t>
            </a:r>
            <a:r>
              <a:rPr lang="en-US" sz="3200" dirty="0">
                <a:solidFill>
                  <a:srgbClr val="0356B1"/>
                </a:solidFill>
                <a:latin typeface="EC Square Sans Cond Pro Medium" panose="020B0606000000020004" pitchFamily="34" charset="0"/>
                <a:ea typeface="Verdana"/>
              </a:rPr>
              <a:t>update</a:t>
            </a:r>
          </a:p>
          <a:p>
            <a:pPr eaLnBrk="1" hangingPunct="1"/>
            <a:endParaRPr lang="en-GB" sz="1800" dirty="0">
              <a:solidFill>
                <a:srgbClr val="0356B1"/>
              </a:solidFill>
              <a:latin typeface="EC Square Sans Cond Pro Medium" panose="020B0606000000020004" pitchFamily="34" charset="0"/>
            </a:endParaRPr>
          </a:p>
          <a:p>
            <a:pPr eaLnBrk="1" hangingPunct="1"/>
            <a:r>
              <a:rPr lang="fr-BE" sz="2000" dirty="0" err="1" smtClean="0">
                <a:solidFill>
                  <a:srgbClr val="0356B1"/>
                </a:solidFill>
                <a:latin typeface="EC Square Sans Cond Pro Medium" panose="020B0606000000020004" pitchFamily="34" charset="0"/>
                <a:ea typeface="Verdana"/>
              </a:rPr>
              <a:t>Presentation</a:t>
            </a:r>
            <a:r>
              <a:rPr lang="fr-BE" sz="2000" dirty="0" smtClean="0">
                <a:solidFill>
                  <a:srgbClr val="0356B1"/>
                </a:solidFill>
                <a:latin typeface="EC Square Sans Cond Pro Medium" panose="020B0606000000020004" pitchFamily="34" charset="0"/>
                <a:ea typeface="Verdana"/>
              </a:rPr>
              <a:t> to </a:t>
            </a:r>
            <a:r>
              <a:rPr lang="fr-BE" sz="2000" dirty="0" err="1">
                <a:solidFill>
                  <a:srgbClr val="0356B1"/>
                </a:solidFill>
                <a:latin typeface="EC Square Sans Cond Pro Medium" panose="020B0606000000020004" pitchFamily="34" charset="0"/>
                <a:ea typeface="Verdana"/>
              </a:rPr>
              <a:t>EP’s</a:t>
            </a:r>
            <a:r>
              <a:rPr lang="fr-BE" sz="2000" dirty="0">
                <a:solidFill>
                  <a:srgbClr val="0356B1"/>
                </a:solidFill>
                <a:latin typeface="EC Square Sans Cond Pro Medium" panose="020B0606000000020004" pitchFamily="34" charset="0"/>
                <a:ea typeface="Verdana"/>
              </a:rPr>
              <a:t> Agriculture </a:t>
            </a:r>
            <a:r>
              <a:rPr lang="en-GB" sz="2000" dirty="0">
                <a:solidFill>
                  <a:srgbClr val="0356B1"/>
                </a:solidFill>
                <a:latin typeface="EC Square Sans Cond Pro Medium" panose="020B0606000000020004" pitchFamily="34" charset="0"/>
                <a:ea typeface="Verdana"/>
              </a:rPr>
              <a:t>Committee</a:t>
            </a:r>
            <a:r>
              <a:rPr lang="fr-BE" sz="2000" dirty="0">
                <a:solidFill>
                  <a:srgbClr val="0356B1"/>
                </a:solidFill>
                <a:latin typeface="EC Square Sans Cond Pro Medium" panose="020B0606000000020004" pitchFamily="34" charset="0"/>
                <a:ea typeface="Verdana"/>
              </a:rPr>
              <a:t> </a:t>
            </a:r>
          </a:p>
          <a:p>
            <a:pPr eaLnBrk="1" hangingPunct="1"/>
            <a:r>
              <a:rPr lang="en-GB" sz="2000" dirty="0">
                <a:solidFill>
                  <a:srgbClr val="0356B1"/>
                </a:solidFill>
                <a:latin typeface="EC Square Sans Cond Pro Medium" panose="020B0606000000020004" pitchFamily="34" charset="0"/>
                <a:ea typeface="Verdana"/>
              </a:rPr>
              <a:t>Videoconference</a:t>
            </a:r>
            <a:r>
              <a:rPr lang="fr-BE" sz="2000" dirty="0">
                <a:solidFill>
                  <a:srgbClr val="0356B1"/>
                </a:solidFill>
                <a:latin typeface="EC Square Sans Cond Pro Medium" panose="020B0606000000020004" pitchFamily="34" charset="0"/>
                <a:ea typeface="Verdana"/>
              </a:rPr>
              <a:t> - </a:t>
            </a:r>
            <a:r>
              <a:rPr lang="en-GB" sz="2000">
                <a:solidFill>
                  <a:srgbClr val="0356B1"/>
                </a:solidFill>
                <a:latin typeface="EC Square Sans Cond Pro Medium" panose="020B0606000000020004" pitchFamily="34" charset="0"/>
                <a:ea typeface="Verdana"/>
              </a:rPr>
              <a:t>26 January 2021</a:t>
            </a:r>
            <a:endParaRPr lang="en-GB" sz="2000" dirty="0">
              <a:solidFill>
                <a:srgbClr val="0356B1"/>
              </a:solidFill>
              <a:latin typeface="EC Square Sans Cond Pro Medium" panose="020B0606000000020004" pitchFamily="34" charset="0"/>
              <a:ea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97B1558E-4D82-4651-AEB0-89BF7495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Overall results by sector</a:t>
            </a:r>
            <a:endParaRPr lang="en-US" u="sn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44" y="1300116"/>
            <a:ext cx="11135353" cy="46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results by sectors: EU exports</a:t>
            </a:r>
            <a:endParaRPr lang="en-US" u="sng"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11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96" y="1300116"/>
            <a:ext cx="10936801" cy="46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results by sectors: EU imports</a:t>
            </a:r>
            <a:endParaRPr lang="en-US" u="sng" dirty="0"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46" y="1300116"/>
            <a:ext cx="10686063" cy="46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results by sectors: prices and production</a:t>
            </a:r>
            <a:endParaRPr lang="en-US" u="sng"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7594" y="6052720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13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08" y="1277765"/>
            <a:ext cx="5352638" cy="467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646" y="1277765"/>
            <a:ext cx="5314051" cy="46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6433DB-F536-8846-B0FD-5E1CA3BAD1F4}"/>
              </a:ext>
            </a:extLst>
          </p:cNvPr>
          <p:cNvSpPr txBox="1">
            <a:spLocks/>
          </p:cNvSpPr>
          <p:nvPr/>
        </p:nvSpPr>
        <p:spPr>
          <a:xfrm>
            <a:off x="6019317" y="2593571"/>
            <a:ext cx="7781617" cy="126309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EC Square Sans Cond Pro Medium" panose="020B06060000000200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Conclusion</a:t>
            </a:r>
            <a:endParaRPr lang="en-GB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EBBA033-DE00-C949-9E27-CB241653B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1" y="1055716"/>
            <a:ext cx="5935133" cy="4572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42953" y="983752"/>
            <a:ext cx="10526744" cy="4506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1200"/>
              </a:spcAft>
              <a:buFont typeface="Arial" panose="020B0604020202020204" pitchFamily="34" charset="0"/>
              <a:buNone/>
              <a:tabLst>
                <a:tab pos="271463" algn="l"/>
                <a:tab pos="361950" algn="l"/>
                <a:tab pos="542925" algn="l"/>
              </a:tabLst>
            </a:pPr>
            <a:endParaRPr lang="en-GB" sz="900" dirty="0" smtClean="0"/>
          </a:p>
          <a:p>
            <a:pPr marL="534670" indent="-420370" algn="just">
              <a:spcBef>
                <a:spcPts val="1200"/>
              </a:spcBef>
              <a:spcAft>
                <a:spcPts val="0"/>
              </a:spcAft>
              <a:buSzPct val="100000"/>
              <a:buFont typeface="Verdana" panose="020B0604030504040204" pitchFamily="34" charset="0"/>
              <a:buChar char="●"/>
              <a:tabLst>
                <a:tab pos="266700" algn="l"/>
                <a:tab pos="534988" algn="l"/>
                <a:tab pos="542925" algn="l"/>
              </a:tabLst>
            </a:pPr>
            <a:r>
              <a:rPr lang="en-US" dirty="0">
                <a:latin typeface="EC Square Sans Pro" panose="020B0506040000020004" pitchFamily="34" charset="0"/>
                <a:ea typeface="+mn-lt"/>
                <a:cs typeface="+mn-lt"/>
              </a:rPr>
              <a:t>The study confirms that the EU agricultural sector can benefit from the EU trade agenda.</a:t>
            </a:r>
          </a:p>
          <a:p>
            <a:pPr marL="534670" indent="-420370">
              <a:spcBef>
                <a:spcPts val="1200"/>
              </a:spcBef>
              <a:spcAft>
                <a:spcPts val="0"/>
              </a:spcAft>
              <a:buSzPct val="100000"/>
              <a:buFont typeface="Verdana" panose="020B0604030504040204" pitchFamily="34" charset="0"/>
              <a:buChar char="●"/>
              <a:tabLst>
                <a:tab pos="266700" algn="l"/>
                <a:tab pos="534988" algn="l"/>
                <a:tab pos="542925" algn="l"/>
              </a:tabLst>
            </a:pPr>
            <a:r>
              <a:rPr lang="en-US" dirty="0">
                <a:latin typeface="EC Square Sans Pro" panose="020B0506040000020004" pitchFamily="34" charset="0"/>
                <a:ea typeface="+mn-lt"/>
                <a:cs typeface="+mn-lt"/>
              </a:rPr>
              <a:t>It justifies the existing approach taken by the Commission for the agricultural chapters in trade negotiations (incl. keeping a firm line and balance when it comes to market access for sensitive products).</a:t>
            </a:r>
          </a:p>
          <a:p>
            <a:pPr marL="534670" indent="-420370">
              <a:spcBef>
                <a:spcPts val="1200"/>
              </a:spcBef>
              <a:spcAft>
                <a:spcPts val="0"/>
              </a:spcAft>
              <a:buSzPct val="100000"/>
              <a:buFont typeface="Verdana" panose="020B0604030504040204" pitchFamily="34" charset="0"/>
              <a:buChar char="●"/>
              <a:tabLst>
                <a:tab pos="266700" algn="l"/>
                <a:tab pos="534988" algn="l"/>
                <a:tab pos="542925" algn="l"/>
              </a:tabLst>
            </a:pPr>
            <a:r>
              <a:rPr lang="en-US" dirty="0">
                <a:latin typeface="EC Square Sans Pro" panose="020B0506040000020004" pitchFamily="34" charset="0"/>
                <a:ea typeface="+mn-lt"/>
                <a:cs typeface="+mn-lt"/>
              </a:rPr>
              <a:t>TRQs are an appropriate tool to balance market access for sensitive products while limiting negative impacts on the sector concerned. </a:t>
            </a:r>
          </a:p>
          <a:p>
            <a:pPr marL="534670" indent="-420370">
              <a:spcBef>
                <a:spcPts val="1200"/>
              </a:spcBef>
              <a:spcAft>
                <a:spcPts val="0"/>
              </a:spcAft>
              <a:buSzPct val="100000"/>
              <a:buFont typeface="Verdana" panose="020B0604030504040204" pitchFamily="34" charset="0"/>
              <a:buChar char="●"/>
              <a:tabLst>
                <a:tab pos="266700" algn="l"/>
                <a:tab pos="534988" algn="l"/>
                <a:tab pos="542925" algn="l"/>
              </a:tabLst>
            </a:pPr>
            <a:r>
              <a:rPr lang="en-US" dirty="0">
                <a:latin typeface="EC Square Sans Pro" panose="020B0506040000020004" pitchFamily="34" charset="0"/>
                <a:ea typeface="+mn-lt"/>
                <a:cs typeface="+mn-lt"/>
              </a:rPr>
              <a:t>	An ambitious future CAP, supporting innovation &amp; competitiveness of the EU farming sector, plus better GIs protection and tackling of SPS barriers can also limit negative impacts while reinforcing the positive ones. </a:t>
            </a:r>
          </a:p>
          <a:p>
            <a:pPr marL="114300" indent="0">
              <a:spcBef>
                <a:spcPts val="1200"/>
              </a:spcBef>
              <a:spcAft>
                <a:spcPts val="0"/>
              </a:spcAft>
              <a:buSzPct val="100000"/>
              <a:buNone/>
              <a:tabLst>
                <a:tab pos="266700" algn="l"/>
                <a:tab pos="534988" algn="l"/>
                <a:tab pos="542925" algn="l"/>
              </a:tabLst>
            </a:pPr>
            <a:r>
              <a:rPr lang="en-US" dirty="0" smtClean="0">
                <a:latin typeface="EC Square Sans Pro" panose="020B0506040000020004" pitchFamily="34" charset="0"/>
                <a:ea typeface="+mn-lt"/>
                <a:cs typeface="+mn-lt"/>
              </a:rPr>
              <a:t> </a:t>
            </a:r>
            <a:endParaRPr lang="en-US" dirty="0">
              <a:latin typeface="EC Square Sans Pro" panose="020B0506040000020004" pitchFamily="34" charset="0"/>
              <a:ea typeface="+mn-lt"/>
              <a:cs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1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EC Square Sans Cond Pro Medium" panose="020B0606000000020004" pitchFamily="34" charset="0"/>
              </a:rPr>
              <a:t>Content of the presentation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9253" y="2078067"/>
            <a:ext cx="10851261" cy="3842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266700" algn="l"/>
                <a:tab pos="534988" algn="l"/>
                <a:tab pos="542925" algn="l"/>
              </a:tabLst>
            </a:pPr>
            <a:r>
              <a:rPr lang="en-US" dirty="0" smtClean="0">
                <a:latin typeface="EC Square Sans Pro" panose="020B0506040000020004" pitchFamily="34" charset="0"/>
                <a:cs typeface="Arial"/>
              </a:rPr>
              <a:t>What is the study about?</a:t>
            </a:r>
            <a:endParaRPr lang="en-US" dirty="0" smtClean="0">
              <a:latin typeface="EC Square Sans Pro" panose="020B0506040000020004" pitchFamily="34" charset="0"/>
            </a:endParaRPr>
          </a:p>
          <a:p>
            <a:pPr marL="914400" lvl="1" indent="-342900">
              <a:spcBef>
                <a:spcPts val="1200"/>
              </a:spcBef>
              <a:spcAft>
                <a:spcPts val="0"/>
              </a:spcAft>
              <a:buSzPct val="100000"/>
              <a:tabLst>
                <a:tab pos="266700" algn="l"/>
                <a:tab pos="534988" algn="l"/>
                <a:tab pos="542925" algn="l"/>
              </a:tabLst>
            </a:pPr>
            <a:r>
              <a:rPr lang="en-US" dirty="0">
                <a:latin typeface="EC Square Sans Pro" panose="020B0506040000020004" pitchFamily="34" charset="0"/>
              </a:rPr>
              <a:t>Methodology</a:t>
            </a:r>
            <a:endParaRPr lang="en-US" dirty="0">
              <a:latin typeface="EC Square Sans Pro" panose="020B0506040000020004" pitchFamily="34" charset="0"/>
              <a:cs typeface="Arial"/>
            </a:endParaRPr>
          </a:p>
          <a:p>
            <a:pPr marL="914400" lvl="1" indent="-342900">
              <a:spcBef>
                <a:spcPts val="1200"/>
              </a:spcBef>
              <a:spcAft>
                <a:spcPts val="0"/>
              </a:spcAft>
              <a:buSzPct val="100000"/>
              <a:tabLst>
                <a:tab pos="266700" algn="l"/>
                <a:tab pos="534988" algn="l"/>
                <a:tab pos="542925" algn="l"/>
              </a:tabLst>
            </a:pPr>
            <a:r>
              <a:rPr lang="en-US" dirty="0" smtClean="0">
                <a:latin typeface="EC Square Sans Pro" panose="020B0506040000020004" pitchFamily="34" charset="0"/>
                <a:cs typeface="Arial"/>
              </a:rPr>
              <a:t>Trade Scenarios</a:t>
            </a:r>
            <a:endParaRPr lang="en-US" dirty="0" smtClean="0">
              <a:latin typeface="EC Square Sans Pro" panose="020B0506040000020004" pitchFamily="34" charset="0"/>
            </a:endParaRPr>
          </a:p>
          <a:p>
            <a:pPr marL="914400" lvl="1" indent="-342900">
              <a:spcBef>
                <a:spcPts val="1200"/>
              </a:spcBef>
              <a:spcAft>
                <a:spcPts val="0"/>
              </a:spcAft>
              <a:buSzPct val="100000"/>
              <a:tabLst>
                <a:tab pos="266700" algn="l"/>
                <a:tab pos="534988" algn="l"/>
                <a:tab pos="542925" algn="l"/>
              </a:tabLst>
            </a:pPr>
            <a:r>
              <a:rPr lang="en-US" dirty="0" smtClean="0">
                <a:latin typeface="EC Square Sans Pro" panose="020B0506040000020004" pitchFamily="34" charset="0"/>
                <a:cs typeface="Arial"/>
              </a:rPr>
              <a:t>Main assumptions &amp; caveats</a:t>
            </a:r>
            <a:endParaRPr lang="en-US" dirty="0" smtClean="0">
              <a:latin typeface="EC Square Sans Pro" panose="020B0506040000020004" pitchFamily="34" charset="0"/>
            </a:endParaRPr>
          </a:p>
          <a:p>
            <a:pPr marL="571500" indent="-457200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266700" algn="l"/>
                <a:tab pos="534988" algn="l"/>
                <a:tab pos="542925" algn="l"/>
              </a:tabLst>
            </a:pPr>
            <a:r>
              <a:rPr lang="en-US" dirty="0" smtClean="0">
                <a:latin typeface="EC Square Sans Pro" panose="020B0506040000020004" pitchFamily="34" charset="0"/>
              </a:rPr>
              <a:t>Results</a:t>
            </a:r>
            <a:endParaRPr lang="en-US" dirty="0" smtClean="0">
              <a:latin typeface="EC Square Sans Pro" panose="020B0506040000020004" pitchFamily="34" charset="0"/>
              <a:cs typeface="Arial"/>
            </a:endParaRPr>
          </a:p>
          <a:p>
            <a:pPr marL="571500" indent="-457200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266700" algn="l"/>
                <a:tab pos="534988" algn="l"/>
                <a:tab pos="542925" algn="l"/>
              </a:tabLst>
            </a:pPr>
            <a:r>
              <a:rPr lang="en-US" dirty="0" smtClean="0">
                <a:latin typeface="EC Square Sans Pro" panose="020B0506040000020004" pitchFamily="34" charset="0"/>
              </a:rPr>
              <a:t>Conclusions</a:t>
            </a:r>
            <a:endParaRPr lang="en-US" dirty="0">
              <a:latin typeface="EC Square Sans Pro" panose="020B0506040000020004" pitchFamily="34" charset="0"/>
              <a:cs typeface="Arial"/>
            </a:endParaRPr>
          </a:p>
        </p:txBody>
      </p:sp>
      <p:pic>
        <p:nvPicPr>
          <p:cNvPr id="8" name="Image 10">
            <a:extLst>
              <a:ext uri="{FF2B5EF4-FFF2-40B4-BE49-F238E27FC236}">
                <a16:creationId xmlns:a16="http://schemas.microsoft.com/office/drawing/2014/main" id="{2ACBB1F8-C35B-2E4F-B419-D1E61708A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43" y="574377"/>
            <a:ext cx="6634181" cy="51104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004">
            <a:off x="10084094" y="2035930"/>
            <a:ext cx="2046163" cy="28981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6433DB-F536-8846-B0FD-5E1CA3BAD1F4}"/>
              </a:ext>
            </a:extLst>
          </p:cNvPr>
          <p:cNvSpPr txBox="1">
            <a:spLocks/>
          </p:cNvSpPr>
          <p:nvPr/>
        </p:nvSpPr>
        <p:spPr>
          <a:xfrm>
            <a:off x="5146481" y="2427316"/>
            <a:ext cx="7781617" cy="126309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EC Square Sans Cond Pro Medium" panose="020B06060000000200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What is the study about?</a:t>
            </a:r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1C43006-0AFE-CB4D-A3D4-E79C4C66B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392" y="691002"/>
            <a:ext cx="6334406" cy="48795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EC Square Sans Cond Pro Medium" panose="020B0606000000020004" pitchFamily="34" charset="0"/>
              </a:rPr>
              <a:t>What is the study about?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4097" y="1589328"/>
            <a:ext cx="10291265" cy="4303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spcBef>
                <a:spcPts val="1200"/>
              </a:spcBef>
              <a:spcAft>
                <a:spcPts val="0"/>
              </a:spcAft>
              <a:buSzPct val="100000"/>
              <a:buFont typeface="Verdana" panose="020B0604030504040204" pitchFamily="34" charset="0"/>
              <a:buChar char="●"/>
              <a:tabLst>
                <a:tab pos="271463" algn="l"/>
                <a:tab pos="361950" algn="l"/>
                <a:tab pos="542925" algn="l"/>
              </a:tabLst>
            </a:pPr>
            <a:r>
              <a:rPr lang="en-GB" smtClean="0">
                <a:latin typeface="EC Square Sans Pro" panose="020B0506040000020004" pitchFamily="34" charset="0"/>
              </a:rPr>
              <a:t>Analysis of </a:t>
            </a:r>
            <a:r>
              <a:rPr lang="en-GB" u="sng" smtClean="0">
                <a:latin typeface="EC Square Sans Pro" panose="020B0506040000020004" pitchFamily="34" charset="0"/>
              </a:rPr>
              <a:t>economic</a:t>
            </a:r>
            <a:r>
              <a:rPr lang="en-GB" smtClean="0">
                <a:latin typeface="EC Square Sans Pro" panose="020B0506040000020004" pitchFamily="34" charset="0"/>
              </a:rPr>
              <a:t> effects on EU-27 agriculture of most significant free trade agreements:</a:t>
            </a:r>
          </a:p>
          <a:p>
            <a:pPr marL="899795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>
                <a:tab pos="271463" algn="l"/>
                <a:tab pos="361950" algn="l"/>
                <a:tab pos="542925" algn="l"/>
              </a:tabLst>
            </a:pPr>
            <a:r>
              <a:rPr lang="en-GB" sz="2000" smtClean="0">
                <a:latin typeface="EC Square Sans Pro" panose="020B0506040000020004" pitchFamily="34" charset="0"/>
              </a:rPr>
              <a:t>recently concluded or</a:t>
            </a:r>
            <a:r>
              <a:rPr lang="en-US" sz="2000" smtClean="0">
                <a:latin typeface="EC Square Sans Pro" panose="020B0506040000020004" pitchFamily="34" charset="0"/>
              </a:rPr>
              <a:t> entered into force:</a:t>
            </a:r>
            <a:r>
              <a:rPr lang="en-GB" sz="2000" smtClean="0">
                <a:latin typeface="EC Square Sans Pro" panose="020B0506040000020004" pitchFamily="34" charset="0"/>
              </a:rPr>
              <a:t> Canada, Japan, Vietnam, </a:t>
            </a:r>
            <a:r>
              <a:rPr lang="fr-BE" sz="2000" smtClean="0">
                <a:latin typeface="EC Square Sans Pro" panose="020B0506040000020004" pitchFamily="34" charset="0"/>
              </a:rPr>
              <a:t>Mexico, Mercosur</a:t>
            </a:r>
            <a:endParaRPr lang="en-GB" sz="2000" smtClean="0">
              <a:latin typeface="EC Square Sans Pro" panose="020B0506040000020004" pitchFamily="34" charset="0"/>
              <a:cs typeface="Arial"/>
            </a:endParaRPr>
          </a:p>
          <a:p>
            <a:pPr marL="899795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>
                <a:tab pos="271463" algn="l"/>
                <a:tab pos="361950" algn="l"/>
                <a:tab pos="542925" algn="l"/>
              </a:tabLst>
            </a:pPr>
            <a:r>
              <a:rPr lang="en-GB" sz="2000" smtClean="0">
                <a:latin typeface="EC Square Sans Pro" panose="020B0506040000020004" pitchFamily="34" charset="0"/>
              </a:rPr>
              <a:t>under negotiation or possibly envisaged: Australia, New Zealand, Thailand, Philippines, Indonesia, </a:t>
            </a:r>
            <a:r>
              <a:rPr lang="en-GB" sz="2000" i="1" smtClean="0">
                <a:latin typeface="EC Square Sans Pro" panose="020B0506040000020004" pitchFamily="34" charset="0"/>
              </a:rPr>
              <a:t>Malaysia</a:t>
            </a:r>
            <a:r>
              <a:rPr lang="en-GB" sz="2000" smtClean="0">
                <a:latin typeface="EC Square Sans Pro" panose="020B0506040000020004" pitchFamily="34" charset="0"/>
              </a:rPr>
              <a:t>, </a:t>
            </a:r>
            <a:r>
              <a:rPr lang="en-GB" sz="2000" i="1" smtClean="0">
                <a:latin typeface="EC Square Sans Pro" panose="020B0506040000020004" pitchFamily="34" charset="0"/>
              </a:rPr>
              <a:t>Chile</a:t>
            </a:r>
            <a:r>
              <a:rPr lang="en-GB" sz="2000" smtClean="0">
                <a:latin typeface="EC Square Sans Pro" panose="020B0506040000020004" pitchFamily="34" charset="0"/>
              </a:rPr>
              <a:t> </a:t>
            </a:r>
            <a:br>
              <a:rPr lang="en-GB" sz="2000" smtClean="0">
                <a:latin typeface="EC Square Sans Pro" panose="020B0506040000020004" pitchFamily="34" charset="0"/>
              </a:rPr>
            </a:br>
            <a:endParaRPr lang="en-GB" sz="1100" smtClean="0">
              <a:latin typeface="EC Square Sans Pro" panose="020B0506040000020004" pitchFamily="34" charset="0"/>
              <a:cs typeface="Arial"/>
            </a:endParaRPr>
          </a:p>
          <a:p>
            <a:pPr marL="342900">
              <a:spcAft>
                <a:spcPts val="0"/>
              </a:spcAft>
              <a:buSzPct val="100000"/>
              <a:buFont typeface="Verdana" panose="020B0604030504040204" pitchFamily="34" charset="0"/>
              <a:buChar char="●"/>
              <a:tabLst>
                <a:tab pos="271463" algn="l"/>
                <a:tab pos="361950" algn="l"/>
                <a:tab pos="542925" algn="l"/>
              </a:tabLst>
            </a:pPr>
            <a:r>
              <a:rPr lang="en-GB" smtClean="0">
                <a:latin typeface="EC Square Sans Pro" panose="020B0506040000020004" pitchFamily="34" charset="0"/>
              </a:rPr>
              <a:t>Compare prospects for 2030 </a:t>
            </a:r>
            <a:r>
              <a:rPr lang="en-GB" u="sng" smtClean="0">
                <a:latin typeface="EC Square Sans Pro" panose="020B0506040000020004" pitchFamily="34" charset="0"/>
              </a:rPr>
              <a:t>with</a:t>
            </a:r>
            <a:r>
              <a:rPr lang="en-GB" smtClean="0">
                <a:latin typeface="EC Square Sans Pro" panose="020B0506040000020004" pitchFamily="34" charset="0"/>
              </a:rPr>
              <a:t> cumulative free trade agreements and </a:t>
            </a:r>
            <a:r>
              <a:rPr lang="en-GB" u="sng" smtClean="0">
                <a:latin typeface="EC Square Sans Pro" panose="020B0506040000020004" pitchFamily="34" charset="0"/>
              </a:rPr>
              <a:t>without</a:t>
            </a:r>
            <a:r>
              <a:rPr lang="en-GB" smtClean="0">
                <a:latin typeface="EC Square Sans Pro" panose="020B0506040000020004" pitchFamily="34" charset="0"/>
              </a:rPr>
              <a:t> agreements (= baseline) </a:t>
            </a:r>
          </a:p>
          <a:p>
            <a:pPr marL="342900">
              <a:spcAft>
                <a:spcPts val="0"/>
              </a:spcAft>
              <a:buSzPct val="100000"/>
              <a:buFont typeface="Verdana" panose="020B0604030504040204" pitchFamily="34" charset="0"/>
              <a:buChar char="●"/>
              <a:tabLst>
                <a:tab pos="271463" algn="l"/>
                <a:tab pos="361950" algn="l"/>
                <a:tab pos="542925" algn="l"/>
              </a:tabLst>
            </a:pPr>
            <a:endParaRPr lang="fr-BE" smtClean="0">
              <a:latin typeface="EC Square Sans Pro" panose="020B0506040000020004" pitchFamily="34" charset="0"/>
              <a:cs typeface="Arial"/>
            </a:endParaRPr>
          </a:p>
          <a:p>
            <a:pPr marL="342900">
              <a:spcAft>
                <a:spcPts val="0"/>
              </a:spcAft>
              <a:buSzPct val="100000"/>
              <a:buFont typeface="Verdana" panose="020B0604030504040204" pitchFamily="34" charset="0"/>
              <a:buChar char="●"/>
              <a:tabLst>
                <a:tab pos="271463" algn="l"/>
                <a:tab pos="361950" algn="l"/>
                <a:tab pos="542925" algn="l"/>
              </a:tabLst>
            </a:pPr>
            <a:r>
              <a:rPr lang="en-GB" smtClean="0">
                <a:latin typeface="EC Square Sans Pro" panose="020B0506040000020004" pitchFamily="34" charset="0"/>
              </a:rPr>
              <a:t>Similar assumptions and methodology compared to the 2016 study with some significant changes</a:t>
            </a:r>
          </a:p>
          <a:p>
            <a:pPr marL="342900">
              <a:spcAft>
                <a:spcPts val="0"/>
              </a:spcAft>
              <a:buSzPct val="100000"/>
              <a:buFont typeface="Verdana" panose="020B0604030504040204" pitchFamily="34" charset="0"/>
              <a:buChar char="●"/>
              <a:tabLst>
                <a:tab pos="271463" algn="l"/>
                <a:tab pos="361950" algn="l"/>
                <a:tab pos="542925" algn="l"/>
              </a:tabLst>
            </a:pPr>
            <a:endParaRPr lang="en-GB" dirty="0">
              <a:ea typeface="+mn-lt"/>
              <a:cs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DE23D16-ACA7-1044-93E5-BFDB31FC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97" y="361589"/>
            <a:ext cx="6269663" cy="782357"/>
          </a:xfrm>
        </p:spPr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884" y="6190305"/>
            <a:ext cx="770761" cy="170578"/>
          </a:xfrm>
          <a:prstGeom prst="rect">
            <a:avLst/>
          </a:prstGeom>
        </p:spPr>
      </p:pic>
      <p:pic>
        <p:nvPicPr>
          <p:cNvPr id="18" name="Image 2">
            <a:extLst>
              <a:ext uri="{FF2B5EF4-FFF2-40B4-BE49-F238E27FC236}">
                <a16:creationId xmlns:a16="http://schemas.microsoft.com/office/drawing/2014/main" id="{0E50F1F7-6D3A-D24B-9CB8-B5554D673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558" y="507234"/>
            <a:ext cx="7900883" cy="6086272"/>
          </a:xfrm>
          <a:prstGeom prst="rect">
            <a:avLst/>
          </a:prstGeom>
        </p:spPr>
      </p:pic>
      <p:pic>
        <p:nvPicPr>
          <p:cNvPr id="19" name="Image 2">
            <a:extLst>
              <a:ext uri="{FF2B5EF4-FFF2-40B4-BE49-F238E27FC236}">
                <a16:creationId xmlns:a16="http://schemas.microsoft.com/office/drawing/2014/main" id="{0E50F1F7-6D3A-D24B-9CB8-B5554D673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94" y="507234"/>
            <a:ext cx="7900883" cy="60862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18069" y="1202268"/>
            <a:ext cx="7704667" cy="5490632"/>
            <a:chOff x="1813711" y="819421"/>
            <a:chExt cx="7641870" cy="60385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7" t="8665" r="9702" b="13346"/>
            <a:stretch/>
          </p:blipFill>
          <p:spPr>
            <a:xfrm>
              <a:off x="1813711" y="819421"/>
              <a:ext cx="7641870" cy="6038552"/>
            </a:xfrm>
            <a:prstGeom prst="rect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1867079" y="1784379"/>
              <a:ext cx="761747" cy="923330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1.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66197" y="1769806"/>
              <a:ext cx="761748" cy="923330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2</a:t>
              </a:r>
              <a:r>
                <a:rPr lang="en-U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.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7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EC Square Sans Cond Pro Medium" panose="020B0606000000020004" pitchFamily="34" charset="0"/>
              </a:rPr>
              <a:t>Trade scenarios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216309" y="1323924"/>
            <a:ext cx="7767485" cy="3445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6620" indent="-447675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271463" algn="l"/>
                <a:tab pos="361950" algn="l"/>
                <a:tab pos="896938" algn="l"/>
              </a:tabLst>
            </a:pPr>
            <a:r>
              <a:rPr lang="en-US" u="sng" dirty="0" smtClean="0">
                <a:latin typeface="EC Square Sans Pro" panose="020B0506040000020004" pitchFamily="34" charset="0"/>
              </a:rPr>
              <a:t>Conservative</a:t>
            </a:r>
            <a:r>
              <a:rPr lang="en-US" dirty="0" smtClean="0">
                <a:latin typeface="EC Square Sans Pro" panose="020B0506040000020004" pitchFamily="34" charset="0"/>
              </a:rPr>
              <a:t>: </a:t>
            </a:r>
          </a:p>
          <a:p>
            <a:pPr marL="1353820" lvl="1" indent="-447675">
              <a:spcBef>
                <a:spcPts val="1200"/>
              </a:spcBef>
              <a:spcAft>
                <a:spcPts val="0"/>
              </a:spcAft>
              <a:buSzPct val="100000"/>
              <a:buFont typeface="Courier New" panose="020B0604020202020204" pitchFamily="34" charset="0"/>
              <a:buChar char="o"/>
              <a:tabLst>
                <a:tab pos="271463" algn="l"/>
                <a:tab pos="361950" algn="l"/>
                <a:tab pos="896938" algn="l"/>
              </a:tabLst>
            </a:pPr>
            <a:r>
              <a:rPr lang="en-US" dirty="0" smtClean="0">
                <a:latin typeface="EC Square Sans Pro" panose="020B0506040000020004" pitchFamily="34" charset="0"/>
              </a:rPr>
              <a:t>Concluded agreements: as per negotiated outcome (tariff cuts + TRQs)</a:t>
            </a:r>
            <a:endParaRPr lang="en-US" dirty="0" smtClean="0">
              <a:latin typeface="EC Square Sans Pro" panose="020B0506040000020004" pitchFamily="34" charset="0"/>
              <a:cs typeface="Arial"/>
            </a:endParaRPr>
          </a:p>
          <a:p>
            <a:pPr marL="1353820" lvl="1" indent="-447675">
              <a:spcBef>
                <a:spcPts val="1200"/>
              </a:spcBef>
              <a:spcAft>
                <a:spcPts val="0"/>
              </a:spcAft>
              <a:buSzPct val="100000"/>
              <a:buFont typeface="Courier New" panose="020B0604020202020204" pitchFamily="34" charset="0"/>
              <a:buChar char="o"/>
              <a:tabLst>
                <a:tab pos="271463" algn="l"/>
                <a:tab pos="361950" algn="l"/>
                <a:tab pos="896938" algn="l"/>
              </a:tabLst>
            </a:pPr>
            <a:r>
              <a:rPr lang="en-US" dirty="0" smtClean="0">
                <a:latin typeface="EC Square Sans Pro" panose="020B0506040000020004" pitchFamily="34" charset="0"/>
              </a:rPr>
              <a:t>Other agreements: </a:t>
            </a:r>
            <a:r>
              <a:rPr lang="en-US" b="1" dirty="0" smtClean="0">
                <a:latin typeface="EC Square Sans Pro" panose="020B0506040000020004" pitchFamily="34" charset="0"/>
              </a:rPr>
              <a:t>97% </a:t>
            </a:r>
            <a:r>
              <a:rPr lang="en-US" dirty="0" smtClean="0">
                <a:latin typeface="EC Square Sans Pro" panose="020B0506040000020004" pitchFamily="34" charset="0"/>
              </a:rPr>
              <a:t>of tariff lines fully liberalised; other (sensitive) lines get a </a:t>
            </a:r>
            <a:r>
              <a:rPr lang="en-US" b="1" dirty="0" smtClean="0">
                <a:latin typeface="EC Square Sans Pro" panose="020B0506040000020004" pitchFamily="34" charset="0"/>
              </a:rPr>
              <a:t>25% tariff cut </a:t>
            </a:r>
            <a:r>
              <a:rPr lang="en-US" dirty="0" smtClean="0">
                <a:latin typeface="EC Square Sans Pro" panose="020B0506040000020004" pitchFamily="34" charset="0"/>
              </a:rPr>
              <a:t>	</a:t>
            </a:r>
            <a:br>
              <a:rPr lang="en-US" dirty="0" smtClean="0">
                <a:latin typeface="EC Square Sans Pro" panose="020B0506040000020004" pitchFamily="34" charset="0"/>
              </a:rPr>
            </a:br>
            <a:endParaRPr lang="en-US" sz="400" dirty="0" smtClean="0">
              <a:latin typeface="EC Square Sans Pro" panose="020B0506040000020004" pitchFamily="34" charset="0"/>
              <a:cs typeface="Arial"/>
            </a:endParaRPr>
          </a:p>
          <a:p>
            <a:pPr marL="896620" indent="-447675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271463" algn="l"/>
                <a:tab pos="361950" algn="l"/>
                <a:tab pos="896938" algn="l"/>
              </a:tabLst>
            </a:pPr>
            <a:r>
              <a:rPr lang="en-US" u="sng" dirty="0" smtClean="0">
                <a:latin typeface="EC Square Sans Pro" panose="020B0506040000020004" pitchFamily="34" charset="0"/>
              </a:rPr>
              <a:t>Ambitious</a:t>
            </a:r>
            <a:r>
              <a:rPr lang="en-US" dirty="0" smtClean="0">
                <a:latin typeface="EC Square Sans Pro" panose="020B0506040000020004" pitchFamily="34" charset="0"/>
              </a:rPr>
              <a:t>: </a:t>
            </a:r>
            <a:endParaRPr lang="en-US" dirty="0" smtClean="0">
              <a:latin typeface="EC Square Sans Pro" panose="020B0506040000020004" pitchFamily="34" charset="0"/>
              <a:cs typeface="Arial"/>
            </a:endParaRPr>
          </a:p>
          <a:p>
            <a:pPr marL="1353820" lvl="1" indent="-447675">
              <a:spcBef>
                <a:spcPts val="1200"/>
              </a:spcBef>
              <a:spcAft>
                <a:spcPts val="0"/>
              </a:spcAft>
              <a:buSzPct val="100000"/>
              <a:buFont typeface="Courier New" panose="020B0604020202020204" pitchFamily="34" charset="0"/>
              <a:buChar char="o"/>
              <a:tabLst>
                <a:tab pos="271463" algn="l"/>
                <a:tab pos="361950" algn="l"/>
                <a:tab pos="896938" algn="l"/>
              </a:tabLst>
            </a:pPr>
            <a:r>
              <a:rPr lang="en-US" dirty="0" smtClean="0">
                <a:latin typeface="EC Square Sans Pro" panose="020B0506040000020004" pitchFamily="34" charset="0"/>
              </a:rPr>
              <a:t>Concluded agreements: same as for conservative</a:t>
            </a:r>
          </a:p>
          <a:p>
            <a:pPr marL="1353820" lvl="1" indent="-447675">
              <a:spcBef>
                <a:spcPts val="1200"/>
              </a:spcBef>
              <a:spcAft>
                <a:spcPts val="0"/>
              </a:spcAft>
              <a:buSzPct val="100000"/>
              <a:buFont typeface="Courier New" panose="020B0604020202020204" pitchFamily="34" charset="0"/>
              <a:buChar char="o"/>
              <a:tabLst>
                <a:tab pos="271463" algn="l"/>
                <a:tab pos="361950" algn="l"/>
                <a:tab pos="896938" algn="l"/>
              </a:tabLst>
            </a:pPr>
            <a:r>
              <a:rPr lang="en-US" dirty="0" smtClean="0">
                <a:latin typeface="EC Square Sans Pro" panose="020B0506040000020004" pitchFamily="34" charset="0"/>
              </a:rPr>
              <a:t>Other agreements: </a:t>
            </a:r>
            <a:r>
              <a:rPr lang="en-US" b="1" dirty="0" smtClean="0">
                <a:latin typeface="EC Square Sans Pro" panose="020B0506040000020004" pitchFamily="34" charset="0"/>
              </a:rPr>
              <a:t>98.5% </a:t>
            </a:r>
            <a:r>
              <a:rPr lang="en-US" dirty="0" smtClean="0">
                <a:latin typeface="EC Square Sans Pro" panose="020B0506040000020004" pitchFamily="34" charset="0"/>
              </a:rPr>
              <a:t>of tariff lines fully liberalised; other (sensitive) lines get a </a:t>
            </a:r>
            <a:r>
              <a:rPr lang="en-US" b="1" dirty="0" smtClean="0">
                <a:latin typeface="EC Square Sans Pro" panose="020B0506040000020004" pitchFamily="34" charset="0"/>
              </a:rPr>
              <a:t>50% tariff cut</a:t>
            </a:r>
            <a:r>
              <a:rPr lang="en-US" dirty="0" smtClean="0">
                <a:latin typeface="EC Square Sans Pro" panose="020B0506040000020004" pitchFamily="34" charset="0"/>
              </a:rPr>
              <a:t/>
            </a:r>
            <a:br>
              <a:rPr lang="en-US" dirty="0" smtClean="0">
                <a:latin typeface="EC Square Sans Pro" panose="020B0506040000020004" pitchFamily="34" charset="0"/>
              </a:rPr>
            </a:br>
            <a:endParaRPr lang="en-US" sz="800" dirty="0">
              <a:latin typeface="EC Square Sans Pro" panose="020B0506040000020004" pitchFamily="34" charset="0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7" t="12177" r="11407" b="37184"/>
          <a:stretch/>
        </p:blipFill>
        <p:spPr>
          <a:xfrm>
            <a:off x="7433189" y="1323924"/>
            <a:ext cx="4445722" cy="39291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assumptions and caveats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6913" y="1069327"/>
            <a:ext cx="10890697" cy="5785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600"/>
              </a:spcAft>
              <a:buFont typeface="Arial" panose="020B0604020202020204" pitchFamily="34" charset="0"/>
              <a:buNone/>
              <a:tabLst>
                <a:tab pos="271463" algn="l"/>
                <a:tab pos="361950" algn="l"/>
                <a:tab pos="542925" algn="l"/>
              </a:tabLst>
            </a:pPr>
            <a:endParaRPr lang="en-GB" sz="2000" dirty="0" smtClean="0"/>
          </a:p>
          <a:p>
            <a:pPr marL="457200" indent="-457200">
              <a:spcAft>
                <a:spcPts val="600"/>
              </a:spcAft>
              <a:tabLst>
                <a:tab pos="271463" algn="l"/>
                <a:tab pos="361950" algn="l"/>
                <a:tab pos="542925" algn="l"/>
              </a:tabLst>
            </a:pPr>
            <a:r>
              <a:rPr lang="en-IE" dirty="0" smtClean="0">
                <a:latin typeface="EC Square Sans Pro" panose="020B0506040000020004" pitchFamily="34" charset="0"/>
              </a:rPr>
              <a:t>Future </a:t>
            </a:r>
            <a:r>
              <a:rPr lang="en-IE" b="1" dirty="0" smtClean="0">
                <a:latin typeface="EC Square Sans Pro" panose="020B0506040000020004" pitchFamily="34" charset="0"/>
              </a:rPr>
              <a:t>EU-UK</a:t>
            </a:r>
            <a:r>
              <a:rPr lang="en-IE" dirty="0" smtClean="0">
                <a:latin typeface="EC Square Sans Pro" panose="020B0506040000020004" pitchFamily="34" charset="0"/>
              </a:rPr>
              <a:t> relationship:</a:t>
            </a:r>
            <a:endParaRPr lang="en-IE" dirty="0" smtClean="0">
              <a:latin typeface="EC Square Sans Pro" panose="020B0506040000020004" pitchFamily="34" charset="0"/>
              <a:cs typeface="Arial"/>
            </a:endParaRPr>
          </a:p>
          <a:p>
            <a:pPr marL="1028700" lvl="1" indent="-342900">
              <a:spcAft>
                <a:spcPts val="600"/>
              </a:spcAft>
              <a:buFont typeface="Courier New" panose="020B0604020202020204" pitchFamily="34" charset="0"/>
              <a:buChar char="o"/>
              <a:tabLst>
                <a:tab pos="271463" algn="l"/>
                <a:tab pos="361950" algn="l"/>
                <a:tab pos="542925" algn="l"/>
              </a:tabLst>
            </a:pPr>
            <a:r>
              <a:rPr lang="en-IE" dirty="0" smtClean="0">
                <a:latin typeface="EC Square Sans Pro" panose="020B0506040000020004" pitchFamily="34" charset="0"/>
                <a:ea typeface="+mn-lt"/>
                <a:cs typeface="+mn-lt"/>
              </a:rPr>
              <a:t>Duty Free / Quota Free trade assumption after 2020 (friction not modelled</a:t>
            </a:r>
            <a:r>
              <a:rPr lang="en-IE" dirty="0" smtClean="0">
                <a:latin typeface="EC Square Sans Pro" panose="020B0506040000020004" pitchFamily="34" charset="0"/>
              </a:rPr>
              <a:t>)</a:t>
            </a:r>
            <a:endParaRPr lang="en-IE" dirty="0" smtClean="0">
              <a:latin typeface="EC Square Sans Pro" panose="020B0506040000020004" pitchFamily="34" charset="0"/>
              <a:cs typeface="Arial"/>
            </a:endParaRPr>
          </a:p>
          <a:p>
            <a:pPr marL="1028700" lvl="1" indent="-342900">
              <a:spcAft>
                <a:spcPts val="600"/>
              </a:spcAft>
              <a:buFont typeface="Courier New" panose="020B0604020202020204" pitchFamily="34" charset="0"/>
              <a:buChar char="o"/>
              <a:tabLst>
                <a:tab pos="271463" algn="l"/>
                <a:tab pos="361950" algn="l"/>
                <a:tab pos="542925" algn="l"/>
              </a:tabLst>
            </a:pPr>
            <a:r>
              <a:rPr lang="en-IE" dirty="0" smtClean="0">
                <a:latin typeface="EC Square Sans Pro" panose="020B0506040000020004" pitchFamily="34" charset="0"/>
              </a:rPr>
              <a:t>Apportioned WTO TRQs</a:t>
            </a:r>
            <a:endParaRPr lang="en-IE" dirty="0" smtClean="0">
              <a:latin typeface="EC Square Sans Pro" panose="020B0506040000020004" pitchFamily="34" charset="0"/>
              <a:cs typeface="Arial"/>
            </a:endParaRPr>
          </a:p>
          <a:p>
            <a:pPr marL="1028700" lvl="1" indent="-342900">
              <a:spcAft>
                <a:spcPts val="1200"/>
              </a:spcAft>
              <a:buFont typeface="Courier New" panose="020B0604020202020204" pitchFamily="34" charset="0"/>
              <a:buChar char="o"/>
              <a:tabLst>
                <a:tab pos="271463" algn="l"/>
                <a:tab pos="361950" algn="l"/>
                <a:tab pos="542925" algn="l"/>
              </a:tabLst>
            </a:pPr>
            <a:r>
              <a:rPr lang="en-IE" dirty="0" smtClean="0">
                <a:latin typeface="EC Square Sans Pro" panose="020B0506040000020004" pitchFamily="34" charset="0"/>
              </a:rPr>
              <a:t>UK with same level of MFN tariffs + rolling over “old” EU FTAs</a:t>
            </a:r>
            <a:endParaRPr lang="en-IE" dirty="0" smtClean="0">
              <a:latin typeface="EC Square Sans Pro" panose="020B0506040000020004" pitchFamily="34" charset="0"/>
              <a:cs typeface="Arial"/>
            </a:endParaRPr>
          </a:p>
          <a:p>
            <a:pPr marL="457200" indent="-457200">
              <a:spcAft>
                <a:spcPts val="1200"/>
              </a:spcAft>
              <a:tabLst>
                <a:tab pos="271463" algn="l"/>
                <a:tab pos="361950" algn="l"/>
                <a:tab pos="542925" algn="l"/>
              </a:tabLst>
            </a:pPr>
            <a:r>
              <a:rPr lang="en-IE" b="1" dirty="0" smtClean="0">
                <a:latin typeface="EC Square Sans Pro" panose="020B0506040000020004" pitchFamily="34" charset="0"/>
              </a:rPr>
              <a:t>COVID-19</a:t>
            </a:r>
            <a:r>
              <a:rPr lang="en-IE" dirty="0" smtClean="0">
                <a:latin typeface="EC Square Sans Pro" panose="020B0506040000020004" pitchFamily="34" charset="0"/>
              </a:rPr>
              <a:t> not considered; </a:t>
            </a:r>
            <a:r>
              <a:rPr lang="en-IE" b="1" dirty="0" smtClean="0">
                <a:latin typeface="EC Square Sans Pro" panose="020B0506040000020004" pitchFamily="34" charset="0"/>
                <a:ea typeface="+mn-lt"/>
                <a:cs typeface="+mn-lt"/>
              </a:rPr>
              <a:t>Green Deal / Farm to Fork</a:t>
            </a:r>
            <a:r>
              <a:rPr lang="en-IE" dirty="0" smtClean="0">
                <a:latin typeface="EC Square Sans Pro" panose="020B0506040000020004" pitchFamily="34" charset="0"/>
                <a:ea typeface="+mn-lt"/>
                <a:cs typeface="+mn-lt"/>
              </a:rPr>
              <a:t> not implemented</a:t>
            </a:r>
            <a:endParaRPr lang="en-IE" dirty="0" smtClean="0">
              <a:latin typeface="EC Square Sans Pro" panose="020B0506040000020004" pitchFamily="34" charset="0"/>
            </a:endParaRPr>
          </a:p>
          <a:p>
            <a:pPr marL="457200" indent="-457200">
              <a:spcAft>
                <a:spcPts val="1200"/>
              </a:spcAft>
              <a:tabLst>
                <a:tab pos="271463" algn="l"/>
                <a:tab pos="361950" algn="l"/>
                <a:tab pos="542925" algn="l"/>
              </a:tabLst>
            </a:pPr>
            <a:r>
              <a:rPr lang="en-GB" dirty="0" smtClean="0">
                <a:latin typeface="EC Square Sans Pro" panose="020B0506040000020004" pitchFamily="34" charset="0"/>
              </a:rPr>
              <a:t>No analysis of </a:t>
            </a:r>
            <a:r>
              <a:rPr lang="en-GB" b="1" dirty="0" smtClean="0">
                <a:latin typeface="EC Square Sans Pro" panose="020B0506040000020004" pitchFamily="34" charset="0"/>
              </a:rPr>
              <a:t>non-tariff barriers</a:t>
            </a:r>
            <a:r>
              <a:rPr lang="en-GB" dirty="0" smtClean="0">
                <a:latin typeface="EC Square Sans Pro" panose="020B0506040000020004" pitchFamily="34" charset="0"/>
              </a:rPr>
              <a:t> (e.g. SPS) nor impact of protecting </a:t>
            </a:r>
            <a:r>
              <a:rPr lang="en-GB" b="1" dirty="0" smtClean="0">
                <a:latin typeface="EC Square Sans Pro" panose="020B0506040000020004" pitchFamily="34" charset="0"/>
              </a:rPr>
              <a:t>GIs</a:t>
            </a:r>
            <a:endParaRPr lang="en-GB" b="1" dirty="0" smtClean="0">
              <a:latin typeface="EC Square Sans Pro" panose="020B0506040000020004" pitchFamily="34" charset="0"/>
              <a:cs typeface="Arial"/>
            </a:endParaRPr>
          </a:p>
          <a:p>
            <a:pPr marL="457200" indent="-457200">
              <a:spcAft>
                <a:spcPts val="1200"/>
              </a:spcAft>
              <a:tabLst>
                <a:tab pos="271463" algn="l"/>
                <a:tab pos="361950" algn="l"/>
                <a:tab pos="542925" algn="l"/>
              </a:tabLst>
            </a:pPr>
            <a:r>
              <a:rPr lang="en-GB" dirty="0" smtClean="0">
                <a:latin typeface="EC Square Sans Pro" panose="020B0506040000020004" pitchFamily="34" charset="0"/>
              </a:rPr>
              <a:t>EU-27 aggregated results, no national or regional disaggregation</a:t>
            </a:r>
          </a:p>
          <a:p>
            <a:pPr marL="457200" indent="-457200">
              <a:spcAft>
                <a:spcPts val="1200"/>
              </a:spcAft>
              <a:tabLst>
                <a:tab pos="271463" algn="l"/>
                <a:tab pos="361950" algn="l"/>
                <a:tab pos="542925" algn="l"/>
              </a:tabLst>
            </a:pPr>
            <a:r>
              <a:rPr lang="fr-BE" dirty="0" err="1" smtClean="0">
                <a:latin typeface="EC Square Sans Pro" panose="020B0506040000020004" pitchFamily="34" charset="0"/>
                <a:cs typeface="Arial"/>
              </a:rPr>
              <a:t>Detailed</a:t>
            </a:r>
            <a:r>
              <a:rPr lang="fr-BE" dirty="0" smtClean="0">
                <a:latin typeface="EC Square Sans Pro" panose="020B0506040000020004" pitchFamily="34" charset="0"/>
                <a:cs typeface="Arial"/>
              </a:rPr>
              <a:t> impact for </a:t>
            </a:r>
            <a:r>
              <a:rPr lang="fr-BE" dirty="0" err="1" smtClean="0">
                <a:latin typeface="EC Square Sans Pro" panose="020B0506040000020004" pitchFamily="34" charset="0"/>
                <a:cs typeface="Arial"/>
              </a:rPr>
              <a:t>only</a:t>
            </a:r>
            <a:r>
              <a:rPr lang="fr-BE" dirty="0" smtClean="0">
                <a:latin typeface="EC Square Sans Pro" panose="020B0506040000020004" pitchFamily="34" charset="0"/>
                <a:cs typeface="Arial"/>
              </a:rPr>
              <a:t> the main agricultural </a:t>
            </a:r>
            <a:r>
              <a:rPr lang="fr-BE" dirty="0" err="1" smtClean="0">
                <a:latin typeface="EC Square Sans Pro" panose="020B0506040000020004" pitchFamily="34" charset="0"/>
                <a:cs typeface="Arial"/>
              </a:rPr>
              <a:t>sectors</a:t>
            </a:r>
            <a:endParaRPr lang="en-GB" dirty="0" smtClean="0">
              <a:latin typeface="EC Square Sans Pro" panose="020B0506040000020004" pitchFamily="34" charset="0"/>
              <a:cs typeface="Arial"/>
            </a:endParaRP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  <a:tabLst>
                <a:tab pos="271463" algn="l"/>
                <a:tab pos="361950" algn="l"/>
                <a:tab pos="542925" algn="l"/>
              </a:tabLst>
            </a:pPr>
            <a:endParaRPr lang="en-GB" dirty="0" smtClean="0">
              <a:cs typeface="Arial"/>
            </a:endParaRPr>
          </a:p>
          <a:p>
            <a:pPr marL="457200" indent="-457200">
              <a:spcAft>
                <a:spcPts val="1200"/>
              </a:spcAft>
              <a:tabLst>
                <a:tab pos="271463" algn="l"/>
                <a:tab pos="361950" algn="l"/>
                <a:tab pos="542925" algn="l"/>
              </a:tabLst>
            </a:pPr>
            <a:endParaRPr lang="en-GB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6433DB-F536-8846-B0FD-5E1CA3BAD1F4}"/>
              </a:ext>
            </a:extLst>
          </p:cNvPr>
          <p:cNvSpPr txBox="1">
            <a:spLocks/>
          </p:cNvSpPr>
          <p:nvPr/>
        </p:nvSpPr>
        <p:spPr>
          <a:xfrm>
            <a:off x="6019317" y="2593571"/>
            <a:ext cx="7781617" cy="126309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EC Square Sans Cond Pro Medium" panose="020B06060000000200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Results</a:t>
            </a:r>
            <a:endParaRPr lang="en-GB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0BC407-1D48-2548-92DA-673DD2997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27" y="1379473"/>
            <a:ext cx="6431527" cy="49543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trade impacts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08" y="1300116"/>
            <a:ext cx="5314051" cy="467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646" y="1300116"/>
            <a:ext cx="5314051" cy="467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4299" y="3327428"/>
            <a:ext cx="21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AF44"/>
                </a:solidFill>
                <a:latin typeface="EC Square Sans Pro" panose="020B0506040000020004" pitchFamily="34" charset="0"/>
              </a:rPr>
              <a:t>+1 006 [+1.8%]</a:t>
            </a:r>
            <a:endParaRPr lang="en-IE" b="1" dirty="0">
              <a:solidFill>
                <a:srgbClr val="FFAF4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2284" y="5077758"/>
            <a:ext cx="21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675C"/>
                </a:solidFill>
                <a:latin typeface="EC Square Sans Pro" panose="020B0506040000020004" pitchFamily="34" charset="0"/>
              </a:rPr>
              <a:t>+4 688 [+4.2%]</a:t>
            </a:r>
            <a:endParaRPr lang="en-IE" b="1" dirty="0">
              <a:solidFill>
                <a:srgbClr val="FF675C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2285" y="4833848"/>
            <a:ext cx="21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AF44"/>
                </a:solidFill>
                <a:latin typeface="EC Square Sans Pro" panose="020B0506040000020004" pitchFamily="34" charset="0"/>
              </a:rPr>
              <a:t>+3 682 [+3.3%]</a:t>
            </a:r>
            <a:endParaRPr lang="en-IE" b="1" dirty="0">
              <a:solidFill>
                <a:srgbClr val="FFAF4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8798" y="2573474"/>
            <a:ext cx="21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AF44"/>
                </a:solidFill>
                <a:latin typeface="EC Square Sans Pro" panose="020B0506040000020004" pitchFamily="34" charset="0"/>
              </a:rPr>
              <a:t>+4 688 [+2.8%]</a:t>
            </a:r>
            <a:endParaRPr lang="en-IE" b="1" dirty="0">
              <a:solidFill>
                <a:srgbClr val="FFAF4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1084" y="3002050"/>
            <a:ext cx="21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675C"/>
                </a:solidFill>
                <a:latin typeface="EC Square Sans Pro" panose="020B0506040000020004" pitchFamily="34" charset="0"/>
              </a:rPr>
              <a:t>+777 [+1.4%]</a:t>
            </a:r>
            <a:endParaRPr lang="en-IE" b="1" dirty="0">
              <a:solidFill>
                <a:srgbClr val="FF675C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8797" y="2280523"/>
            <a:ext cx="21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675C"/>
                </a:solidFill>
                <a:latin typeface="EC Square Sans Pro" panose="020B0506040000020004" pitchFamily="34" charset="0"/>
              </a:rPr>
              <a:t>+5 465 [+3.3%]</a:t>
            </a:r>
            <a:endParaRPr lang="en-IE" b="1" dirty="0">
              <a:solidFill>
                <a:srgbClr val="FF675C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E4EC354ADFB40AC5D4FC129E379BA" ma:contentTypeVersion="6" ma:contentTypeDescription="Create a new document." ma:contentTypeScope="" ma:versionID="74bbf161b2a2788f925bdbb5ba20f8bd">
  <xsd:schema xmlns:xsd="http://www.w3.org/2001/XMLSchema" xmlns:xs="http://www.w3.org/2001/XMLSchema" xmlns:p="http://schemas.microsoft.com/office/2006/metadata/properties" xmlns:ns2="541a8a8b-b856-4d35-a5c7-7f2c0ec3d499" xmlns:ns3="e0757b53-df10-4b98-9811-094c4c3e23a8" targetNamespace="http://schemas.microsoft.com/office/2006/metadata/properties" ma:root="true" ma:fieldsID="fb4b554de56d389a480a6bce8671a71b" ns2:_="" ns3:_="">
    <xsd:import namespace="541a8a8b-b856-4d35-a5c7-7f2c0ec3d499"/>
    <xsd:import namespace="e0757b53-df10-4b98-9811-094c4c3e2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a8a8b-b856-4d35-a5c7-7f2c0ec3d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57b53-df10-4b98-9811-094c4c3e23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735B6-9A63-4032-B187-74F7438B36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1F5B6F-2576-440B-A6DF-53C12444AAD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41a8a8b-b856-4d35-a5c7-7f2c0ec3d499"/>
    <ds:schemaRef ds:uri="http://purl.org/dc/elements/1.1/"/>
    <ds:schemaRef ds:uri="http://schemas.microsoft.com/office/infopath/2007/PartnerControls"/>
    <ds:schemaRef ds:uri="e0757b53-df10-4b98-9811-094c4c3e23a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A59C84-43E8-4FF1-8A31-8E1833752B2E}">
  <ds:schemaRefs>
    <ds:schemaRef ds:uri="541a8a8b-b856-4d35-a5c7-7f2c0ec3d499"/>
    <ds:schemaRef ds:uri="e0757b53-df10-4b98-9811-094c4c3e23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1032</TotalTime>
  <Words>510</Words>
  <Application>Microsoft Office PowerPoint</Application>
  <PresentationFormat>Widescreen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EC Square Sans Cond Pro Medium</vt:lpstr>
      <vt:lpstr>EC Square Sans Pro</vt:lpstr>
      <vt:lpstr>Verdana</vt:lpstr>
      <vt:lpstr>Office Theme</vt:lpstr>
      <vt:lpstr>PowerPoint Presentation</vt:lpstr>
      <vt:lpstr>Content of the presentation</vt:lpstr>
      <vt:lpstr>PowerPoint Presentation</vt:lpstr>
      <vt:lpstr>What is the study about?</vt:lpstr>
      <vt:lpstr>Methodology</vt:lpstr>
      <vt:lpstr>Trade scenarios</vt:lpstr>
      <vt:lpstr>Main assumptions and caveats</vt:lpstr>
      <vt:lpstr>PowerPoint Presentation</vt:lpstr>
      <vt:lpstr>Overall trade impacts</vt:lpstr>
      <vt:lpstr>Overall results by sector</vt:lpstr>
      <vt:lpstr>Detailed results by sectors: EU exports</vt:lpstr>
      <vt:lpstr>Detailed results by sectors: EU imports</vt:lpstr>
      <vt:lpstr>Detailed results by sectors: prices and production</vt:lpstr>
      <vt:lpstr>PowerPoint Presentation</vt:lpstr>
      <vt:lpstr>Conclusions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D'AVINO Alberto (TRADE)</dc:creator>
  <cp:lastModifiedBy>FRANKE-ROTHACHER Christine (AGRI)</cp:lastModifiedBy>
  <cp:revision>51</cp:revision>
  <cp:lastPrinted>2020-11-24T09:24:52Z</cp:lastPrinted>
  <dcterms:created xsi:type="dcterms:W3CDTF">2020-11-03T07:59:13Z</dcterms:created>
  <dcterms:modified xsi:type="dcterms:W3CDTF">2021-01-25T18:13:28Z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0x010100087E4EC354ADFB40AC5D4FC129E379BA</vt:lpwstr>
  </property>
</Properties>
</file>