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320" r:id="rId3"/>
    <p:sldId id="361" r:id="rId4"/>
    <p:sldId id="360" r:id="rId5"/>
    <p:sldId id="362" r:id="rId6"/>
    <p:sldId id="363" r:id="rId7"/>
    <p:sldId id="344" r:id="rId8"/>
    <p:sldId id="331" r:id="rId9"/>
    <p:sldId id="347" r:id="rId10"/>
    <p:sldId id="350" r:id="rId11"/>
    <p:sldId id="356" r:id="rId12"/>
    <p:sldId id="366" r:id="rId13"/>
    <p:sldId id="364" r:id="rId14"/>
    <p:sldId id="329" r:id="rId15"/>
    <p:sldId id="34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7" autoAdjust="0"/>
    <p:restoredTop sz="93612" autoAdjust="0"/>
  </p:normalViewPr>
  <p:slideViewPr>
    <p:cSldViewPr>
      <p:cViewPr varScale="1">
        <p:scale>
          <a:sx n="104" d="100"/>
          <a:sy n="104" d="100"/>
        </p:scale>
        <p:origin x="74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EAE67-6863-42FB-BC95-881C0F79B3DC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9891E-C322-48D8-B8FE-5948A476A7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83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28681-1092-4BF5-8843-B2448A594D7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95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891E-C322-48D8-B8FE-5948A476A7F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1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891E-C322-48D8-B8FE-5948A476A7F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916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891E-C322-48D8-B8FE-5948A476A7F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392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891E-C322-48D8-B8FE-5948A476A7F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211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891E-C322-48D8-B8FE-5948A476A7F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358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891E-C322-48D8-B8FE-5948A476A7F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452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891E-C322-48D8-B8FE-5948A476A7F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380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891E-C322-48D8-B8FE-5948A476A7F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926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891E-C322-48D8-B8FE-5948A476A7F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490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891E-C322-48D8-B8FE-5948A476A7F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163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891E-C322-48D8-B8FE-5948A476A7F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930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891E-C322-48D8-B8FE-5948A476A7F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721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7D70-85CC-4EC3-A14C-EA259E2F9CA6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622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7D70-85CC-4EC3-A14C-EA259E2F9CA6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724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7D70-85CC-4EC3-A14C-EA259E2F9CA6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68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365" y="992717"/>
            <a:ext cx="3256004" cy="5298864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212035" y="177801"/>
            <a:ext cx="11776765" cy="827812"/>
          </a:xfrm>
          <a:prstGeom prst="rect">
            <a:avLst/>
          </a:prstGeom>
          <a:solidFill>
            <a:srgbClr val="00A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1" name="Picture 2" descr="D:\PAR PPT 2016\ PPT_images\Data_Changes_Everything_Reversed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1" y="6453624"/>
            <a:ext cx="2109217" cy="15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203200" y="992719"/>
            <a:ext cx="11785600" cy="2117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203200" y="177800"/>
            <a:ext cx="11785600" cy="65024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03200" y="6289465"/>
            <a:ext cx="11785600" cy="2117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46201" y="1397000"/>
            <a:ext cx="9410599" cy="4673600"/>
          </a:xfrm>
          <a:noFill/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5FF"/>
              </a:buClr>
              <a:buSzTx/>
              <a:buFont typeface="Arial" panose="020B0604020202020204" pitchFamily="34" charset="0"/>
              <a:buChar char="•"/>
              <a:tabLst/>
              <a:defRPr sz="2400" baseline="0">
                <a:solidFill>
                  <a:srgbClr val="555659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Century Gothic" panose="020B0502020202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2400">
                <a:latin typeface="Century Gothic" panose="020B0502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2400">
                <a:latin typeface="Century Gothic" panose="020B0502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0702" y="192618"/>
            <a:ext cx="9461500" cy="1039283"/>
          </a:xfrm>
          <a:noFill/>
        </p:spPr>
        <p:txBody>
          <a:bodyPr>
            <a:normAutofit/>
          </a:bodyPr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Agenda / Category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8000" y="6315712"/>
            <a:ext cx="508000" cy="365125"/>
          </a:xfrm>
        </p:spPr>
        <p:txBody>
          <a:bodyPr/>
          <a:lstStyle>
            <a:lvl1pPr algn="l">
              <a:defRPr>
                <a:latin typeface="Century Gothic"/>
                <a:cs typeface="Century Gothic"/>
              </a:defRPr>
            </a:lvl1pPr>
          </a:lstStyle>
          <a:p>
            <a:fld id="{33C03519-A234-4869-838D-6A7843B81F3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785" y="305468"/>
            <a:ext cx="1494084" cy="5652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557" y="6390231"/>
            <a:ext cx="2665696" cy="19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25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177801"/>
            <a:ext cx="9448800" cy="955675"/>
          </a:xfrm>
        </p:spPr>
        <p:txBody>
          <a:bodyPr anchor="t">
            <a:noAutofit/>
          </a:bodyPr>
          <a:lstStyle>
            <a:lvl1pPr algn="l">
              <a:defRPr sz="3000" b="0" cap="none" baseline="0">
                <a:solidFill>
                  <a:srgbClr val="00A5F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8000" y="6315712"/>
            <a:ext cx="508000" cy="365125"/>
          </a:xfrm>
        </p:spPr>
        <p:txBody>
          <a:bodyPr/>
          <a:lstStyle>
            <a:lvl1pPr algn="l">
              <a:defRPr>
                <a:latin typeface="Century Gothic"/>
                <a:cs typeface="Century Gothic"/>
              </a:defRPr>
            </a:lvl1pPr>
          </a:lstStyle>
          <a:p>
            <a:fld id="{33C03519-A234-4869-838D-6A7843B81F3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03200" y="992719"/>
            <a:ext cx="11785600" cy="2117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36448" y="1397000"/>
            <a:ext cx="9420352" cy="4673600"/>
          </a:xfrm>
        </p:spPr>
        <p:txBody>
          <a:bodyPr/>
          <a:lstStyle>
            <a:lvl1pPr>
              <a:defRPr>
                <a:solidFill>
                  <a:srgbClr val="555659"/>
                </a:solidFill>
              </a:defRPr>
            </a:lvl1pPr>
            <a:lvl2pPr marL="742950" indent="-285750">
              <a:buClr>
                <a:srgbClr val="00A5FF"/>
              </a:buClr>
              <a:buFont typeface="Arial" panose="020B0604020202020204" pitchFamily="34" charset="0"/>
              <a:buChar char="•"/>
              <a:defRPr sz="1800">
                <a:solidFill>
                  <a:srgbClr val="555659"/>
                </a:solidFill>
                <a:latin typeface="Century Gothic" panose="020B0502020202020204" pitchFamily="34" charset="0"/>
              </a:defRPr>
            </a:lvl2pPr>
            <a:lvl3pPr marL="1200150" indent="-285750">
              <a:buClr>
                <a:srgbClr val="00A5FF"/>
              </a:buClr>
              <a:buFont typeface="Arial" panose="020B0604020202020204" pitchFamily="34" charset="0"/>
              <a:buChar char="•"/>
              <a:defRPr sz="1800">
                <a:solidFill>
                  <a:srgbClr val="555659"/>
                </a:solidFill>
                <a:latin typeface="Century Gothic" panose="020B0502020202020204" pitchFamily="34" charset="0"/>
              </a:defRPr>
            </a:lvl3pPr>
            <a:lvl4pPr marL="1657350" indent="-285750">
              <a:buClr>
                <a:srgbClr val="00A5FF"/>
              </a:buClr>
              <a:buFont typeface="Arial" panose="020B0604020202020204" pitchFamily="34" charset="0"/>
              <a:buChar char="•"/>
              <a:defRPr sz="1800">
                <a:solidFill>
                  <a:srgbClr val="555659"/>
                </a:solidFill>
                <a:latin typeface="Century Gothic" panose="020B0502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03200" y="177800"/>
            <a:ext cx="11785600" cy="65024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03200" y="6289465"/>
            <a:ext cx="11785600" cy="2117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727" y="311575"/>
            <a:ext cx="1477944" cy="5591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557" y="6390231"/>
            <a:ext cx="2665696" cy="19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57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7D70-85CC-4EC3-A14C-EA259E2F9CA6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9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7D70-85CC-4EC3-A14C-EA259E2F9CA6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652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7D70-85CC-4EC3-A14C-EA259E2F9CA6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65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7D70-85CC-4EC3-A14C-EA259E2F9CA6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569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7D70-85CC-4EC3-A14C-EA259E2F9CA6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39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7D70-85CC-4EC3-A14C-EA259E2F9CA6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94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7D70-85CC-4EC3-A14C-EA259E2F9CA6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128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7D70-85CC-4EC3-A14C-EA259E2F9CA6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18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904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D17D70-85CC-4EC3-A14C-EA259E2F9CA6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41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905001"/>
            <a:ext cx="7772400" cy="11652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Maryland Revenue Estimates</a:t>
            </a:r>
            <a:br>
              <a:rPr lang="en-US" sz="3200" dirty="0">
                <a:solidFill>
                  <a:schemeClr val="tx1"/>
                </a:solidFill>
              </a:rPr>
            </a:b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2700" i="1" dirty="0">
                <a:solidFill>
                  <a:schemeClr val="tx1"/>
                </a:solidFill>
              </a:rPr>
              <a:t>Board of Revenue Estimates</a:t>
            </a:r>
            <a:br>
              <a:rPr lang="en-US" sz="2700" i="1" dirty="0">
                <a:solidFill>
                  <a:schemeClr val="tx1"/>
                </a:solidFill>
              </a:rPr>
            </a:br>
            <a:r>
              <a:rPr lang="en-US" sz="2700" i="1" dirty="0">
                <a:solidFill>
                  <a:schemeClr val="tx1"/>
                </a:solidFill>
              </a:rPr>
              <a:t>March 2021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343400"/>
            <a:ext cx="8382000" cy="1752600"/>
          </a:xfrm>
        </p:spPr>
        <p:txBody>
          <a:bodyPr>
            <a:normAutofit/>
          </a:bodyPr>
          <a:lstStyle/>
          <a:p>
            <a:r>
              <a:rPr lang="en-US" dirty="0"/>
              <a:t>Andrew Schaufele</a:t>
            </a:r>
          </a:p>
          <a:p>
            <a:r>
              <a:rPr lang="en-US" dirty="0"/>
              <a:t>Executive Secretary</a:t>
            </a:r>
          </a:p>
          <a:p>
            <a:r>
              <a:rPr lang="en-US" dirty="0"/>
              <a:t>Board of Revenue Estimates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460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C1548-26C1-4BD6-916C-156BC5EC9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1886"/>
            <a:ext cx="10972800" cy="533400"/>
          </a:xfrm>
        </p:spPr>
        <p:txBody>
          <a:bodyPr>
            <a:noAutofit/>
          </a:bodyPr>
          <a:lstStyle/>
          <a:p>
            <a:r>
              <a:rPr lang="en-US" sz="3000" dirty="0"/>
              <a:t>Tax Base Structure Limits COVID Revenue Impact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D3E30A-8114-4C53-9863-CE346F444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181600"/>
            <a:ext cx="10972800" cy="1447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Income Tax is 50% of all general fund revenues</a:t>
            </a:r>
          </a:p>
          <a:p>
            <a:endParaRPr lang="en-US" dirty="0"/>
          </a:p>
          <a:p>
            <a:r>
              <a:rPr lang="en-US" dirty="0"/>
              <a:t>Sales Tax is 25% of all general fund revenues</a:t>
            </a:r>
          </a:p>
          <a:p>
            <a:pPr lvl="1"/>
            <a:r>
              <a:rPr lang="en-US" dirty="0"/>
              <a:t>Further mitigated by expenditure mix – lower income households spend larger shares of their incomes on items not taxable in Maryland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005826-D157-4FA5-8C19-08AFE8F41447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76660"/>
            <a:ext cx="5367528" cy="36912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109257-8EA5-4EA2-9A9C-DAC3F744FF73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78" y="1283216"/>
            <a:ext cx="5370053" cy="36941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0083A67-4957-4162-9130-FDF28846887E}"/>
              </a:ext>
            </a:extLst>
          </p:cNvPr>
          <p:cNvSpPr/>
          <p:nvPr/>
        </p:nvSpPr>
        <p:spPr>
          <a:xfrm>
            <a:off x="6013280" y="1072439"/>
            <a:ext cx="155918" cy="39049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5DC6FC-55D6-4105-BB40-EADF7BD2AC9A}"/>
              </a:ext>
            </a:extLst>
          </p:cNvPr>
          <p:cNvSpPr/>
          <p:nvPr/>
        </p:nvSpPr>
        <p:spPr>
          <a:xfrm rot="5400000">
            <a:off x="5957736" y="-4338482"/>
            <a:ext cx="257484" cy="10972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10238A-BA30-4A70-B957-D2C03FA0A47F}"/>
              </a:ext>
            </a:extLst>
          </p:cNvPr>
          <p:cNvSpPr/>
          <p:nvPr/>
        </p:nvSpPr>
        <p:spPr>
          <a:xfrm rot="5400000">
            <a:off x="5989133" y="-421192"/>
            <a:ext cx="213733" cy="109728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423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C1548-26C1-4BD6-916C-156BC5EC9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5334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Income Tax Estimate By Tax Year</a:t>
            </a:r>
            <a:r>
              <a:rPr lang="en-US" dirty="0"/>
              <a:t> </a:t>
            </a:r>
            <a:r>
              <a:rPr lang="en-US" sz="2200" dirty="0"/>
              <a:t>(excl rate and law changes)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4F13BD-253D-4EC8-8F46-740F9B760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914400"/>
            <a:ext cx="10058400" cy="563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09FE8E-DBE9-4BB9-A7FA-AB00FF718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5943600"/>
            <a:ext cx="30384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541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C1548-26C1-4BD6-916C-156BC5EC9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1886"/>
            <a:ext cx="10972800" cy="533400"/>
          </a:xfrm>
        </p:spPr>
        <p:txBody>
          <a:bodyPr>
            <a:noAutofit/>
          </a:bodyPr>
          <a:lstStyle/>
          <a:p>
            <a:r>
              <a:rPr lang="en-US" sz="3000" dirty="0"/>
              <a:t>Sales Tax – Near Term Impacts &amp; Uncertainties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D3E30A-8114-4C53-9863-CE346F444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230387"/>
            <a:ext cx="10972800" cy="155141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Near term sales tax is benefitting from composition of expenditures</a:t>
            </a:r>
          </a:p>
          <a:p>
            <a:r>
              <a:rPr lang="en-US" dirty="0"/>
              <a:t>General fund benefits for short period as brick-&amp;-mortar share semi-recovers</a:t>
            </a:r>
          </a:p>
          <a:p>
            <a:endParaRPr lang="en-US" dirty="0"/>
          </a:p>
          <a:p>
            <a:r>
              <a:rPr lang="en-US" dirty="0"/>
              <a:t>Timing of brick-&amp;-mortar semi-recovery is uncertain</a:t>
            </a:r>
          </a:p>
          <a:p>
            <a:r>
              <a:rPr lang="en-US" dirty="0"/>
              <a:t>What happens to extraordinary savings after widespread vaccination?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083A67-4957-4162-9130-FDF28846887E}"/>
              </a:ext>
            </a:extLst>
          </p:cNvPr>
          <p:cNvSpPr/>
          <p:nvPr/>
        </p:nvSpPr>
        <p:spPr>
          <a:xfrm>
            <a:off x="6027654" y="1117292"/>
            <a:ext cx="155448" cy="38809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5DC6FC-55D6-4105-BB40-EADF7BD2AC9A}"/>
              </a:ext>
            </a:extLst>
          </p:cNvPr>
          <p:cNvSpPr/>
          <p:nvPr/>
        </p:nvSpPr>
        <p:spPr>
          <a:xfrm rot="5400000">
            <a:off x="5987034" y="-4384304"/>
            <a:ext cx="256032" cy="10972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10238A-BA30-4A70-B957-D2C03FA0A47F}"/>
              </a:ext>
            </a:extLst>
          </p:cNvPr>
          <p:cNvSpPr/>
          <p:nvPr/>
        </p:nvSpPr>
        <p:spPr>
          <a:xfrm rot="5400000">
            <a:off x="5967984" y="-400719"/>
            <a:ext cx="256032" cy="10972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BBDF19-378C-4069-9F42-1C6001DAA26B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46800"/>
            <a:ext cx="5367528" cy="36941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D26A10-793C-4D91-B9DA-24834DD1B6AA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233628" y="1246800"/>
            <a:ext cx="5367528" cy="369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46F44-7337-451A-A3FA-31C74AE4C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Sales Tax: Blueprint Continues to Surge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46D3D8-8FEF-4601-A37D-634524C86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914400"/>
            <a:ext cx="10058400" cy="576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18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906E3-40C1-4AE3-BDC4-56258394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109728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Discussion of Risk in the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38FE3-891B-43BB-AD0F-58DD7DF2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11506200" cy="5562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STATEMENT:  </a:t>
            </a:r>
            <a:r>
              <a:rPr lang="en-US" dirty="0"/>
              <a:t>Highly confident in current year and budget year, but risks seem more elevated than usual in the six-year forecast window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i="1" dirty="0"/>
              <a:t>Markets and Financial Risk</a:t>
            </a:r>
          </a:p>
          <a:p>
            <a:r>
              <a:rPr lang="en-US" dirty="0"/>
              <a:t>This level of stimulus is unprecedented</a:t>
            </a:r>
          </a:p>
          <a:p>
            <a:r>
              <a:rPr lang="en-US" dirty="0"/>
              <a:t>Economists and financiers are currently debating the prospects of short-term inflation, long-term inflation, and regular inflation</a:t>
            </a:r>
          </a:p>
          <a:p>
            <a:r>
              <a:rPr lang="en-US" dirty="0"/>
              <a:t>The stock and bond markets are clearly uncertain regarding the outlook</a:t>
            </a:r>
          </a:p>
          <a:p>
            <a:r>
              <a:rPr lang="en-US" dirty="0"/>
              <a:t>Could have impacts on growth potential as well as capital gains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i="1" dirty="0"/>
              <a:t>Virus Risk</a:t>
            </a:r>
          </a:p>
          <a:p>
            <a:r>
              <a:rPr lang="en-US" dirty="0"/>
              <a:t>Proper to assume virus levels abating but premature to declare absolute victory</a:t>
            </a:r>
          </a:p>
          <a:p>
            <a:r>
              <a:rPr lang="en-US" dirty="0"/>
              <a:t>Some seem unwilling to get vaccinated – size of this population is uncertain</a:t>
            </a:r>
          </a:p>
          <a:p>
            <a:r>
              <a:rPr lang="en-US" dirty="0"/>
              <a:t>Variants already exist and there has not been enough time to study related vaccine impacts and whether they enable reinfection</a:t>
            </a:r>
          </a:p>
          <a:p>
            <a:r>
              <a:rPr lang="en-US" dirty="0"/>
              <a:t>Partial population vaccination could result in further mutations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339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28600"/>
            <a:endParaRPr lang="en-US" dirty="0"/>
          </a:p>
          <a:p>
            <a:pPr marL="285750" indent="-228600"/>
            <a:endParaRPr lang="en-US" dirty="0"/>
          </a:p>
          <a:p>
            <a:pPr marL="285750" indent="-228600"/>
            <a:endParaRPr lang="en-US" dirty="0"/>
          </a:p>
          <a:p>
            <a:pPr marL="57150" indent="0">
              <a:buNone/>
            </a:pPr>
            <a:r>
              <a:rPr lang="en-US" dirty="0"/>
              <a:t>Andrew Schaufele</a:t>
            </a:r>
          </a:p>
          <a:p>
            <a:pPr marL="57150" indent="0">
              <a:buNone/>
            </a:pPr>
            <a:r>
              <a:rPr lang="en-US" dirty="0"/>
              <a:t>Comptroller of Maryland</a:t>
            </a:r>
          </a:p>
          <a:p>
            <a:pPr marL="57150" indent="0">
              <a:buNone/>
            </a:pPr>
            <a:r>
              <a:rPr lang="en-US" dirty="0"/>
              <a:t>Director, Bureau of Revenue Estimates</a:t>
            </a:r>
          </a:p>
          <a:p>
            <a:pPr marL="57150" indent="0">
              <a:buNone/>
            </a:pPr>
            <a:r>
              <a:rPr lang="en-US" dirty="0"/>
              <a:t>aschaufele@comp.state.md.us</a:t>
            </a:r>
          </a:p>
          <a:p>
            <a:pPr marL="285750" indent="-228600"/>
            <a:endParaRPr lang="en-US" dirty="0"/>
          </a:p>
          <a:p>
            <a:pPr marL="285750" indent="-228600"/>
            <a:endParaRPr lang="en-US" dirty="0"/>
          </a:p>
          <a:p>
            <a:pPr marL="285750" indent="-228600"/>
            <a:endParaRPr lang="en-US" dirty="0"/>
          </a:p>
          <a:p>
            <a:pPr marL="1028700" lvl="1" indent="-228600"/>
            <a:endParaRPr lang="en-US" dirty="0"/>
          </a:p>
          <a:p>
            <a:pPr marL="1028700" lvl="1" indent="-228600"/>
            <a:endParaRPr lang="en-US" dirty="0"/>
          </a:p>
          <a:p>
            <a:pPr marL="342900" indent="-285750"/>
            <a:endParaRPr lang="en-US" dirty="0"/>
          </a:p>
          <a:p>
            <a:pPr marL="342900" indent="-285750"/>
            <a:endParaRPr lang="en-US" dirty="0"/>
          </a:p>
          <a:p>
            <a:pPr marL="285750" indent="-2286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726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395AB-749F-4BB2-B853-AC8C71EF9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High Level Comparison (Mar21 to Dec20)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F63C3E9D-4D9D-44DD-9DC6-952C7AB72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381234"/>
              </p:ext>
            </p:extLst>
          </p:nvPr>
        </p:nvGraphicFramePr>
        <p:xfrm>
          <a:off x="2286000" y="1143002"/>
          <a:ext cx="7620000" cy="563880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1462469934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3901245507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344128719"/>
                    </a:ext>
                  </a:extLst>
                </a:gridCol>
              </a:tblGrid>
              <a:tr h="581526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March Estimates Versus December Estimates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21945"/>
                  </a:ext>
                </a:extLst>
              </a:tr>
              <a:tr h="581526">
                <a:tc>
                  <a:txBody>
                    <a:bodyPr/>
                    <a:lstStyle/>
                    <a:p>
                      <a:r>
                        <a:rPr lang="en-US" dirty="0"/>
                        <a:t>Tax Type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Fiscal Year 2021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Fiscal Year 2022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225362"/>
                  </a:ext>
                </a:extLst>
              </a:tr>
              <a:tr h="46622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Personal Income Tax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$225.6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$346.9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980196"/>
                  </a:ext>
                </a:extLst>
              </a:tr>
              <a:tr h="46622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Corporate Income Tax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454804"/>
                  </a:ext>
                </a:extLst>
              </a:tr>
              <a:tr h="46622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Sales Tax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1216108"/>
                  </a:ext>
                </a:extLst>
              </a:tr>
              <a:tr h="46622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Lottery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364800"/>
                  </a:ext>
                </a:extLst>
              </a:tr>
              <a:tr h="46622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Other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873163"/>
                  </a:ext>
                </a:extLst>
              </a:tr>
              <a:tr h="652713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Subtotal: Ongoing Revenues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424.0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473.3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650771"/>
                  </a:ext>
                </a:extLst>
              </a:tr>
              <a:tr h="46622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2021 Session Impacts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(424.8)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(174.7)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7032528"/>
                  </a:ext>
                </a:extLst>
              </a:tr>
              <a:tr h="652713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Total: Net General Fund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(0.8)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298.6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501841"/>
                  </a:ext>
                </a:extLst>
              </a:tr>
              <a:tr h="372979"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Notes: dollars in millions; amounts may not sum from rounding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446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6415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395AB-749F-4BB2-B853-AC8C71EF9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High Level Comparison (Mar21 to Mar20)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F63C3E9D-4D9D-44DD-9DC6-952C7AB72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629285"/>
              </p:ext>
            </p:extLst>
          </p:nvPr>
        </p:nvGraphicFramePr>
        <p:xfrm>
          <a:off x="2286000" y="1142535"/>
          <a:ext cx="7620000" cy="568206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1462469934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3901245507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344128719"/>
                    </a:ext>
                  </a:extLst>
                </a:gridCol>
              </a:tblGrid>
              <a:tr h="57027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Estimates Versus Last Pre-Covid Estimate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21945"/>
                  </a:ext>
                </a:extLst>
              </a:tr>
              <a:tr h="570271">
                <a:tc>
                  <a:txBody>
                    <a:bodyPr/>
                    <a:lstStyle/>
                    <a:p>
                      <a:r>
                        <a:rPr lang="en-US" dirty="0"/>
                        <a:t>Tax Type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Fiscal Year 2021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Fiscal Year 2022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22536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Personal Income Tax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$38.7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$233.0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98019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Corporate Income Tax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4548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Sales Tax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(265.4)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(153.1)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12161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Lottery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3648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Other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(65.1)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873163"/>
                  </a:ext>
                </a:extLst>
              </a:tr>
              <a:tr h="570271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Subtotal: Ongoing Revenues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(184.8)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161.1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65077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2021 Session Impacts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(424.8)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(174.7)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703252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Total: Net General Fund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(609.6)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(13.6)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501841"/>
                  </a:ext>
                </a:extLst>
              </a:tr>
              <a:tr h="365760"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Notes: dollars in millions; amounts may not sum from rounding; Mar20 estimate adj for 2020 Session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446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2492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395AB-749F-4BB2-B853-AC8C71EF9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Has Changed Since December?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24127-AB76-4241-B738-87A3C864C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526" y="1295400"/>
            <a:ext cx="10972799" cy="53339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Consolidated Appropriations Act – 12/27/2020; significant measures:</a:t>
            </a:r>
          </a:p>
          <a:p>
            <a:pPr lvl="1"/>
            <a:r>
              <a:rPr lang="en-US" dirty="0"/>
              <a:t>$600 stimulus checks; estimated $2.5 billion to 75% of all MD households</a:t>
            </a:r>
          </a:p>
          <a:p>
            <a:pPr lvl="1"/>
            <a:r>
              <a:rPr lang="en-US" dirty="0"/>
              <a:t>Extended federal UI benefits; estimated $2.2 billion to MD residents (expire 3/14)</a:t>
            </a:r>
          </a:p>
          <a:p>
            <a:pPr lvl="1"/>
            <a:r>
              <a:rPr lang="en-US" dirty="0"/>
              <a:t>Expanded &amp; altered PPP </a:t>
            </a:r>
          </a:p>
          <a:p>
            <a:pPr lvl="1"/>
            <a:r>
              <a:rPr lang="en-US" dirty="0"/>
              <a:t>EITC lookback provision &amp; multiple other tax provisions</a:t>
            </a:r>
          </a:p>
          <a:p>
            <a:pPr marL="548640" lvl="2" indent="0">
              <a:buNone/>
            </a:pPr>
            <a:endParaRPr lang="en-US" dirty="0"/>
          </a:p>
          <a:p>
            <a:r>
              <a:rPr lang="en-US" dirty="0"/>
              <a:t>American Rescue Plan Act of 2021 – under consideration; significant measures:</a:t>
            </a:r>
          </a:p>
          <a:p>
            <a:pPr lvl="1"/>
            <a:r>
              <a:rPr lang="en-US" dirty="0"/>
              <a:t>$1,400 stimulus checks; estimated $5.7 billion to 75% of all MD households</a:t>
            </a:r>
          </a:p>
          <a:p>
            <a:pPr lvl="1"/>
            <a:r>
              <a:rPr lang="en-US" dirty="0"/>
              <a:t>Extended federal UI benefits; estimated up to $3.9 billion to MD residents</a:t>
            </a:r>
          </a:p>
          <a:p>
            <a:pPr lvl="1"/>
            <a:r>
              <a:rPr lang="en-US" dirty="0"/>
              <a:t>Many tax changes, incl child tax credit and EIC (impact not yet determined, but potentially significant)</a:t>
            </a:r>
          </a:p>
          <a:p>
            <a:pPr lvl="1"/>
            <a:r>
              <a:rPr lang="en-US" dirty="0"/>
              <a:t>Major state and local government funding; estimated up to $8 billion for Maryland governments</a:t>
            </a:r>
          </a:p>
          <a:p>
            <a:pPr lvl="1"/>
            <a:r>
              <a:rPr lang="en-US" dirty="0"/>
              <a:t>Expansion and targeting of PPP program to smaller employers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01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395AB-749F-4BB2-B853-AC8C71EF9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Has Changed Since December?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24127-AB76-4241-B738-87A3C864C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236" y="1295400"/>
            <a:ext cx="10938164" cy="5410200"/>
          </a:xfrm>
        </p:spPr>
        <p:txBody>
          <a:bodyPr>
            <a:normAutofit/>
          </a:bodyPr>
          <a:lstStyle/>
          <a:p>
            <a:r>
              <a:rPr lang="en-US" dirty="0"/>
              <a:t>Increased confidence in vaccine efficacy and timeframe </a:t>
            </a:r>
          </a:p>
          <a:p>
            <a:endParaRPr lang="en-US" dirty="0"/>
          </a:p>
          <a:p>
            <a:r>
              <a:rPr lang="en-US" dirty="0"/>
              <a:t>Late-fall/winter COVID case rates abating</a:t>
            </a:r>
          </a:p>
          <a:p>
            <a:pPr marL="548640" lvl="2" indent="0">
              <a:buNone/>
            </a:pPr>
            <a:endParaRPr lang="en-US" dirty="0"/>
          </a:p>
          <a:p>
            <a:r>
              <a:rPr lang="en-US" dirty="0"/>
              <a:t>Tax collections “survived” winter at approximate expectations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Certain tax collections from non-corporate businesses increase confidence in aggregate profitability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755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8CD26A-A565-4312-A30C-6C67DFE6F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57200"/>
            <a:ext cx="100584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69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395AB-749F-4BB2-B853-AC8C71EF9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533400"/>
          </a:xfrm>
        </p:spPr>
        <p:txBody>
          <a:bodyPr>
            <a:noAutofit/>
          </a:bodyPr>
          <a:lstStyle/>
          <a:p>
            <a:r>
              <a:rPr lang="en-US" sz="3200" dirty="0"/>
              <a:t>Changes to Economic Assumptions Since December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24127-AB76-4241-B738-87A3C864C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334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Extraordinary increase in government assistance from multiple stimulus programs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r>
              <a:rPr lang="en-US" dirty="0"/>
              <a:t>Moderate acceleration of employment and wage base recovery</a:t>
            </a:r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r>
              <a:rPr lang="en-US" dirty="0"/>
              <a:t>Significant revision to proprietor’s income (proxy for non-corporate business income)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dirty="0"/>
              <a:t>Tax Year 2020 growth: from -1.5% to +4.0%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dirty="0"/>
              <a:t>Tax Year 2021 growth: from +5.0% to +7.1%</a:t>
            </a:r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24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8B4851-2A2A-4809-8E44-2A31621F7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81000"/>
            <a:ext cx="10058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40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E486A7-3792-4107-A04E-450E26CE8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57200"/>
            <a:ext cx="10058400" cy="62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402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6475</TotalTime>
  <Words>730</Words>
  <Application>Microsoft Office PowerPoint</Application>
  <PresentationFormat>Widescreen</PresentationFormat>
  <Paragraphs>147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Century Gothic</vt:lpstr>
      <vt:lpstr>Clarity</vt:lpstr>
      <vt:lpstr>Maryland Revenue Estimates  Board of Revenue Estimates March 2021</vt:lpstr>
      <vt:lpstr>High Level Comparison (Mar21 to Dec20)</vt:lpstr>
      <vt:lpstr>High Level Comparison (Mar21 to Mar20)</vt:lpstr>
      <vt:lpstr>What Has Changed Since December?</vt:lpstr>
      <vt:lpstr>What Has Changed Since December? (continued)</vt:lpstr>
      <vt:lpstr>PowerPoint Presentation</vt:lpstr>
      <vt:lpstr>Changes to Economic Assumptions Since December</vt:lpstr>
      <vt:lpstr>PowerPoint Presentation</vt:lpstr>
      <vt:lpstr>PowerPoint Presentation</vt:lpstr>
      <vt:lpstr>Tax Base Structure Limits COVID Revenue Impact</vt:lpstr>
      <vt:lpstr>Income Tax Estimate By Tax Year (excl rate and law changes)</vt:lpstr>
      <vt:lpstr>Sales Tax – Near Term Impacts &amp; Uncertainties</vt:lpstr>
      <vt:lpstr>Sales Tax: Blueprint Continues to Surge</vt:lpstr>
      <vt:lpstr>Discussion of Risk in the Outlook</vt:lpstr>
      <vt:lpstr>Thank You</vt:lpstr>
    </vt:vector>
  </TitlesOfParts>
  <Company>Comptroller of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Maryland Revenue Estimates  Revenues &amp; Economics</dc:title>
  <dc:creator>dfarkas</dc:creator>
  <cp:lastModifiedBy>Schaufele, Andrew</cp:lastModifiedBy>
  <cp:revision>222</cp:revision>
  <dcterms:created xsi:type="dcterms:W3CDTF">2017-10-24T16:28:06Z</dcterms:created>
  <dcterms:modified xsi:type="dcterms:W3CDTF">2021-03-08T18:55:26Z</dcterms:modified>
</cp:coreProperties>
</file>