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0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pos="5472" userDrawn="1">
          <p15:clr>
            <a:srgbClr val="A4A3A4"/>
          </p15:clr>
        </p15:guide>
        <p15:guide id="5" orient="horz" pos="144" userDrawn="1">
          <p15:clr>
            <a:srgbClr val="A4A3A4"/>
          </p15:clr>
        </p15:guide>
        <p15:guide id="6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748"/>
    <a:srgbClr val="ADDC91"/>
    <a:srgbClr val="E7E7E7"/>
    <a:srgbClr val="5A5D61"/>
    <a:srgbClr val="434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325" y="58"/>
      </p:cViewPr>
      <p:guideLst>
        <p:guide orient="horz" pos="864"/>
        <p:guide pos="2880"/>
        <p:guide pos="288"/>
        <p:guide pos="5472"/>
        <p:guide orient="horz" pos="144"/>
        <p:guide orient="horz" pos="41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FFEA06-B92B-4861-B9A0-D9C61EE8F2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62907-C801-495B-9412-AAAA718A0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FABC7-042E-4C44-8181-D8D5637055F6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FBE85-4CBE-4E13-8F7B-5348BF7553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BEC9C-ACF4-41DA-BAB6-BEEB6610F8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C7215-283B-4311-BC06-B8113C33C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15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AC0A1-27F7-4FD6-80D6-8CCB2A143297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4861"/>
            <a:ext cx="548640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9"/>
            <a:ext cx="297180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5A78-0B0D-437D-A12F-B173FE99B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0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24;p2">
            <a:extLst>
              <a:ext uri="{FF2B5EF4-FFF2-40B4-BE49-F238E27FC236}">
                <a16:creationId xmlns:a16="http://schemas.microsoft.com/office/drawing/2014/main" id="{CA29F6C8-8B4C-400A-A3ED-18B4BE8DA2D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BA7EA-A184-4DF4-8EBB-A91E226DC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315200" cy="1828800"/>
          </a:xfrm>
        </p:spPr>
        <p:txBody>
          <a:bodyPr anchor="b">
            <a:normAutofit/>
          </a:bodyPr>
          <a:lstStyle>
            <a:lvl1pPr algn="l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A08D3-6C7E-4159-BD82-D45797B2E1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Google Shape;24;p2">
            <a:extLst>
              <a:ext uri="{FF2B5EF4-FFF2-40B4-BE49-F238E27FC236}">
                <a16:creationId xmlns:a16="http://schemas.microsoft.com/office/drawing/2014/main" id="{CA8B797D-2BF6-498A-B26C-C434D80BEE61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5029200"/>
            <a:ext cx="91440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3394F-6E3E-40E8-A6CD-437BA776A9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562CF-01B0-45AD-8883-EA0105C42D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89AF89-B6D0-4939-AF1B-F5D40D81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600200"/>
            <a:ext cx="7315200" cy="457200"/>
          </a:xfrm>
        </p:spPr>
        <p:txBody>
          <a:bodyPr anchor="b">
            <a:normAutofit/>
          </a:bodyPr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813CAE-5F36-488A-B5A9-D1630768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315200" cy="3200400"/>
          </a:xfrm>
        </p:spPr>
        <p:txBody>
          <a:bodyPr tIns="182880">
            <a:normAutofit/>
          </a:bodyPr>
          <a:lstStyle>
            <a:lvl1pPr marL="0" indent="0">
              <a:lnSpc>
                <a:spcPct val="125000"/>
              </a:lnSpc>
              <a:buNone/>
              <a:defRPr sz="16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3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C893-2BB2-4D1E-9344-29D1563B7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91440" rIns="91440" b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4F21-2F8A-4FCD-9F55-400F4ED9A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69913" indent="-227013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8888" indent="-230188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598613" indent="-227013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DF6B6-EC94-447D-9237-EBC74E81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B8F8C-399C-495C-870B-64DA37A06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FDCCBA93-787C-44F8-BC10-A586D584272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5B8C37D3-1D55-4E67-A767-CFF50E235BB2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6121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2B1E-E811-4557-8F72-C6A85FD5F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4600"/>
            <a:ext cx="7315200" cy="914400"/>
          </a:xfrm>
        </p:spPr>
        <p:txBody>
          <a:bodyPr anchor="b">
            <a:normAutofit/>
          </a:bodyPr>
          <a:lstStyle>
            <a:lvl1pPr>
              <a:defRPr sz="32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CABA0-CE2C-4BFA-9E7B-5CF111838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429000"/>
            <a:ext cx="7315200" cy="9144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43484E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859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028E-3116-4FD0-AC75-510462A5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73666-B76E-416E-B323-C48DA5A19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D347A-B17D-4298-9595-9260AD579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4880" y="1371600"/>
            <a:ext cx="3931920" cy="4846320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2000"/>
            </a:lvl1pPr>
            <a:lvl2pPr marL="571500" indent="-228600">
              <a:buClr>
                <a:schemeClr val="tx2"/>
              </a:buClr>
              <a:buFont typeface="Wingdings" panose="05000000000000000000" pitchFamily="2" charset="2"/>
              <a:buChar char="§"/>
              <a:defRPr sz="1800"/>
            </a:lvl2pPr>
            <a:lvl3pPr marL="9144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573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1600200" indent="-2286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2FAF8-E27A-4F21-8389-2FE387A2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tIns="0" bIns="0"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1E15-F43C-4D7F-B4FA-78B55751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Google Shape;18;p1">
            <a:extLst>
              <a:ext uri="{FF2B5EF4-FFF2-40B4-BE49-F238E27FC236}">
                <a16:creationId xmlns:a16="http://schemas.microsoft.com/office/drawing/2014/main" id="{0DA38E5E-81C6-4F77-B8E1-398073B3D90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DED49877-8E7F-40B1-A508-B6E0B4ACE5ED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3459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B7AE4-59E8-449E-B4DF-27837B187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A6434-2E84-42E0-A1BF-E441A4B9F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011679"/>
            <a:ext cx="3931920" cy="4206240"/>
          </a:xfrm>
        </p:spPr>
        <p:txBody>
          <a:bodyPr/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E6E02-5814-4514-A52A-BD6C83162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71600"/>
            <a:ext cx="3931920" cy="457200"/>
          </a:xfrm>
        </p:spPr>
        <p:txBody>
          <a:bodyPr lIns="0" rIns="0" anchor="b">
            <a:normAutofit/>
          </a:bodyPr>
          <a:lstStyle>
            <a:lvl1pPr marL="0" indent="0"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1FEED-8AE9-43BB-A63C-C6F6B86C7A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011679"/>
            <a:ext cx="3931920" cy="4206240"/>
          </a:xfrm>
        </p:spPr>
        <p:txBody>
          <a:bodyPr>
            <a:normAutofit/>
          </a:bodyPr>
          <a:lstStyle>
            <a:lvl1pPr marL="1714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1pPr>
            <a:lvl2pPr marL="5143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2pPr>
            <a:lvl3pPr marL="8572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3pPr>
            <a:lvl4pPr marL="12001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4pPr>
            <a:lvl5pPr marL="1543050" indent="-171450">
              <a:buClr>
                <a:schemeClr val="tx2"/>
              </a:buClr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87E0-F3BF-45DA-98A5-31401B73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1753"/>
            <a:ext cx="3657600" cy="274320"/>
          </a:xfrm>
          <a:prstGeom prst="rect">
            <a:avLst/>
          </a:prstGeom>
        </p:spPr>
        <p:txBody>
          <a:bodyPr tIns="0"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38D85B-A078-401C-BB5C-CEF5B31D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1753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Google Shape;18;p1">
            <a:extLst>
              <a:ext uri="{FF2B5EF4-FFF2-40B4-BE49-F238E27FC236}">
                <a16:creationId xmlns:a16="http://schemas.microsoft.com/office/drawing/2014/main" id="{DDC9D735-B8FA-4645-9497-0764ED861889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Google Shape;18;p1">
            <a:extLst>
              <a:ext uri="{FF2B5EF4-FFF2-40B4-BE49-F238E27FC236}">
                <a16:creationId xmlns:a16="http://schemas.microsoft.com/office/drawing/2014/main" id="{CB29F1B3-5948-4940-AF0D-A2851E531C83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60B501E4-A167-431C-824E-1D89AA4E5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3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1243-5E4D-46AE-A496-E532EDC1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</p:spPr>
        <p:txBody>
          <a:bodyPr tIns="91440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FAC9E-F37A-4F10-8975-56A878A42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lIns="0" tIns="0" rIns="0"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8A11B-F4B8-4D37-82B8-1E381B78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lIns="0" tIns="0"/>
          <a:lstStyle/>
          <a:p>
            <a:fld id="{D83FA9C0-76D2-4098-B10D-57ADD9B5F8CC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Google Shape;18;p1">
            <a:extLst>
              <a:ext uri="{FF2B5EF4-FFF2-40B4-BE49-F238E27FC236}">
                <a16:creationId xmlns:a16="http://schemas.microsoft.com/office/drawing/2014/main" id="{B9188D04-D690-49A4-A9EF-4FCFC6E2F316}"/>
              </a:ext>
            </a:extLst>
          </p:cNvPr>
          <p:cNvCxnSpPr/>
          <p:nvPr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8;p1">
            <a:extLst>
              <a:ext uri="{FF2B5EF4-FFF2-40B4-BE49-F238E27FC236}">
                <a16:creationId xmlns:a16="http://schemas.microsoft.com/office/drawing/2014/main" id="{D2B2056F-C5BD-4332-BE94-C7CBF063A9E9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071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76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8D5DB-1AF2-439A-AAFC-4C76329F5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B56D0-0F71-4A17-8A34-9C893075C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2B4CC-9718-4428-9EC2-B7B6CD907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Google Shape;18;p1">
            <a:extLst>
              <a:ext uri="{FF2B5EF4-FFF2-40B4-BE49-F238E27FC236}">
                <a16:creationId xmlns:a16="http://schemas.microsoft.com/office/drawing/2014/main" id="{2DDAEF24-4266-473D-8F63-BC80BDF7E4B5}"/>
              </a:ext>
            </a:extLst>
          </p:cNvPr>
          <p:cNvCxnSpPr/>
          <p:nvPr userDrawn="1"/>
        </p:nvCxnSpPr>
        <p:spPr>
          <a:xfrm>
            <a:off x="457200" y="1188720"/>
            <a:ext cx="8229600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Chart Placeholder 12">
            <a:extLst>
              <a:ext uri="{FF2B5EF4-FFF2-40B4-BE49-F238E27FC236}">
                <a16:creationId xmlns:a16="http://schemas.microsoft.com/office/drawing/2014/main" id="{ECC68C72-90EA-4F11-B545-A6875B3CD32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199" y="1371599"/>
            <a:ext cx="5303520" cy="48463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0458CF6-A9AA-484A-96C0-D872D29553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3600" y="1371587"/>
            <a:ext cx="2743200" cy="4846320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2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7113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534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327E1-59B1-4109-B00D-77FCF2F0E3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74320"/>
            <a:ext cx="8229600" cy="4572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D9C32F-8944-4292-9815-F00BCD9324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964E1-C47E-41DD-86F9-0F6D1A7BF9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lIns="0" tIns="0"/>
          <a:lstStyle/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EFB8B5D-35A5-42BB-815E-DB7BD3D2E5B1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457201" y="863441"/>
            <a:ext cx="8229599" cy="475488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720406-74E3-4658-BAF7-71EF103117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750242"/>
            <a:ext cx="8229600" cy="457200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</a:lstStyle>
          <a:p>
            <a:pPr lvl="0"/>
            <a:r>
              <a:rPr lang="en-US" dirty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40469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4D5FE-D59F-4549-A0DE-13C1EEE05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914400"/>
          </a:xfrm>
          <a:prstGeom prst="rect">
            <a:avLst/>
          </a:prstGeom>
        </p:spPr>
        <p:txBody>
          <a:bodyPr vert="horz" lIns="91440" tIns="91440" rIns="91440" bIns="9144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6E96E-F11A-42CB-AF73-78C7A789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0B05325-841A-458C-AA70-9DD6ED3D4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3657600" cy="274320"/>
          </a:xfrm>
          <a:prstGeom prst="rect">
            <a:avLst/>
          </a:prstGeom>
        </p:spPr>
        <p:txBody>
          <a:bodyPr bIns="0" anchor="b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F99F84-89F6-4B58-A35F-EE23C83A2F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914400" cy="274320"/>
          </a:xfrm>
          <a:prstGeom prst="rect">
            <a:avLst/>
          </a:prstGeom>
        </p:spPr>
        <p:txBody>
          <a:bodyPr rIns="0" bIns="0" anchor="b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83FA9C0-76D2-4098-B10D-57ADD9B5F8C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784AE4-7059-4EBF-AB81-A7709511C6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927E38-F00A-4852-87B9-F7A8DF6BD0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9"/>
          <a:stretch/>
        </p:blipFill>
        <p:spPr>
          <a:xfrm>
            <a:off x="478944" y="6342703"/>
            <a:ext cx="1918335" cy="3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1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7013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1775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685800" rtl="0" eaLnBrk="1" latinLnBrk="0" hangingPunct="1">
        <a:lnSpc>
          <a:spcPct val="10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2C45C-4621-4AA7-B625-000C453DA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81" y="1837189"/>
            <a:ext cx="7759817" cy="2137096"/>
          </a:xfrm>
        </p:spPr>
        <p:txBody>
          <a:bodyPr>
            <a:normAutofit/>
          </a:bodyPr>
          <a:lstStyle/>
          <a:p>
            <a:r>
              <a:rPr lang="en-US" sz="4000"/>
              <a:t>Did you get your stimulus check?</a:t>
            </a:r>
            <a:br>
              <a:rPr lang="en-US" sz="4000"/>
            </a:br>
            <a:br>
              <a:rPr lang="en-US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ACD99-0555-431E-BBA5-2CD58978A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48" y="3429000"/>
            <a:ext cx="7860484" cy="1996579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It's not too late to get your 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Economic Impact Payment 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>
                <a:solidFill>
                  <a:schemeClr val="tx1"/>
                </a:solidFill>
              </a:rPr>
              <a:t>worth $1,200 or more.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3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C6E6-28B6-422F-B292-122B567C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67" y="1300294"/>
            <a:ext cx="8179266" cy="14456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/>
              <a:t>Most people over 18 who make less than $99,000, got an </a:t>
            </a:r>
            <a:br>
              <a:rPr lang="en-US" sz="2000"/>
            </a:br>
            <a:r>
              <a:rPr lang="en-US" sz="2000"/>
              <a:t>Economic Impact Payment. </a:t>
            </a:r>
            <a:br>
              <a:rPr lang="en-US" sz="2000"/>
            </a:br>
            <a:br>
              <a:rPr lang="en-US" sz="1200"/>
            </a:br>
            <a:r>
              <a:rPr lang="en-US" sz="2000"/>
              <a:t>If you haven't seen your money, go to IRS.gov now and use the </a:t>
            </a:r>
            <a:br>
              <a:rPr lang="en-US" sz="2000"/>
            </a:br>
            <a:r>
              <a:rPr lang="en-US" sz="2000" i="1"/>
              <a:t>Get My Payment </a:t>
            </a:r>
            <a:r>
              <a:rPr lang="en-US" sz="2000"/>
              <a:t>tool.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E8BA-6CC4-4446-BF5A-E6FD0E961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367" y="2894202"/>
            <a:ext cx="8179266" cy="3271078"/>
          </a:xfrm>
          <a:ln w="28575">
            <a:solidFill>
              <a:srgbClr val="50B748"/>
            </a:solidFill>
          </a:ln>
        </p:spPr>
        <p:txBody>
          <a:bodyPr lIns="182880" tIns="182880" rIns="182880" bIns="182880">
            <a:noAutofit/>
          </a:bodyPr>
          <a:lstStyle/>
          <a:p>
            <a:r>
              <a:rPr lang="en-US" sz="1800" b="1">
                <a:solidFill>
                  <a:schemeClr val="tx1"/>
                </a:solidFill>
              </a:rPr>
              <a:t>Getting your payment is easy. </a:t>
            </a:r>
            <a:r>
              <a:rPr lang="en-US" sz="1800">
                <a:solidFill>
                  <a:schemeClr val="tx1"/>
                </a:solidFill>
              </a:rPr>
              <a:t>Simply file your tax return or use the </a:t>
            </a:r>
            <a:br>
              <a:rPr lang="en-US" sz="1800">
                <a:solidFill>
                  <a:schemeClr val="tx1"/>
                </a:solidFill>
              </a:rPr>
            </a:br>
            <a:r>
              <a:rPr lang="en-US" sz="1800" i="1">
                <a:solidFill>
                  <a:schemeClr val="tx1"/>
                </a:solidFill>
              </a:rPr>
              <a:t>Non-Filer Tool </a:t>
            </a:r>
            <a:r>
              <a:rPr lang="en-US" sz="1800">
                <a:solidFill>
                  <a:schemeClr val="tx1"/>
                </a:solidFill>
              </a:rPr>
              <a:t>at IRS.gov. </a:t>
            </a: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</a:rPr>
              <a:t>It's not taxable. You won't need to pay it back</a:t>
            </a: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</a:rPr>
              <a:t>It won't impact your benefits, or immigration status. </a:t>
            </a:r>
          </a:p>
          <a:p>
            <a:pPr marL="800100" lvl="1" indent="-457200"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</a:rPr>
              <a:t>There is no late filing penalty if you don't owe taxes.</a:t>
            </a:r>
          </a:p>
          <a:p>
            <a:r>
              <a:rPr lang="en-US" sz="1800">
                <a:solidFill>
                  <a:schemeClr val="tx1"/>
                </a:solidFill>
              </a:rPr>
              <a:t>Help is available at 211, IRS.gov, or consumerfinance.gov.</a:t>
            </a:r>
          </a:p>
          <a:p>
            <a:r>
              <a:rPr lang="en-US" sz="1800">
                <a:solidFill>
                  <a:schemeClr val="tx1"/>
                </a:solidFill>
              </a:rPr>
              <a:t>You can help too by spreading the word. Just ask people, "Did you get your stimulus payment?"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62527"/>
      </p:ext>
    </p:extLst>
  </p:cSld>
  <p:clrMapOvr>
    <a:masterClrMapping/>
  </p:clrMapOvr>
</p:sld>
</file>

<file path=ppt/theme/theme1.xml><?xml version="1.0" encoding="utf-8"?>
<a:theme xmlns:a="http://schemas.openxmlformats.org/drawingml/2006/main" name="CFPB PowerPoint Theme">
  <a:themeElements>
    <a:clrScheme name="CFPB PowerPoint Color Theme">
      <a:dk1>
        <a:srgbClr val="000000"/>
      </a:dk1>
      <a:lt1>
        <a:sysClr val="window" lastClr="FFFFFF"/>
      </a:lt1>
      <a:dk2>
        <a:srgbClr val="1E9642"/>
      </a:dk2>
      <a:lt2>
        <a:srgbClr val="F8F8F8"/>
      </a:lt2>
      <a:accent1>
        <a:srgbClr val="0050B4"/>
      </a:accent1>
      <a:accent2>
        <a:srgbClr val="1E9642"/>
      </a:accent2>
      <a:accent3>
        <a:srgbClr val="D14124"/>
      </a:accent3>
      <a:accent4>
        <a:srgbClr val="257675"/>
      </a:accent4>
      <a:accent5>
        <a:srgbClr val="DC731C"/>
      </a:accent5>
      <a:accent6>
        <a:srgbClr val="8A6C57"/>
      </a:accent6>
      <a:hlink>
        <a:srgbClr val="254B87"/>
      </a:hlink>
      <a:folHlink>
        <a:srgbClr val="254B87"/>
      </a:folHlink>
    </a:clrScheme>
    <a:fontScheme name="CFPB PPT Font Them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 CFPB PPT Template.potx" id="{8DFD8C57-428D-42B2-A677-55C0B6B6CA94}" vid="{78192663-1906-42D5-891B-0B2AF05C1A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A77B04D7F8B44956AD586C4D74D6D" ma:contentTypeVersion="13" ma:contentTypeDescription="Create a new document." ma:contentTypeScope="" ma:versionID="093b488fa55084e5b0b68e1a4ca8e7ab">
  <xsd:schema xmlns:xsd="http://www.w3.org/2001/XMLSchema" xmlns:xs="http://www.w3.org/2001/XMLSchema" xmlns:p="http://schemas.microsoft.com/office/2006/metadata/properties" xmlns:ns3="5e235464-3eab-4882-a6fa-f70788ea5378" xmlns:ns4="e80f9f4d-562c-40f5-9ba3-7e77dd844002" targetNamespace="http://schemas.microsoft.com/office/2006/metadata/properties" ma:root="true" ma:fieldsID="09683081177877c6ba8829116d417d41" ns3:_="" ns4:_="">
    <xsd:import namespace="5e235464-3eab-4882-a6fa-f70788ea5378"/>
    <xsd:import namespace="e80f9f4d-562c-40f5-9ba3-7e77dd844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235464-3eab-4882-a6fa-f70788ea53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0f9f4d-562c-40f5-9ba3-7e77dd844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6358EA-1441-4CC0-82FE-69FBAB3D2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235464-3eab-4882-a6fa-f70788ea5378"/>
    <ds:schemaRef ds:uri="e80f9f4d-562c-40f5-9ba3-7e77dd844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46908-85DF-45EA-9290-3A22BDB93E31}">
  <ds:schemaRefs>
    <ds:schemaRef ds:uri="http://schemas.microsoft.com/office/2006/documentManagement/types"/>
    <ds:schemaRef ds:uri="5e235464-3eab-4882-a6fa-f70788ea537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80f9f4d-562c-40f5-9ba3-7e77dd84400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84689C-A140-4CA0-9883-083CCE0281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 CFPB PowerPoint Template</Template>
  <TotalTime>214</TotalTime>
  <Words>41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CFPB PowerPoint Theme</vt:lpstr>
      <vt:lpstr>Did you get your stimulus check?  </vt:lpstr>
      <vt:lpstr>Most people over 18 who make less than $99,000, got an  Economic Impact Payment.   If you haven't seen your money, go to IRS.gov now and use the  Get My Payment tool.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Daniel (CFPB)</dc:creator>
  <cp:lastModifiedBy>Mihalache, Valentin (CFPB)</cp:lastModifiedBy>
  <cp:revision>16</cp:revision>
  <dcterms:created xsi:type="dcterms:W3CDTF">2020-01-15T22:21:26Z</dcterms:created>
  <dcterms:modified xsi:type="dcterms:W3CDTF">2020-10-08T18:33:34Z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0x01010024EA77B04D7F8B44956AD586C4D74D6D</vt:lpwstr>
  </property>
  <property fmtid="{D5CDD505-2E9C-101B-9397-08002B2CF9AE}" pid="3" name="TaxKeyword">
    <vt:lpwstr/>
  </property>
  <property fmtid="{D5CDD505-2E9C-101B-9397-08002B2CF9AE}" pid="4" name="TaxCatchAll">
    <vt:lpwstr/>
  </property>
  <property fmtid="{D5CDD505-2E9C-101B-9397-08002B2CF9AE}" pid="5" name="TaxKeywordTaxHTField">
    <vt:lpwstr/>
  </property>
</Properties>
</file>