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7" r:id="rId2"/>
    <p:sldId id="398" r:id="rId3"/>
    <p:sldId id="397" r:id="rId4"/>
    <p:sldId id="412" r:id="rId5"/>
    <p:sldId id="413" r:id="rId6"/>
    <p:sldId id="380" r:id="rId7"/>
    <p:sldId id="417" r:id="rId8"/>
    <p:sldId id="410" r:id="rId9"/>
    <p:sldId id="370" r:id="rId10"/>
    <p:sldId id="408" r:id="rId11"/>
    <p:sldId id="416" r:id="rId12"/>
    <p:sldId id="411" r:id="rId13"/>
    <p:sldId id="415" r:id="rId14"/>
    <p:sldId id="400" r:id="rId15"/>
    <p:sldId id="409" r:id="rId16"/>
    <p:sldId id="340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0B2E4E-913F-8EF8-D42A-BAE009EBAA3C}" name="Rehrmann, Robert" initials="RR" userId="S::RRehrmann@COMP.STATE.MD.US::432e6ed9-0647-4481-b90b-5a64d4d4dc8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CB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7" autoAdjust="0"/>
    <p:restoredTop sz="90364" autoAdjust="0"/>
  </p:normalViewPr>
  <p:slideViewPr>
    <p:cSldViewPr>
      <p:cViewPr varScale="1">
        <p:scale>
          <a:sx n="93" d="100"/>
          <a:sy n="93" d="100"/>
        </p:scale>
        <p:origin x="1356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261646981627294E-2"/>
          <c:y val="5.5845647718692701E-2"/>
          <c:w val="0.89263400505654655"/>
          <c:h val="0.782674828317693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'Forecast Slow'!$E$12</c:f>
              <c:strCache>
                <c:ptCount val="1"/>
                <c:pt idx="0">
                  <c:v>FY 2014-19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'Forecast Slow'!$D$13:$D$15</c:f>
              <c:strCache>
                <c:ptCount val="3"/>
                <c:pt idx="0">
                  <c:v>Individual Income Tax</c:v>
                </c:pt>
                <c:pt idx="1">
                  <c:v>Sales and Use Tax</c:v>
                </c:pt>
                <c:pt idx="2">
                  <c:v>General Funds</c:v>
                </c:pt>
              </c:strCache>
            </c:strRef>
          </c:cat>
          <c:val>
            <c:numRef>
              <c:f>'Forecast Slow'!$E$13:$E$15</c:f>
              <c:numCache>
                <c:formatCode>0.0%</c:formatCode>
                <c:ptCount val="3"/>
                <c:pt idx="0">
                  <c:v>4.9726727429740859E-2</c:v>
                </c:pt>
                <c:pt idx="1">
                  <c:v>2.8460909627852898E-2</c:v>
                </c:pt>
                <c:pt idx="2">
                  <c:v>3.6316436483247928E-2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6D-4917-B576-84883824B191}"/>
            </c:ext>
          </c:extLst>
        </c:ser>
        <c:ser>
          <c:idx val="1"/>
          <c:order val="1"/>
          <c:tx>
            <c:strRef>
              <c:f>'Forecast Slow'!$F$12</c:f>
              <c:strCache>
                <c:ptCount val="1"/>
                <c:pt idx="0">
                  <c:v>FY 2021-2022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9.5445334290478645E-4"/>
                  <c:y val="-3.34968302790692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6D-4917-B576-84883824B191}"/>
                </c:ext>
              </c:extLst>
            </c:dLbl>
            <c:dLbl>
              <c:idx val="1"/>
              <c:layout>
                <c:manualLayout>
                  <c:x val="9.4503144371910772E-4"/>
                  <c:y val="-5.29323064987940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6D-4917-B576-84883824B191}"/>
                </c:ext>
              </c:extLst>
            </c:dLbl>
            <c:dLbl>
              <c:idx val="2"/>
              <c:layout>
                <c:manualLayout>
                  <c:x val="-9.5430378894959748E-4"/>
                  <c:y val="-1.3306223203342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6D-4917-B576-84883824B1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'Forecast Slow'!$D$13:$D$15</c:f>
              <c:strCache>
                <c:ptCount val="3"/>
                <c:pt idx="0">
                  <c:v>Individual Income Tax</c:v>
                </c:pt>
                <c:pt idx="1">
                  <c:v>Sales and Use Tax</c:v>
                </c:pt>
                <c:pt idx="2">
                  <c:v>General Funds</c:v>
                </c:pt>
              </c:strCache>
            </c:strRef>
          </c:cat>
          <c:val>
            <c:numRef>
              <c:f>'Forecast Slow'!$F$13:$F$15</c:f>
              <c:numCache>
                <c:formatCode>0.0%</c:formatCode>
                <c:ptCount val="3"/>
                <c:pt idx="0">
                  <c:v>0.12530245128568551</c:v>
                </c:pt>
                <c:pt idx="1">
                  <c:v>0.13462763331040795</c:v>
                </c:pt>
                <c:pt idx="2">
                  <c:v>0.13625930622748283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6D-4917-B576-84883824B191}"/>
            </c:ext>
          </c:extLst>
        </c:ser>
        <c:ser>
          <c:idx val="2"/>
          <c:order val="2"/>
          <c:tx>
            <c:strRef>
              <c:f>'Forecast Slow'!$G$12</c:f>
              <c:strCache>
                <c:ptCount val="1"/>
                <c:pt idx="0">
                  <c:v>2023E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'Forecast Slow'!$D$13:$D$15</c:f>
              <c:strCache>
                <c:ptCount val="3"/>
                <c:pt idx="0">
                  <c:v>Individual Income Tax</c:v>
                </c:pt>
                <c:pt idx="1">
                  <c:v>Sales and Use Tax</c:v>
                </c:pt>
                <c:pt idx="2">
                  <c:v>General Funds</c:v>
                </c:pt>
              </c:strCache>
            </c:strRef>
          </c:cat>
          <c:val>
            <c:numRef>
              <c:f>'Forecast Slow'!$G$13:$G$15</c:f>
              <c:numCache>
                <c:formatCode>0.0%</c:formatCode>
                <c:ptCount val="3"/>
                <c:pt idx="0">
                  <c:v>4.0140970339451743E-2</c:v>
                </c:pt>
                <c:pt idx="1">
                  <c:v>3.0723864880115359E-2</c:v>
                </c:pt>
                <c:pt idx="2">
                  <c:v>2.1829246960972437E-2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6D-4917-B576-84883824B191}"/>
            </c:ext>
          </c:extLst>
        </c:ser>
        <c:ser>
          <c:idx val="3"/>
          <c:order val="3"/>
          <c:tx>
            <c:strRef>
              <c:f>'Forecast Slow'!$H$12</c:f>
              <c:strCache>
                <c:ptCount val="1"/>
                <c:pt idx="0">
                  <c:v>2024E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3.2%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409-488E-8BC0-E976C5EA90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'Forecast Slow'!$D$13:$D$15</c:f>
              <c:strCache>
                <c:ptCount val="3"/>
                <c:pt idx="0">
                  <c:v>Individual Income Tax</c:v>
                </c:pt>
                <c:pt idx="1">
                  <c:v>Sales and Use Tax</c:v>
                </c:pt>
                <c:pt idx="2">
                  <c:v>General Funds</c:v>
                </c:pt>
              </c:strCache>
            </c:strRef>
          </c:cat>
          <c:val>
            <c:numRef>
              <c:f>'Forecast Slow'!$H$13:$H$15</c:f>
              <c:numCache>
                <c:formatCode>0.0%</c:formatCode>
                <c:ptCount val="3"/>
                <c:pt idx="0">
                  <c:v>5.3535970977587333E-2</c:v>
                </c:pt>
                <c:pt idx="1">
                  <c:v>7.2627632078166027E-3</c:v>
                </c:pt>
                <c:pt idx="2">
                  <c:v>3.1047174715522541E-2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6D-4917-B576-84883824B1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6009280"/>
        <c:axId val="1076004360"/>
      </c:barChart>
      <c:catAx>
        <c:axId val="107600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alpha val="97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76004360"/>
        <c:crosses val="autoZero"/>
        <c:auto val="1"/>
        <c:lblAlgn val="ctr"/>
        <c:lblOffset val="100"/>
        <c:noMultiLvlLbl val="0"/>
      </c:catAx>
      <c:valAx>
        <c:axId val="1076004360"/>
        <c:scaling>
          <c:orientation val="minMax"/>
          <c:max val="0.14000000000000001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600928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44897122234721"/>
          <c:y val="0.93567576313234824"/>
          <c:w val="0.72686482565747657"/>
          <c:h val="6.43242407116215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2551786822800103E-2"/>
          <c:y val="3.8918000760371226E-2"/>
          <c:w val="0.89459239226630405"/>
          <c:h val="0.82023625568295233"/>
        </c:manualLayout>
      </c:layout>
      <c:barChart>
        <c:barDir val="col"/>
        <c:grouping val="stacked"/>
        <c:varyColors val="0"/>
        <c:ser>
          <c:idx val="0"/>
          <c:order val="0"/>
          <c:tx>
            <c:v>General Fund</c:v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&quot;$&quot;#,##0.0" sourceLinked="0"/>
            <c:spPr>
              <a:solidFill>
                <a:schemeClr val="lt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'SUT '!$A$10:$A$18</c:f>
              <c:strCache>
                <c:ptCount val="9"/>
                <c:pt idx="0">
                  <c:v>FY 2016</c:v>
                </c:pt>
                <c:pt idx="1">
                  <c:v>FY 2017</c:v>
                </c:pt>
                <c:pt idx="2">
                  <c:v>FY 2018</c:v>
                </c:pt>
                <c:pt idx="3">
                  <c:v>FY 2019</c:v>
                </c:pt>
                <c:pt idx="4">
                  <c:v>FY 2020</c:v>
                </c:pt>
                <c:pt idx="5">
                  <c:v>FY 2021</c:v>
                </c:pt>
                <c:pt idx="6">
                  <c:v>FY 2022</c:v>
                </c:pt>
                <c:pt idx="7">
                  <c:v>FY 2023E</c:v>
                </c:pt>
                <c:pt idx="8">
                  <c:v>FY 2024E</c:v>
                </c:pt>
              </c:strCache>
            </c:strRef>
          </c:cat>
          <c:val>
            <c:numRef>
              <c:f>'SUT '!$O$10:$O$18</c:f>
              <c:numCache>
                <c:formatCode>_(* #,##0_);_(* \(#,##0\);_(* "-"??_);_(@_)</c:formatCode>
                <c:ptCount val="9"/>
                <c:pt idx="0">
                  <c:v>4444.4813684399996</c:v>
                </c:pt>
                <c:pt idx="1">
                  <c:v>4539.3200113199991</c:v>
                </c:pt>
                <c:pt idx="2">
                  <c:v>4645.7559367100002</c:v>
                </c:pt>
                <c:pt idx="3">
                  <c:v>4812.0898550000002</c:v>
                </c:pt>
                <c:pt idx="4">
                  <c:v>4634.8736346800006</c:v>
                </c:pt>
                <c:pt idx="5">
                  <c:v>4988.0777756799998</c:v>
                </c:pt>
                <c:pt idx="6">
                  <c:v>5966.8431300400007</c:v>
                </c:pt>
                <c:pt idx="7">
                  <c:v>6150.1676121281935</c:v>
                </c:pt>
                <c:pt idx="8">
                  <c:v>6194.8348231834643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38-4EA5-A810-F8436E6B0322}"/>
            </c:ext>
          </c:extLst>
        </c:ser>
        <c:ser>
          <c:idx val="1"/>
          <c:order val="1"/>
          <c:tx>
            <c:v>Blueprint Fund</c:v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38-4EA5-A810-F8436E6B0322}"/>
                </c:ext>
              </c:extLst>
            </c:dLbl>
            <c:dLbl>
              <c:idx val="4"/>
              <c:layout>
                <c:manualLayout>
                  <c:x val="-5.5554956315392087E-3"/>
                  <c:y val="-4.9079717053305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38-4EA5-A810-F8436E6B0322}"/>
                </c:ext>
              </c:extLst>
            </c:dLbl>
            <c:dLbl>
              <c:idx val="5"/>
              <c:layout>
                <c:manualLayout>
                  <c:x val="-2.777837701794125E-3"/>
                  <c:y val="-4.9391617527629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38-4EA5-A810-F8436E6B0322}"/>
                </c:ext>
              </c:extLst>
            </c:dLbl>
            <c:dLbl>
              <c:idx val="6"/>
              <c:layout>
                <c:manualLayout>
                  <c:x val="-4.5662100456622676E-3"/>
                  <c:y val="-5.9790732436472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38-4EA5-A810-F8436E6B0322}"/>
                </c:ext>
              </c:extLst>
            </c:dLbl>
            <c:dLbl>
              <c:idx val="7"/>
              <c:layout>
                <c:manualLayout>
                  <c:x val="3.2265383648164832E-3"/>
                  <c:y val="-7.7249204960382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38-4EA5-A810-F8436E6B0322}"/>
                </c:ext>
              </c:extLst>
            </c:dLbl>
            <c:dLbl>
              <c:idx val="8"/>
              <c:layout>
                <c:manualLayout>
                  <c:x val="-1.3467855938582955E-16"/>
                  <c:y val="-6.7988626150626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B38-4EA5-A810-F8436E6B0322}"/>
                </c:ext>
              </c:extLst>
            </c:dLbl>
            <c:numFmt formatCode="&quot;$&quot;#,##0.0" sourceLinked="0"/>
            <c:spPr>
              <a:solidFill>
                <a:schemeClr val="lt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'SUT '!$A$10:$A$18</c:f>
              <c:strCache>
                <c:ptCount val="9"/>
                <c:pt idx="0">
                  <c:v>FY 2016</c:v>
                </c:pt>
                <c:pt idx="1">
                  <c:v>FY 2017</c:v>
                </c:pt>
                <c:pt idx="2">
                  <c:v>FY 2018</c:v>
                </c:pt>
                <c:pt idx="3">
                  <c:v>FY 2019</c:v>
                </c:pt>
                <c:pt idx="4">
                  <c:v>FY 2020</c:v>
                </c:pt>
                <c:pt idx="5">
                  <c:v>FY 2021</c:v>
                </c:pt>
                <c:pt idx="6">
                  <c:v>FY 2022</c:v>
                </c:pt>
                <c:pt idx="7">
                  <c:v>FY 2023E</c:v>
                </c:pt>
                <c:pt idx="8">
                  <c:v>FY 2024E</c:v>
                </c:pt>
              </c:strCache>
            </c:strRef>
          </c:cat>
          <c:val>
            <c:numRef>
              <c:f>'SUT '!$N$10:$N$18</c:f>
              <c:numCache>
                <c:formatCode>General</c:formatCode>
                <c:ptCount val="9"/>
                <c:pt idx="3" formatCode="_(* #,##0.0_);_(* \(#,##0.0\);_(* &quot;-&quot;??_);_(@_)">
                  <c:v>0</c:v>
                </c:pt>
                <c:pt idx="4" formatCode="_(* #,##0.0_);_(* \(#,##0.0\);_(* &quot;-&quot;??_);_(@_)">
                  <c:v>231.37284638000006</c:v>
                </c:pt>
                <c:pt idx="5" formatCode="_(* #,##0.0_);_(* \(#,##0.0\);_(* &quot;-&quot;??_);_(@_)">
                  <c:v>423.33992699999999</c:v>
                </c:pt>
                <c:pt idx="6" formatCode="_(* #,##0.0_);_(* \(#,##0.0\);_(* &quot;-&quot;??_);_(@_)">
                  <c:v>542.65044178169489</c:v>
                </c:pt>
                <c:pt idx="7" formatCode="_(* #,##0.0_);_(* \(#,##0.0\);_(* &quot;-&quot;??_);_(@_)">
                  <c:v>623.14473603061003</c:v>
                </c:pt>
                <c:pt idx="8" formatCode="_(* #,##0.0_);_(* \(#,##0.0\);_(* &quot;-&quot;??_);_(@_)">
                  <c:v>765.65374219121463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B38-4EA5-A810-F8436E6B0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306909256"/>
        <c:axId val="1306907616"/>
      </c:barChart>
      <c:catAx>
        <c:axId val="1306909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06907616"/>
        <c:crosses val="autoZero"/>
        <c:auto val="1"/>
        <c:lblAlgn val="ctr"/>
        <c:lblOffset val="100"/>
        <c:noMultiLvlLbl val="0"/>
      </c:catAx>
      <c:valAx>
        <c:axId val="1306907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06909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1751142697362392"/>
          <c:y val="0.1593127884382701"/>
          <c:w val="0.29285265365939406"/>
          <c:h val="7.67190312340253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Federal Economic</a:t>
            </a:r>
            <a:r>
              <a:rPr lang="en-US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Assistance and Infrastructure Spending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Sheet3!$C$16:$R$16</c:f>
              <c:numCache>
                <c:formatCode>General</c:formatCode>
                <c:ptCount val="16"/>
                <c:pt idx="0">
                  <c:v>2020</c:v>
                </c:pt>
                <c:pt idx="4">
                  <c:v>2021</c:v>
                </c:pt>
                <c:pt idx="8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Sheet3!$C$15:$R$15</c:f>
              <c:numCache>
                <c:formatCode>0.00%</c:formatCode>
                <c:ptCount val="16"/>
                <c:pt idx="0" formatCode="0%">
                  <c:v>3.0000000000000001E-3</c:v>
                </c:pt>
                <c:pt idx="1">
                  <c:v>0.20499999999999999</c:v>
                </c:pt>
                <c:pt idx="2">
                  <c:v>9.1999999999999998E-2</c:v>
                </c:pt>
                <c:pt idx="3">
                  <c:v>4.2999999999999997E-2</c:v>
                </c:pt>
                <c:pt idx="4">
                  <c:v>0.13500000000000001</c:v>
                </c:pt>
                <c:pt idx="5">
                  <c:v>0.105</c:v>
                </c:pt>
                <c:pt idx="6" formatCode="0%">
                  <c:v>0.04</c:v>
                </c:pt>
                <c:pt idx="7">
                  <c:v>2.5000000000000001E-2</c:v>
                </c:pt>
                <c:pt idx="8">
                  <c:v>5.0000000000000001E-3</c:v>
                </c:pt>
                <c:pt idx="9">
                  <c:v>5.0000000000000001E-3</c:v>
                </c:pt>
                <c:pt idx="10">
                  <c:v>3.0000000000000001E-3</c:v>
                </c:pt>
                <c:pt idx="11">
                  <c:v>3.0000000000000001E-3</c:v>
                </c:pt>
                <c:pt idx="12">
                  <c:v>3.0000000000000001E-3</c:v>
                </c:pt>
                <c:pt idx="13">
                  <c:v>3.0000000000000001E-3</c:v>
                </c:pt>
                <c:pt idx="14">
                  <c:v>5.0000000000000001E-3</c:v>
                </c:pt>
                <c:pt idx="15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E2-4290-BBAD-E7405445E4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-36"/>
        <c:axId val="885281896"/>
        <c:axId val="885281568"/>
      </c:barChart>
      <c:catAx>
        <c:axId val="8852818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Source: IHS Markit, Bureau</a:t>
                </a:r>
                <a:r>
                  <a:rPr lang="en-US" sz="1100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Revenue Estimates</a:t>
                </a:r>
                <a:endParaRPr lang="en-US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8.1207729468599027E-2"/>
              <c:y val="0.939917361814921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85281568"/>
        <c:crosses val="autoZero"/>
        <c:auto val="1"/>
        <c:lblAlgn val="ctr"/>
        <c:lblOffset val="100"/>
        <c:noMultiLvlLbl val="0"/>
      </c:catAx>
      <c:valAx>
        <c:axId val="88528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Percent of GDP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85281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lang="en-US" sz="18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Price Index Percentage Change - by Component</a:t>
            </a:r>
            <a:endParaRPr lang="en-US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3883864457532974"/>
          <c:y val="3.75030753920610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083426037562645E-2"/>
          <c:y val="3.7102089339381694E-2"/>
          <c:w val="0.91454727354613674"/>
          <c:h val="0.84413501169309524"/>
        </c:manualLayout>
      </c:layout>
      <c:barChart>
        <c:barDir val="col"/>
        <c:grouping val="stacked"/>
        <c:varyColors val="0"/>
        <c:ser>
          <c:idx val="0"/>
          <c:order val="0"/>
          <c:tx>
            <c:v>Food</c:v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Sheet1!$F$858:$F$901</c:f>
              <c:numCache>
                <c:formatCode>General</c:formatCode>
                <c:ptCount val="44"/>
                <c:pt idx="0" formatCode="0">
                  <c:v>2019</c:v>
                </c:pt>
                <c:pt idx="12" formatCode="0">
                  <c:v>2020</c:v>
                </c:pt>
                <c:pt idx="24" formatCode="0">
                  <c:v>2021</c:v>
                </c:pt>
                <c:pt idx="36" formatCode="0">
                  <c:v>2022</c:v>
                </c:pt>
              </c:numCache>
            </c:numRef>
          </c:cat>
          <c:val>
            <c:numRef>
              <c:f>Sheet1!$B$858:$B$901</c:f>
              <c:numCache>
                <c:formatCode>0.00</c:formatCode>
                <c:ptCount val="44"/>
                <c:pt idx="0">
                  <c:v>0.21879367143304365</c:v>
                </c:pt>
                <c:pt idx="1">
                  <c:v>0.26422191652659405</c:v>
                </c:pt>
                <c:pt idx="2">
                  <c:v>0.28285422246169045</c:v>
                </c:pt>
                <c:pt idx="3">
                  <c:v>0.23583611313118394</c:v>
                </c:pt>
                <c:pt idx="4">
                  <c:v>0.26368203052747263</c:v>
                </c:pt>
                <c:pt idx="5">
                  <c:v>0.25153408507647912</c:v>
                </c:pt>
                <c:pt idx="6">
                  <c:v>0.23564695493804941</c:v>
                </c:pt>
                <c:pt idx="7">
                  <c:v>0.22604907217144374</c:v>
                </c:pt>
                <c:pt idx="8">
                  <c:v>0.2417066418124687</c:v>
                </c:pt>
                <c:pt idx="9">
                  <c:v>0.27836516701366854</c:v>
                </c:pt>
                <c:pt idx="10">
                  <c:v>0.2703915210991148</c:v>
                </c:pt>
                <c:pt idx="11">
                  <c:v>0.2406017451979669</c:v>
                </c:pt>
                <c:pt idx="12">
                  <c:v>0.24593444912064602</c:v>
                </c:pt>
                <c:pt idx="13">
                  <c:v>0.2431967515831924</c:v>
                </c:pt>
                <c:pt idx="14">
                  <c:v>0.2584241441385503</c:v>
                </c:pt>
                <c:pt idx="15">
                  <c:v>0.46868917465113585</c:v>
                </c:pt>
                <c:pt idx="16">
                  <c:v>0.53467977737124561</c:v>
                </c:pt>
                <c:pt idx="17">
                  <c:v>0.60170518091945846</c:v>
                </c:pt>
                <c:pt idx="18">
                  <c:v>0.54449768346349148</c:v>
                </c:pt>
                <c:pt idx="19">
                  <c:v>0.55011140832039995</c:v>
                </c:pt>
                <c:pt idx="20">
                  <c:v>0.52905701483312861</c:v>
                </c:pt>
                <c:pt idx="21">
                  <c:v>0.52506571667611579</c:v>
                </c:pt>
                <c:pt idx="22">
                  <c:v>0.49698567152234246</c:v>
                </c:pt>
                <c:pt idx="23">
                  <c:v>0.52370636329406739</c:v>
                </c:pt>
                <c:pt idx="24">
                  <c:v>0.50889539136796014</c:v>
                </c:pt>
                <c:pt idx="25">
                  <c:v>0.48582077186230366</c:v>
                </c:pt>
                <c:pt idx="26">
                  <c:v>0.46445450531716637</c:v>
                </c:pt>
                <c:pt idx="27">
                  <c:v>0.31716155419222919</c:v>
                </c:pt>
                <c:pt idx="28">
                  <c:v>0.287305069206858</c:v>
                </c:pt>
                <c:pt idx="29">
                  <c:v>0.31786820986738529</c:v>
                </c:pt>
                <c:pt idx="30">
                  <c:v>0.45884306011010567</c:v>
                </c:pt>
                <c:pt idx="31">
                  <c:v>0.49765045099978239</c:v>
                </c:pt>
                <c:pt idx="32">
                  <c:v>0.61324623593585037</c:v>
                </c:pt>
                <c:pt idx="33">
                  <c:v>0.71200655149003533</c:v>
                </c:pt>
                <c:pt idx="34">
                  <c:v>0.81773533459710734</c:v>
                </c:pt>
                <c:pt idx="35">
                  <c:v>0.8389215399916452</c:v>
                </c:pt>
                <c:pt idx="36">
                  <c:v>0.93350998948475239</c:v>
                </c:pt>
                <c:pt idx="37">
                  <c:v>1.058205681780503</c:v>
                </c:pt>
                <c:pt idx="38">
                  <c:v>1.1777517187091942</c:v>
                </c:pt>
                <c:pt idx="39">
                  <c:v>1.2521863305318015</c:v>
                </c:pt>
                <c:pt idx="40">
                  <c:v>1.3554287976299952</c:v>
                </c:pt>
                <c:pt idx="41">
                  <c:v>1.39479184400888</c:v>
                </c:pt>
                <c:pt idx="42">
                  <c:v>1.4599477826520399</c:v>
                </c:pt>
                <c:pt idx="43">
                  <c:v>1.51902953374748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6C-4C85-91C3-8C4A24426892}"/>
            </c:ext>
          </c:extLst>
        </c:ser>
        <c:ser>
          <c:idx val="1"/>
          <c:order val="1"/>
          <c:tx>
            <c:v>Energy</c:v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Sheet1!$F$858:$F$901</c:f>
              <c:numCache>
                <c:formatCode>General</c:formatCode>
                <c:ptCount val="44"/>
                <c:pt idx="0" formatCode="0">
                  <c:v>2019</c:v>
                </c:pt>
                <c:pt idx="12" formatCode="0">
                  <c:v>2020</c:v>
                </c:pt>
                <c:pt idx="24" formatCode="0">
                  <c:v>2021</c:v>
                </c:pt>
                <c:pt idx="36" formatCode="0">
                  <c:v>2022</c:v>
                </c:pt>
              </c:numCache>
            </c:numRef>
          </c:cat>
          <c:val>
            <c:numRef>
              <c:f>Sheet1!$C$858:$C$901</c:f>
              <c:numCache>
                <c:formatCode>0.00</c:formatCode>
                <c:ptCount val="44"/>
                <c:pt idx="0">
                  <c:v>-0.3839478402006718</c:v>
                </c:pt>
                <c:pt idx="1">
                  <c:v>-0.38950424945889162</c:v>
                </c:pt>
                <c:pt idx="2">
                  <c:v>-1.8596528754178072E-2</c:v>
                </c:pt>
                <c:pt idx="3">
                  <c:v>0.1174909743984455</c:v>
                </c:pt>
                <c:pt idx="4">
                  <c:v>-3.1705718118858132E-2</c:v>
                </c:pt>
                <c:pt idx="5">
                  <c:v>-0.22584168724855908</c:v>
                </c:pt>
                <c:pt idx="6">
                  <c:v>-0.13067093803183569</c:v>
                </c:pt>
                <c:pt idx="7">
                  <c:v>-0.3060964686312852</c:v>
                </c:pt>
                <c:pt idx="8">
                  <c:v>-0.33944100535257088</c:v>
                </c:pt>
                <c:pt idx="9">
                  <c:v>-0.31934283014368797</c:v>
                </c:pt>
                <c:pt idx="10">
                  <c:v>-6.1393351484719277E-2</c:v>
                </c:pt>
                <c:pt idx="11">
                  <c:v>0.24718761434020131</c:v>
                </c:pt>
                <c:pt idx="12">
                  <c:v>0.43839896857059457</c:v>
                </c:pt>
                <c:pt idx="13">
                  <c:v>0.19083062209210289</c:v>
                </c:pt>
                <c:pt idx="14">
                  <c:v>-0.42327001146152954</c:v>
                </c:pt>
                <c:pt idx="15">
                  <c:v>-1.2879328457146975</c:v>
                </c:pt>
                <c:pt idx="16">
                  <c:v>-1.3425620174799711</c:v>
                </c:pt>
                <c:pt idx="17">
                  <c:v>-0.89781657085891509</c:v>
                </c:pt>
                <c:pt idx="18">
                  <c:v>-0.79297804957146123</c:v>
                </c:pt>
                <c:pt idx="19">
                  <c:v>-0.65093720006192313</c:v>
                </c:pt>
                <c:pt idx="20">
                  <c:v>-0.56016251724364496</c:v>
                </c:pt>
                <c:pt idx="21">
                  <c:v>-0.68469845812944341</c:v>
                </c:pt>
                <c:pt idx="22">
                  <c:v>-0.7122425000574879</c:v>
                </c:pt>
                <c:pt idx="23">
                  <c:v>-0.5395005869345636</c:v>
                </c:pt>
                <c:pt idx="24">
                  <c:v>-0.28592030412804231</c:v>
                </c:pt>
                <c:pt idx="25">
                  <c:v>0.16558128890943838</c:v>
                </c:pt>
                <c:pt idx="26">
                  <c:v>0.98069667307465902</c:v>
                </c:pt>
                <c:pt idx="27">
                  <c:v>1.8274679176987132</c:v>
                </c:pt>
                <c:pt idx="28">
                  <c:v>2.0599054037495397</c:v>
                </c:pt>
                <c:pt idx="29">
                  <c:v>1.8010763491246402</c:v>
                </c:pt>
                <c:pt idx="30">
                  <c:v>1.7512155840378896</c:v>
                </c:pt>
                <c:pt idx="31">
                  <c:v>1.8408482590009527</c:v>
                </c:pt>
                <c:pt idx="32">
                  <c:v>1.8277905066666664</c:v>
                </c:pt>
                <c:pt idx="33">
                  <c:v>2.1911018912108324</c:v>
                </c:pt>
                <c:pt idx="34">
                  <c:v>2.428564537403429</c:v>
                </c:pt>
                <c:pt idx="35">
                  <c:v>2.1614375322245625</c:v>
                </c:pt>
                <c:pt idx="36">
                  <c:v>1.9868538752579672</c:v>
                </c:pt>
                <c:pt idx="37">
                  <c:v>1.887006028938907</c:v>
                </c:pt>
                <c:pt idx="38">
                  <c:v>2.3634842143064194</c:v>
                </c:pt>
                <c:pt idx="39">
                  <c:v>2.215558391060279</c:v>
                </c:pt>
                <c:pt idx="40">
                  <c:v>2.5241428782724444</c:v>
                </c:pt>
                <c:pt idx="41">
                  <c:v>3.0523208353756002</c:v>
                </c:pt>
                <c:pt idx="42">
                  <c:v>2.4193082068551899</c:v>
                </c:pt>
                <c:pt idx="43">
                  <c:v>1.756778027478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6C-4C85-91C3-8C4A24426892}"/>
            </c:ext>
          </c:extLst>
        </c:ser>
        <c:ser>
          <c:idx val="2"/>
          <c:order val="2"/>
          <c:tx>
            <c:v>All Other Items</c:v>
          </c:tx>
          <c:spPr>
            <a:solidFill>
              <a:schemeClr val="accent3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Sheet1!$F$858:$F$901</c:f>
              <c:numCache>
                <c:formatCode>General</c:formatCode>
                <c:ptCount val="44"/>
                <c:pt idx="0" formatCode="0">
                  <c:v>2019</c:v>
                </c:pt>
                <c:pt idx="12" formatCode="0">
                  <c:v>2020</c:v>
                </c:pt>
                <c:pt idx="24" formatCode="0">
                  <c:v>2021</c:v>
                </c:pt>
                <c:pt idx="36" formatCode="0">
                  <c:v>2022</c:v>
                </c:pt>
              </c:numCache>
            </c:numRef>
          </c:cat>
          <c:val>
            <c:numRef>
              <c:f>Sheet1!$D$858:$D$901</c:f>
              <c:numCache>
                <c:formatCode>0.00</c:formatCode>
                <c:ptCount val="44"/>
                <c:pt idx="0">
                  <c:v>1.6977099956090789</c:v>
                </c:pt>
                <c:pt idx="1">
                  <c:v>1.6494333954172666</c:v>
                </c:pt>
                <c:pt idx="2">
                  <c:v>1.626326008870574</c:v>
                </c:pt>
                <c:pt idx="3">
                  <c:v>1.6545212253948827</c:v>
                </c:pt>
                <c:pt idx="4">
                  <c:v>1.593958180213181</c:v>
                </c:pt>
                <c:pt idx="5">
                  <c:v>1.6925055913986864</c:v>
                </c:pt>
                <c:pt idx="6">
                  <c:v>1.7350854999844834</c:v>
                </c:pt>
                <c:pt idx="7">
                  <c:v>1.8764443161207185</c:v>
                </c:pt>
                <c:pt idx="8">
                  <c:v>1.8656211910794847</c:v>
                </c:pt>
                <c:pt idx="9">
                  <c:v>1.8434043792013086</c:v>
                </c:pt>
                <c:pt idx="10">
                  <c:v>1.8352611898017066</c:v>
                </c:pt>
                <c:pt idx="11">
                  <c:v>1.7714875930043812</c:v>
                </c:pt>
                <c:pt idx="12">
                  <c:v>1.7905351623972379</c:v>
                </c:pt>
                <c:pt idx="13">
                  <c:v>1.883549594648998</c:v>
                </c:pt>
                <c:pt idx="14">
                  <c:v>1.6785646601525683</c:v>
                </c:pt>
                <c:pt idx="15">
                  <c:v>1.1540104367875754</c:v>
                </c:pt>
                <c:pt idx="16">
                  <c:v>0.99283461865423095</c:v>
                </c:pt>
                <c:pt idx="17">
                  <c:v>0.94766329840842756</c:v>
                </c:pt>
                <c:pt idx="18">
                  <c:v>1.221917264726327</c:v>
                </c:pt>
                <c:pt idx="19">
                  <c:v>1.3588112669657486</c:v>
                </c:pt>
                <c:pt idx="20">
                  <c:v>1.3675716510196929</c:v>
                </c:pt>
                <c:pt idx="21">
                  <c:v>1.2902594380025569</c:v>
                </c:pt>
                <c:pt idx="22">
                  <c:v>1.3006547477783845</c:v>
                </c:pt>
                <c:pt idx="23">
                  <c:v>1.2655667677672289</c:v>
                </c:pt>
                <c:pt idx="24">
                  <c:v>1.0998741526473375</c:v>
                </c:pt>
                <c:pt idx="25">
                  <c:v>1.0208466955964861</c:v>
                </c:pt>
                <c:pt idx="26">
                  <c:v>1.3161389425886789</c:v>
                </c:pt>
                <c:pt idx="27">
                  <c:v>2.3560480112577959</c:v>
                </c:pt>
                <c:pt idx="28">
                  <c:v>3.0174835583533461</c:v>
                </c:pt>
                <c:pt idx="29">
                  <c:v>3.5259883497188844</c:v>
                </c:pt>
                <c:pt idx="30">
                  <c:v>3.3312710949647029</c:v>
                </c:pt>
                <c:pt idx="31">
                  <c:v>3.1410382115818338</c:v>
                </c:pt>
                <c:pt idx="32">
                  <c:v>3.2004180908928843</c:v>
                </c:pt>
                <c:pt idx="33">
                  <c:v>3.6421820875350797</c:v>
                </c:pt>
                <c:pt idx="34">
                  <c:v>3.9265475953983393</c:v>
                </c:pt>
                <c:pt idx="35">
                  <c:v>4.3419745318241043</c:v>
                </c:pt>
                <c:pt idx="36">
                  <c:v>4.7892534041182548</c:v>
                </c:pt>
                <c:pt idx="37">
                  <c:v>5.0865304559333415</c:v>
                </c:pt>
                <c:pt idx="38">
                  <c:v>5.1026208065687104</c:v>
                </c:pt>
                <c:pt idx="39">
                  <c:v>4.8629097632541445</c:v>
                </c:pt>
                <c:pt idx="40">
                  <c:v>4.7658628221170467</c:v>
                </c:pt>
                <c:pt idx="41">
                  <c:v>4.6875088118248902</c:v>
                </c:pt>
                <c:pt idx="42">
                  <c:v>4.6867817887041996</c:v>
                </c:pt>
                <c:pt idx="43">
                  <c:v>5.0083120591752399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6C-4C85-91C3-8C4A24426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1973768"/>
        <c:axId val="961975408"/>
      </c:barChart>
      <c:lineChart>
        <c:grouping val="standard"/>
        <c:varyColors val="0"/>
        <c:ser>
          <c:idx val="3"/>
          <c:order val="3"/>
          <c:tx>
            <c:v>Total</c:v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Sheet1!$A$858:$A$901</c:f>
              <c:numCache>
                <c:formatCode>mmm\-yy</c:formatCode>
                <c:ptCount val="44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</c:numCache>
            </c:numRef>
          </c:cat>
          <c:val>
            <c:numRef>
              <c:f>Sheet1!$E$858:$E$901</c:f>
              <c:numCache>
                <c:formatCode>0.00</c:formatCode>
                <c:ptCount val="44"/>
                <c:pt idx="0">
                  <c:v>1.5325558268414508</c:v>
                </c:pt>
                <c:pt idx="1">
                  <c:v>1.524151062484969</c:v>
                </c:pt>
                <c:pt idx="2">
                  <c:v>1.8905837025780863</c:v>
                </c:pt>
                <c:pt idx="3">
                  <c:v>2.0078483129245122</c:v>
                </c:pt>
                <c:pt idx="4">
                  <c:v>1.8259344926217955</c:v>
                </c:pt>
                <c:pt idx="5">
                  <c:v>1.7181979892266064</c:v>
                </c:pt>
                <c:pt idx="6">
                  <c:v>1.8400615168906971</c:v>
                </c:pt>
                <c:pt idx="7">
                  <c:v>1.7963969196608771</c:v>
                </c:pt>
                <c:pt idx="8">
                  <c:v>1.7678868275393824</c:v>
                </c:pt>
                <c:pt idx="9">
                  <c:v>1.8024267160712892</c:v>
                </c:pt>
                <c:pt idx="10">
                  <c:v>2.044259359416102</c:v>
                </c:pt>
                <c:pt idx="11">
                  <c:v>2.2592769525425496</c:v>
                </c:pt>
                <c:pt idx="12">
                  <c:v>2.4748685800884784</c:v>
                </c:pt>
                <c:pt idx="13">
                  <c:v>2.3175769683242935</c:v>
                </c:pt>
                <c:pt idx="14">
                  <c:v>1.513718792829589</c:v>
                </c:pt>
                <c:pt idx="15">
                  <c:v>0.33476676572401387</c:v>
                </c:pt>
                <c:pt idx="16">
                  <c:v>0.1849523785455055</c:v>
                </c:pt>
                <c:pt idx="17">
                  <c:v>0.65155190846897093</c:v>
                </c:pt>
                <c:pt idx="18">
                  <c:v>0.97343689861835725</c:v>
                </c:pt>
                <c:pt idx="19">
                  <c:v>1.2579854752242254</c:v>
                </c:pt>
                <c:pt idx="20">
                  <c:v>1.3364661486091767</c:v>
                </c:pt>
                <c:pt idx="21">
                  <c:v>1.1306266965492293</c:v>
                </c:pt>
                <c:pt idx="22">
                  <c:v>1.085397919243239</c:v>
                </c:pt>
                <c:pt idx="23">
                  <c:v>1.2497725441267327</c:v>
                </c:pt>
                <c:pt idx="24">
                  <c:v>1.3228492398872553</c:v>
                </c:pt>
                <c:pt idx="25">
                  <c:v>1.6722487563682282</c:v>
                </c:pt>
                <c:pt idx="26">
                  <c:v>2.7612901209805045</c:v>
                </c:pt>
                <c:pt idx="27">
                  <c:v>4.5006774831487384</c:v>
                </c:pt>
                <c:pt idx="28">
                  <c:v>5.3646940313097442</c:v>
                </c:pt>
                <c:pt idx="29">
                  <c:v>5.6449329087109099</c:v>
                </c:pt>
                <c:pt idx="30">
                  <c:v>5.5413297391126983</c:v>
                </c:pt>
                <c:pt idx="31">
                  <c:v>5.4795369215825689</c:v>
                </c:pt>
                <c:pt idx="32">
                  <c:v>5.6414548334954011</c:v>
                </c:pt>
                <c:pt idx="33">
                  <c:v>6.5452905302359472</c:v>
                </c:pt>
                <c:pt idx="34">
                  <c:v>7.172847467398876</c:v>
                </c:pt>
                <c:pt idx="35">
                  <c:v>7.342333604040312</c:v>
                </c:pt>
                <c:pt idx="36">
                  <c:v>7.7096172688609741</c:v>
                </c:pt>
                <c:pt idx="37">
                  <c:v>8.0317421666527515</c:v>
                </c:pt>
                <c:pt idx="38">
                  <c:v>8.643856739584324</c:v>
                </c:pt>
                <c:pt idx="39">
                  <c:v>8.3306544848462245</c:v>
                </c:pt>
                <c:pt idx="40">
                  <c:v>8.6454344980194868</c:v>
                </c:pt>
                <c:pt idx="41">
                  <c:v>9.1346214912093693</c:v>
                </c:pt>
                <c:pt idx="42">
                  <c:v>8.5660377782114292</c:v>
                </c:pt>
                <c:pt idx="43">
                  <c:v>8.2841196204007197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E6C-4C85-91C3-8C4A24426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1973768"/>
        <c:axId val="961975408"/>
      </c:lineChart>
      <c:catAx>
        <c:axId val="96197376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61975408"/>
        <c:crosses val="autoZero"/>
        <c:auto val="1"/>
        <c:lblAlgn val="ctr"/>
        <c:lblOffset val="100"/>
        <c:tickLblSkip val="12"/>
        <c:noMultiLvlLbl val="0"/>
      </c:catAx>
      <c:valAx>
        <c:axId val="961975408"/>
        <c:scaling>
          <c:orientation val="minMax"/>
          <c:min val="-2"/>
        </c:scaling>
        <c:delete val="0"/>
        <c:axPos val="l"/>
        <c:numFmt formatCode="0.0" sourceLinked="0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61973768"/>
        <c:crosses val="autoZero"/>
        <c:crossBetween val="between"/>
      </c:valAx>
      <c:spPr>
        <a:noFill/>
        <a:ln>
          <a:solidFill>
            <a:srgbClr val="FFFFFF"/>
          </a:solidFill>
        </a:ln>
        <a:effectLst/>
      </c:spPr>
    </c:plotArea>
    <c:legend>
      <c:legendPos val="b"/>
      <c:layout>
        <c:manualLayout>
          <c:xMode val="edge"/>
          <c:yMode val="edge"/>
          <c:x val="9.861298647600851E-2"/>
          <c:y val="0.1889957615152548"/>
          <c:w val="0.42319191145798379"/>
          <c:h val="0.147791957867245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Nonwithholding</a:t>
            </a:r>
            <a:r>
              <a:rPr lang="en-US" sz="1600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Revenues </a:t>
            </a:r>
          </a:p>
          <a:p>
            <a:pPr algn="ctr">
              <a:defRPr>
                <a:solidFill>
                  <a:sysClr val="windowText" lastClr="000000"/>
                </a:solidFill>
              </a:defRPr>
            </a:pPr>
            <a:r>
              <a:rPr lang="en-US" sz="1600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Percent of General Fund Revenues by Fiscal Year</a:t>
            </a:r>
            <a:endParaRPr lang="en-US" sz="16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6925612215499856"/>
          <c:y val="2.97012698412698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272038049383954"/>
          <c:y val="0.13546412698412696"/>
          <c:w val="0.82906571072254154"/>
          <c:h val="0.72229015873015878"/>
        </c:manualLayout>
      </c:layout>
      <c:lineChart>
        <c:grouping val="standard"/>
        <c:varyColors val="0"/>
        <c:ser>
          <c:idx val="0"/>
          <c:order val="0"/>
          <c:tx>
            <c:v>Actual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Actual!$U$17:$U$31</c:f>
              <c:strCache>
                <c:ptCount val="15"/>
                <c:pt idx="0">
                  <c:v>2010</c:v>
                </c:pt>
                <c:pt idx="2">
                  <c:v>2012</c:v>
                </c:pt>
                <c:pt idx="4">
                  <c:v>2014</c:v>
                </c:pt>
                <c:pt idx="6">
                  <c:v>2016</c:v>
                </c:pt>
                <c:pt idx="8">
                  <c:v>2018</c:v>
                </c:pt>
                <c:pt idx="10">
                  <c:v>2020</c:v>
                </c:pt>
                <c:pt idx="12">
                  <c:v>2022</c:v>
                </c:pt>
                <c:pt idx="14">
                  <c:v>24E</c:v>
                </c:pt>
              </c:strCache>
            </c:strRef>
          </c:cat>
          <c:val>
            <c:numRef>
              <c:f>Actual!$M$17:$M$29</c:f>
              <c:numCache>
                <c:formatCode>0.00%</c:formatCode>
                <c:ptCount val="13"/>
                <c:pt idx="0">
                  <c:v>0.11823985738645318</c:v>
                </c:pt>
                <c:pt idx="1">
                  <c:v>0.12107601589419967</c:v>
                </c:pt>
                <c:pt idx="2">
                  <c:v>0.12172561833935998</c:v>
                </c:pt>
                <c:pt idx="3">
                  <c:v>0.14131985055035948</c:v>
                </c:pt>
                <c:pt idx="4">
                  <c:v>0.13804980142984902</c:v>
                </c:pt>
                <c:pt idx="5">
                  <c:v>0.14729200069679613</c:v>
                </c:pt>
                <c:pt idx="6">
                  <c:v>0.14589929880179242</c:v>
                </c:pt>
                <c:pt idx="7">
                  <c:v>0.14172200978758273</c:v>
                </c:pt>
                <c:pt idx="8">
                  <c:v>0.1501954144187268</c:v>
                </c:pt>
                <c:pt idx="9">
                  <c:v>0.16243442805754835</c:v>
                </c:pt>
                <c:pt idx="10">
                  <c:v>0.16117309526213711</c:v>
                </c:pt>
                <c:pt idx="11">
                  <c:v>0.17026058870959773</c:v>
                </c:pt>
                <c:pt idx="12">
                  <c:v>0.20262077724552946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CB-4FA2-8E56-9AC2F8DC671B}"/>
            </c:ext>
          </c:extLst>
        </c:ser>
        <c:ser>
          <c:idx val="2"/>
          <c:order val="1"/>
          <c:tx>
            <c:v>Forecast</c:v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Actual!$U$17:$U$31</c:f>
              <c:strCache>
                <c:ptCount val="15"/>
                <c:pt idx="0">
                  <c:v>2010</c:v>
                </c:pt>
                <c:pt idx="2">
                  <c:v>2012</c:v>
                </c:pt>
                <c:pt idx="4">
                  <c:v>2014</c:v>
                </c:pt>
                <c:pt idx="6">
                  <c:v>2016</c:v>
                </c:pt>
                <c:pt idx="8">
                  <c:v>2018</c:v>
                </c:pt>
                <c:pt idx="10">
                  <c:v>2020</c:v>
                </c:pt>
                <c:pt idx="12">
                  <c:v>2022</c:v>
                </c:pt>
                <c:pt idx="14">
                  <c:v>24E</c:v>
                </c:pt>
              </c:strCache>
            </c:strRef>
          </c:cat>
          <c:val>
            <c:numRef>
              <c:f>Actual!$X$17:$X$31</c:f>
              <c:numCache>
                <c:formatCode>0.00%</c:formatCode>
                <c:ptCount val="15"/>
                <c:pt idx="0">
                  <c:v>0.11823985738645318</c:v>
                </c:pt>
                <c:pt idx="1">
                  <c:v>0.12107601589419967</c:v>
                </c:pt>
                <c:pt idx="2">
                  <c:v>0.12172561833935998</c:v>
                </c:pt>
                <c:pt idx="3">
                  <c:v>0.14131985055035948</c:v>
                </c:pt>
                <c:pt idx="4">
                  <c:v>0.13804980142984902</c:v>
                </c:pt>
                <c:pt idx="5">
                  <c:v>0.14729200069679613</c:v>
                </c:pt>
                <c:pt idx="6">
                  <c:v>0.14589929880179242</c:v>
                </c:pt>
                <c:pt idx="7">
                  <c:v>0.14172200978758273</c:v>
                </c:pt>
                <c:pt idx="8">
                  <c:v>0.1501954144187268</c:v>
                </c:pt>
                <c:pt idx="9">
                  <c:v>0.16243442805754835</c:v>
                </c:pt>
                <c:pt idx="10">
                  <c:v>0.16117309526213711</c:v>
                </c:pt>
                <c:pt idx="11">
                  <c:v>0.17026058870959773</c:v>
                </c:pt>
                <c:pt idx="12">
                  <c:v>0.20262077724552946</c:v>
                </c:pt>
                <c:pt idx="13">
                  <c:v>0.19562882653314886</c:v>
                </c:pt>
                <c:pt idx="14" formatCode="0.0%">
                  <c:v>0.19354351603681905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CB-4FA2-8E56-9AC2F8DC671B}"/>
            </c:ext>
          </c:extLst>
        </c:ser>
        <c:ser>
          <c:idx val="1"/>
          <c:order val="2"/>
          <c:tx>
            <c:v>Ten-Year Average</c:v>
          </c:tx>
          <c:spPr>
            <a:ln w="285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842466148084125E-2"/>
                  <c:y val="-2.615531746031745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10-Year Average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54351059000323"/>
                      <c:h val="0.1215008933889219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64CB-4FA2-8E56-9AC2F8DC67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Actual!$U$17:$U$31</c:f>
              <c:strCache>
                <c:ptCount val="15"/>
                <c:pt idx="0">
                  <c:v>2010</c:v>
                </c:pt>
                <c:pt idx="2">
                  <c:v>2012</c:v>
                </c:pt>
                <c:pt idx="4">
                  <c:v>2014</c:v>
                </c:pt>
                <c:pt idx="6">
                  <c:v>2016</c:v>
                </c:pt>
                <c:pt idx="8">
                  <c:v>2018</c:v>
                </c:pt>
                <c:pt idx="10">
                  <c:v>2020</c:v>
                </c:pt>
                <c:pt idx="12">
                  <c:v>2022</c:v>
                </c:pt>
                <c:pt idx="14">
                  <c:v>24E</c:v>
                </c:pt>
              </c:strCache>
            </c:strRef>
          </c:cat>
          <c:val>
            <c:numRef>
              <c:f>Actual!$V$17:$V$31</c:f>
              <c:numCache>
                <c:formatCode>0.00%</c:formatCode>
                <c:ptCount val="15"/>
                <c:pt idx="0">
                  <c:v>0.15609700000000001</c:v>
                </c:pt>
                <c:pt idx="1">
                  <c:v>0.15609700000000001</c:v>
                </c:pt>
                <c:pt idx="2">
                  <c:v>0.15609700000000001</c:v>
                </c:pt>
                <c:pt idx="3">
                  <c:v>0.15609700000000001</c:v>
                </c:pt>
                <c:pt idx="4">
                  <c:v>0.15609700000000001</c:v>
                </c:pt>
                <c:pt idx="5">
                  <c:v>0.15609700000000001</c:v>
                </c:pt>
                <c:pt idx="6">
                  <c:v>0.15609700000000001</c:v>
                </c:pt>
                <c:pt idx="7">
                  <c:v>0.15609700000000001</c:v>
                </c:pt>
                <c:pt idx="8">
                  <c:v>0.15609700000000001</c:v>
                </c:pt>
                <c:pt idx="9">
                  <c:v>0.15609700000000001</c:v>
                </c:pt>
                <c:pt idx="10">
                  <c:v>0.15609700000000001</c:v>
                </c:pt>
                <c:pt idx="11">
                  <c:v>0.15609700000000001</c:v>
                </c:pt>
                <c:pt idx="12">
                  <c:v>0.15609700000000001</c:v>
                </c:pt>
                <c:pt idx="13">
                  <c:v>0.15609700000000001</c:v>
                </c:pt>
                <c:pt idx="14">
                  <c:v>0.15609700000000001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4CB-4FA2-8E56-9AC2F8DC6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5601440"/>
        <c:axId val="685607672"/>
      </c:lineChart>
      <c:catAx>
        <c:axId val="68560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85607672"/>
        <c:crosses val="autoZero"/>
        <c:auto val="1"/>
        <c:lblAlgn val="ctr"/>
        <c:lblOffset val="100"/>
        <c:noMultiLvlLbl val="0"/>
      </c:catAx>
      <c:valAx>
        <c:axId val="685607672"/>
        <c:scaling>
          <c:orientation val="minMax"/>
          <c:min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8560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8616675309709014"/>
          <c:y val="0.76239741842683018"/>
          <c:w val="0.31230515701526934"/>
          <c:h val="6.58583162994927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0.02449</cdr:x>
      <cdr:y>0.92537</cdr:y>
    </cdr:from>
    <cdr:to>
      <cdr:x>0.64626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38FDDE8-75E9-44A6-9F4D-0E4A66AD759E}"/>
            </a:ext>
          </a:extLst>
        </cdr:cNvPr>
        <cdr:cNvSpPr txBox="1"/>
      </cdr:nvSpPr>
      <cdr:spPr>
        <a:xfrm xmlns:a="http://schemas.openxmlformats.org/drawingml/2006/main">
          <a:off x="171451" y="4724401"/>
          <a:ext cx="4352926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>
              <a:latin typeface="Times New Roman" panose="02020603050405020304" pitchFamily="18" charset="0"/>
              <a:cs typeface="Times New Roman" panose="02020603050405020304" pitchFamily="18" charset="0"/>
            </a:rPr>
            <a:t>Sources: Comptroller</a:t>
          </a:r>
          <a:r>
            <a:rPr lang="en-US" sz="1200" baseline="0">
              <a:latin typeface="Times New Roman" panose="02020603050405020304" pitchFamily="18" charset="0"/>
              <a:cs typeface="Times New Roman" panose="02020603050405020304" pitchFamily="18" charset="0"/>
            </a:rPr>
            <a:t> of Maryland; Bureau of Revenue Estimates</a:t>
          </a:r>
          <a:endParaRPr lang="en-US" sz="120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0.02261</cdr:x>
      <cdr:y>0.93708</cdr:y>
    </cdr:from>
    <cdr:to>
      <cdr:x>0.5036</cdr:x>
      <cdr:y>0.98446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EC996BB-0CB3-43EE-8B9A-A48257410391}"/>
            </a:ext>
          </a:extLst>
        </cdr:cNvPr>
        <cdr:cNvSpPr txBox="1"/>
      </cdr:nvSpPr>
      <cdr:spPr>
        <a:xfrm xmlns:a="http://schemas.openxmlformats.org/drawingml/2006/main">
          <a:off x="209550" y="6029326"/>
          <a:ext cx="44577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>
              <a:latin typeface="Times New Roman" panose="02020603050405020304" pitchFamily="18" charset="0"/>
              <a:cs typeface="Times New Roman" panose="02020603050405020304" pitchFamily="18" charset="0"/>
            </a:rPr>
            <a:t>Source:</a:t>
          </a:r>
          <a:r>
            <a:rPr lang="en-US" sz="1100" baseline="0">
              <a:latin typeface="Times New Roman" panose="02020603050405020304" pitchFamily="18" charset="0"/>
              <a:cs typeface="Times New Roman" panose="02020603050405020304" pitchFamily="18" charset="0"/>
            </a:rPr>
            <a:t> U.S. Bureau of Labor Statistics; Bureau of Revenue Estimates</a:t>
          </a:r>
          <a:endParaRPr lang="en-US" sz="110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0.30524</cdr:x>
      <cdr:y>0.02073</cdr:y>
    </cdr:from>
    <cdr:to>
      <cdr:x>0.68654</cdr:x>
      <cdr:y>0.14656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3033DD01-7293-45F1-A6E6-4E29654A124A}"/>
            </a:ext>
          </a:extLst>
        </cdr:cNvPr>
        <cdr:cNvSpPr txBox="1"/>
      </cdr:nvSpPr>
      <cdr:spPr>
        <a:xfrm xmlns:a="http://schemas.openxmlformats.org/drawingml/2006/main">
          <a:off x="2828925" y="133350"/>
          <a:ext cx="3533775" cy="809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0.00996</cdr:x>
      <cdr:y>0.92262</cdr:y>
    </cdr:from>
    <cdr:to>
      <cdr:x>0.95418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CB88707-DF9B-4983-9755-7C5BFC699140}"/>
            </a:ext>
          </a:extLst>
        </cdr:cNvPr>
        <cdr:cNvSpPr txBox="1"/>
      </cdr:nvSpPr>
      <cdr:spPr>
        <a:xfrm xmlns:a="http://schemas.openxmlformats.org/drawingml/2006/main">
          <a:off x="86428" y="5812500"/>
          <a:ext cx="8193469" cy="487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Note: FY 2023 does not reflect impact of $800</a:t>
          </a:r>
          <a:r>
            <a:rPr lang="en-US" sz="10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million PIT transfer</a:t>
          </a:r>
        </a:p>
        <a:p xmlns:a="http://schemas.openxmlformats.org/drawingml/2006/main">
          <a:r>
            <a:rPr lang="en-US" sz="10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Source: Bureau of Revenue Estimates</a:t>
          </a:r>
          <a:endParaRPr lang="en-U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41EAE67-6863-42FB-BC95-881C0F79B3DC}" type="datetimeFigureOut">
              <a:rPr lang="en-US" smtClean="0"/>
              <a:t>9/29/2022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09891E-C322-48D8-B8FE-5948A476A7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83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28681-1092-4BF5-8843-B2448A594D7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95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64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680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665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97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09891E-C322-48D8-B8FE-5948A476A7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619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38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389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69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43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09891E-C322-48D8-B8FE-5948A476A7F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4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A2B2-0AB8-4130-9D39-F3F7F6A8ACE1}" type="datetime1">
              <a:rPr lang="en-US" smtClean="0"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622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DBA7-C3F7-48ED-B073-505E9FD6570C}" type="datetime1">
              <a:rPr lang="en-US" smtClean="0"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2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C71A-B351-46F6-A90A-6EB62420C7DF}" type="datetime1">
              <a:rPr lang="en-US" smtClean="0"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68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273" y="992717"/>
            <a:ext cx="2442003" cy="5298864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159026" y="177801"/>
            <a:ext cx="8832574" cy="827812"/>
          </a:xfrm>
          <a:prstGeom prst="rect">
            <a:avLst/>
          </a:prstGeom>
          <a:solidFill>
            <a:srgbClr val="00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2" descr="D:\PAR PPT 2016\ PPT_images\Data_Changes_Everything_Reversed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453624"/>
            <a:ext cx="1581913" cy="15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152400" y="992718"/>
            <a:ext cx="8839200" cy="2117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152400" y="177800"/>
            <a:ext cx="8839200" cy="65024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52400" y="6289464"/>
            <a:ext cx="8839200" cy="2117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09650" y="1397000"/>
            <a:ext cx="7057949" cy="4673600"/>
          </a:xfrm>
          <a:noFill/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5FF"/>
              </a:buClr>
              <a:buSzTx/>
              <a:buFont typeface="Arial" panose="020B0604020202020204" pitchFamily="34" charset="0"/>
              <a:buChar char="•"/>
              <a:tabLst/>
              <a:defRPr sz="2400" baseline="0">
                <a:solidFill>
                  <a:srgbClr val="555659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Century Gothic" panose="020B0502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400">
                <a:latin typeface="Century Gothic" panose="020B0502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400">
                <a:latin typeface="Century Gothic" panose="020B0502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90526" y="192617"/>
            <a:ext cx="7096125" cy="1039283"/>
          </a:xfrm>
          <a:noFill/>
        </p:spPr>
        <p:txBody>
          <a:bodyPr>
            <a:normAutofit/>
          </a:bodyPr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Agenda / Category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315711"/>
            <a:ext cx="381000" cy="365125"/>
          </a:xfrm>
        </p:spPr>
        <p:txBody>
          <a:bodyPr/>
          <a:lstStyle>
            <a:lvl1pPr algn="l">
              <a:defRPr>
                <a:latin typeface="Century Gothic"/>
                <a:cs typeface="Century Gothic"/>
              </a:defRPr>
            </a:lvl1pPr>
          </a:lstStyle>
          <a:p>
            <a:fld id="{33C03519-A234-4869-838D-6A7843B81F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088" y="305468"/>
            <a:ext cx="1120563" cy="5652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68" y="6390231"/>
            <a:ext cx="1999272" cy="19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25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77800"/>
            <a:ext cx="7086600" cy="955675"/>
          </a:xfrm>
        </p:spPr>
        <p:txBody>
          <a:bodyPr anchor="t">
            <a:noAutofit/>
          </a:bodyPr>
          <a:lstStyle>
            <a:lvl1pPr algn="l">
              <a:defRPr sz="3000" b="0" cap="none" baseline="0">
                <a:solidFill>
                  <a:srgbClr val="00A5F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315711"/>
            <a:ext cx="381000" cy="365125"/>
          </a:xfrm>
        </p:spPr>
        <p:txBody>
          <a:bodyPr/>
          <a:lstStyle>
            <a:lvl1pPr algn="l">
              <a:defRPr>
                <a:latin typeface="Century Gothic"/>
                <a:cs typeface="Century Gothic"/>
              </a:defRPr>
            </a:lvl1pPr>
          </a:lstStyle>
          <a:p>
            <a:fld id="{33C03519-A234-4869-838D-6A7843B81F3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992718"/>
            <a:ext cx="8839200" cy="2117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02336" y="1397000"/>
            <a:ext cx="7065264" cy="4673600"/>
          </a:xfrm>
        </p:spPr>
        <p:txBody>
          <a:bodyPr/>
          <a:lstStyle>
            <a:lvl1pPr>
              <a:defRPr>
                <a:solidFill>
                  <a:srgbClr val="555659"/>
                </a:solidFill>
              </a:defRPr>
            </a:lvl1pPr>
            <a:lvl2pPr marL="742950" indent="-285750">
              <a:buClr>
                <a:srgbClr val="00A5FF"/>
              </a:buClr>
              <a:buFont typeface="Arial" panose="020B0604020202020204" pitchFamily="34" charset="0"/>
              <a:buChar char="•"/>
              <a:defRPr sz="1800">
                <a:solidFill>
                  <a:srgbClr val="555659"/>
                </a:solidFill>
                <a:latin typeface="Century Gothic" panose="020B0502020202020204" pitchFamily="34" charset="0"/>
              </a:defRPr>
            </a:lvl2pPr>
            <a:lvl3pPr marL="1200150" indent="-285750">
              <a:buClr>
                <a:srgbClr val="00A5FF"/>
              </a:buClr>
              <a:buFont typeface="Arial" panose="020B0604020202020204" pitchFamily="34" charset="0"/>
              <a:buChar char="•"/>
              <a:defRPr sz="1800">
                <a:solidFill>
                  <a:srgbClr val="555659"/>
                </a:solidFill>
                <a:latin typeface="Century Gothic" panose="020B0502020202020204" pitchFamily="34" charset="0"/>
              </a:defRPr>
            </a:lvl3pPr>
            <a:lvl4pPr marL="1657350" indent="-285750">
              <a:buClr>
                <a:srgbClr val="00A5FF"/>
              </a:buClr>
              <a:buFont typeface="Arial" panose="020B0604020202020204" pitchFamily="34" charset="0"/>
              <a:buChar char="•"/>
              <a:defRPr sz="1800">
                <a:solidFill>
                  <a:srgbClr val="555659"/>
                </a:solidFill>
                <a:latin typeface="Century Gothic" panose="020B0502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52400" y="177800"/>
            <a:ext cx="8839200" cy="65024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52400" y="6289464"/>
            <a:ext cx="8839200" cy="2117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795" y="311574"/>
            <a:ext cx="1108458" cy="5591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68" y="6390231"/>
            <a:ext cx="1999272" cy="19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5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42EA-BDF2-4E81-882D-6BA8D814B2CA}" type="datetime1">
              <a:rPr lang="en-US" smtClean="0"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9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D63D-0BA4-4055-A2EB-AE6117749FE9}" type="datetime1">
              <a:rPr lang="en-US" smtClean="0"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652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DB34-5469-40EB-B60F-25A221F5A24A}" type="datetime1">
              <a:rPr lang="en-US" smtClean="0"/>
              <a:t>9/29/2022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65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2948-E59F-491A-B060-B4F87DE05688}" type="datetime1">
              <a:rPr lang="en-US" smtClean="0"/>
              <a:t>9/29/2022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56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1538-335F-4FB0-84AD-38375DAE02BE}" type="datetime1">
              <a:rPr lang="en-US" smtClean="0"/>
              <a:t>9/29/2022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3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61B8-9FB3-4FC5-B320-B6C105743D08}" type="datetime1">
              <a:rPr lang="en-US" smtClean="0"/>
              <a:t>9/29/2022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94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23D8-45B9-47C6-A7D2-909243078FC0}" type="datetime1">
              <a:rPr lang="en-US" smtClean="0"/>
              <a:t>9/29/2022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128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45D7-C107-4EFF-ACD9-3C8548065B96}" type="datetime1">
              <a:rPr lang="en-US" smtClean="0"/>
              <a:t>9/29/2022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18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781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C050390-E43D-4C85-A4EF-2DB510E1628C}" type="datetime1">
              <a:rPr lang="en-US" smtClean="0"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D13EAC6-1B40-4D7A-9542-B0F701F018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1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09295"/>
            <a:ext cx="7772400" cy="185102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+mn-lt"/>
              </a:rPr>
              <a:t>Revenue ESTIMATES And ECONOMIC OUTLOOK </a:t>
            </a:r>
            <a:br>
              <a:rPr lang="en-US" sz="3600" b="1" dirty="0">
                <a:solidFill>
                  <a:schemeClr val="tx1"/>
                </a:solidFill>
                <a:latin typeface="+mn-lt"/>
              </a:rPr>
            </a:br>
            <a:endParaRPr lang="en-US" sz="27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97680"/>
            <a:ext cx="8382000" cy="1752600"/>
          </a:xfrm>
        </p:spPr>
        <p:txBody>
          <a:bodyPr>
            <a:normAutofit/>
          </a:bodyPr>
          <a:lstStyle/>
          <a:p>
            <a:r>
              <a:rPr lang="en-US" dirty="0"/>
              <a:t>Robert J. Rehrmann</a:t>
            </a:r>
          </a:p>
          <a:p>
            <a:r>
              <a:rPr lang="en-US" dirty="0"/>
              <a:t>Chief</a:t>
            </a:r>
          </a:p>
          <a:p>
            <a:r>
              <a:rPr lang="en-US" dirty="0"/>
              <a:t>Board of Revenue Estimates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21A04E-772B-4784-84CC-2C8EDE51F9AA}"/>
              </a:ext>
            </a:extLst>
          </p:cNvPr>
          <p:cNvSpPr txBox="1"/>
          <p:nvPr/>
        </p:nvSpPr>
        <p:spPr>
          <a:xfrm>
            <a:off x="1447800" y="28194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September 29, 2022</a:t>
            </a:r>
          </a:p>
        </p:txBody>
      </p:sp>
    </p:spTree>
    <p:extLst>
      <p:ext uri="{BB962C8B-B14F-4D97-AF65-F5344CB8AC3E}">
        <p14:creationId xmlns:p14="http://schemas.microsoft.com/office/powerpoint/2010/main" val="1325460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438E1-101C-4909-BAA4-81A11326F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State Revenues and Labor Market Growth is Moderating but not Declining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2B314-A144-47DB-B1FC-68A43F6FC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Consumer spending has held up while the labor market continues to add jobs and is returning to pre-pandemic levels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BRE is carefully monitoring economic data revenues sources for signs of weakening</a:t>
            </a:r>
          </a:p>
          <a:p>
            <a:endParaRPr lang="en-US" dirty="0"/>
          </a:p>
          <a:p>
            <a:r>
              <a:rPr lang="en-US" dirty="0"/>
              <a:t>Uncertainty over the economic outlook has increased but economic data and State revenue data do not at present indicate a broad-based slowdown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A0CB5-7B2E-403F-87D8-EBF49B7EB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06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1A06C-2D83-496E-8981-9B1F4309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3EAC6-1B40-4D7A-9542-B0F701F018E7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975EA5-C44E-4824-82EA-091A63154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789"/>
            <a:ext cx="9144000" cy="641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69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438E1-101C-4909-BAA4-81A11326F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Volatile Revenue Sources Are an Increasing Share of the General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2B314-A144-47DB-B1FC-68A43F6FC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Wages do not typically decline without significant job losses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Non-wage income is not as stable and can decline precipitously in a short span of time</a:t>
            </a:r>
          </a:p>
          <a:p>
            <a:endParaRPr lang="en-US" dirty="0"/>
          </a:p>
          <a:p>
            <a:r>
              <a:rPr lang="en-US" dirty="0"/>
              <a:t>Non-wage income data is harder to monitor</a:t>
            </a:r>
            <a:br>
              <a:rPr lang="en-US" dirty="0"/>
            </a:br>
            <a:endParaRPr lang="en-US" dirty="0"/>
          </a:p>
          <a:p>
            <a:r>
              <a:rPr lang="en-US" dirty="0"/>
              <a:t>Our largest tax source has shifted from being overwhelmingly wage based to more non-wage based income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A0CB5-7B2E-403F-87D8-EBF49B7EB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044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1A06C-2D83-496E-8981-9B1F4309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3EAC6-1B40-4D7A-9542-B0F701F018E7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208D11BE-7566-4926-B885-8324E34FFEE3}"/>
              </a:ext>
            </a:extLst>
          </p:cNvPr>
          <p:cNvSpPr txBox="1"/>
          <p:nvPr/>
        </p:nvSpPr>
        <p:spPr>
          <a:xfrm>
            <a:off x="161731" y="6515289"/>
            <a:ext cx="2985707" cy="29527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Bureau of Revenue Estimates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1AA238-0393-443A-9F50-5680466E7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7" y="457200"/>
            <a:ext cx="883238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50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4E190A9-76D3-4527-9671-8465C1B9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6858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Estimated and Final Payments are Driving Recent Individual Income Tax Revenues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1A06C-2D83-496E-8981-9B1F4309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3EAC6-1B40-4D7A-9542-B0F701F018E7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83ADF7-2E4A-441C-848F-3AA434888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46" y="1524000"/>
            <a:ext cx="7832708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93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4E190A9-76D3-4527-9671-8465C1B9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990600"/>
          </a:xfrm>
        </p:spPr>
        <p:txBody>
          <a:bodyPr>
            <a:normAutofit/>
          </a:bodyPr>
          <a:lstStyle/>
          <a:p>
            <a:r>
              <a:rPr lang="en-US" sz="3200" dirty="0"/>
              <a:t>State Revenue Sources are Now More Volatile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1A06C-2D83-496E-8981-9B1F4309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3EAC6-1B40-4D7A-9542-B0F701F018E7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94AFE78-B5F2-4BB2-B631-748A2EA4C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673425"/>
              </p:ext>
            </p:extLst>
          </p:nvPr>
        </p:nvGraphicFramePr>
        <p:xfrm>
          <a:off x="233250" y="1295400"/>
          <a:ext cx="8677500" cy="528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1743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Thank You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57150" indent="0">
              <a:buNone/>
            </a:pPr>
            <a:r>
              <a:rPr lang="en-US" dirty="0"/>
              <a:t>Robert J. Rehrmann</a:t>
            </a:r>
          </a:p>
          <a:p>
            <a:pPr marL="57150" indent="0">
              <a:buNone/>
            </a:pPr>
            <a:r>
              <a:rPr lang="en-US" dirty="0"/>
              <a:t>Comptroller of Maryland</a:t>
            </a:r>
          </a:p>
          <a:p>
            <a:pPr marL="57150" indent="0">
              <a:buNone/>
            </a:pPr>
            <a:r>
              <a:rPr lang="en-US" dirty="0"/>
              <a:t>Chief, Bureau of Revenue Estimates</a:t>
            </a:r>
          </a:p>
          <a:p>
            <a:pPr marL="57150" indent="0">
              <a:buNone/>
            </a:pPr>
            <a:r>
              <a:rPr lang="en-US" dirty="0"/>
              <a:t>rrehrmann@marylandtaxes.gov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028700" lvl="1" indent="-228600"/>
            <a:endParaRPr lang="en-US" dirty="0"/>
          </a:p>
          <a:p>
            <a:pPr marL="1028700" lvl="1" indent="-228600"/>
            <a:endParaRPr lang="en-US" dirty="0"/>
          </a:p>
          <a:p>
            <a:pPr marL="34290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72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1A06C-2D83-496E-8981-9B1F4309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3EAC6-1B40-4D7A-9542-B0F701F018E7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F6A078-C990-427D-9E98-A8F96D916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457201"/>
            <a:ext cx="7848600" cy="6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93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4E190A9-76D3-4527-9671-8465C1B9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Summary of September Changes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1A06C-2D83-496E-8981-9B1F4309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3EAC6-1B40-4D7A-9542-B0F701F018E7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803F020-445A-4488-9C6C-31DC594C8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382142"/>
              </p:ext>
            </p:extLst>
          </p:nvPr>
        </p:nvGraphicFramePr>
        <p:xfrm>
          <a:off x="76201" y="1175938"/>
          <a:ext cx="8991601" cy="574635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436077">
                  <a:extLst>
                    <a:ext uri="{9D8B030D-6E8A-4147-A177-3AD203B41FA5}">
                      <a16:colId xmlns:a16="http://schemas.microsoft.com/office/drawing/2014/main" val="2130787399"/>
                    </a:ext>
                  </a:extLst>
                </a:gridCol>
                <a:gridCol w="269888">
                  <a:extLst>
                    <a:ext uri="{9D8B030D-6E8A-4147-A177-3AD203B41FA5}">
                      <a16:colId xmlns:a16="http://schemas.microsoft.com/office/drawing/2014/main" val="925554343"/>
                    </a:ext>
                  </a:extLst>
                </a:gridCol>
                <a:gridCol w="1129349">
                  <a:extLst>
                    <a:ext uri="{9D8B030D-6E8A-4147-A177-3AD203B41FA5}">
                      <a16:colId xmlns:a16="http://schemas.microsoft.com/office/drawing/2014/main" val="381765596"/>
                    </a:ext>
                  </a:extLst>
                </a:gridCol>
                <a:gridCol w="1129349">
                  <a:extLst>
                    <a:ext uri="{9D8B030D-6E8A-4147-A177-3AD203B41FA5}">
                      <a16:colId xmlns:a16="http://schemas.microsoft.com/office/drawing/2014/main" val="2382424563"/>
                    </a:ext>
                  </a:extLst>
                </a:gridCol>
                <a:gridCol w="254771">
                  <a:extLst>
                    <a:ext uri="{9D8B030D-6E8A-4147-A177-3AD203B41FA5}">
                      <a16:colId xmlns:a16="http://schemas.microsoft.com/office/drawing/2014/main" val="3842882456"/>
                    </a:ext>
                  </a:extLst>
                </a:gridCol>
                <a:gridCol w="1129349">
                  <a:extLst>
                    <a:ext uri="{9D8B030D-6E8A-4147-A177-3AD203B41FA5}">
                      <a16:colId xmlns:a16="http://schemas.microsoft.com/office/drawing/2014/main" val="1726567313"/>
                    </a:ext>
                  </a:extLst>
                </a:gridCol>
                <a:gridCol w="1129349">
                  <a:extLst>
                    <a:ext uri="{9D8B030D-6E8A-4147-A177-3AD203B41FA5}">
                      <a16:colId xmlns:a16="http://schemas.microsoft.com/office/drawing/2014/main" val="2822623865"/>
                    </a:ext>
                  </a:extLst>
                </a:gridCol>
                <a:gridCol w="254771">
                  <a:extLst>
                    <a:ext uri="{9D8B030D-6E8A-4147-A177-3AD203B41FA5}">
                      <a16:colId xmlns:a16="http://schemas.microsoft.com/office/drawing/2014/main" val="392403958"/>
                    </a:ext>
                  </a:extLst>
                </a:gridCol>
                <a:gridCol w="1129349">
                  <a:extLst>
                    <a:ext uri="{9D8B030D-6E8A-4147-A177-3AD203B41FA5}">
                      <a16:colId xmlns:a16="http://schemas.microsoft.com/office/drawing/2014/main" val="3468559094"/>
                    </a:ext>
                  </a:extLst>
                </a:gridCol>
                <a:gridCol w="1129349">
                  <a:extLst>
                    <a:ext uri="{9D8B030D-6E8A-4147-A177-3AD203B41FA5}">
                      <a16:colId xmlns:a16="http://schemas.microsoft.com/office/drawing/2014/main" val="3022802479"/>
                    </a:ext>
                  </a:extLst>
                </a:gridCol>
              </a:tblGrid>
              <a:tr h="5786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Fiscal Year 2022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Fiscal Year 2022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Fiscal Year 2023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Fiscal Year 2024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165284"/>
                  </a:ext>
                </a:extLst>
              </a:tr>
              <a:tr h="13225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 Change From Est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Growth From Prior Year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 Change From Est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Growth From Prior Year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 Change From Est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Growth From Prior Year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695873"/>
                  </a:ext>
                </a:extLst>
              </a:tr>
              <a:tr h="826590"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Personal Income Tax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$1,010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15.7%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$966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4.0%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$837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5.4%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793214"/>
                  </a:ext>
                </a:extLst>
              </a:tr>
              <a:tr h="82659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Corporate Income Tax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16.3%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($184)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-13.1%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($41)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372984"/>
                  </a:ext>
                </a:extLst>
              </a:tr>
              <a:tr h="578613"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Sales Tax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$268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19.6%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$368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3.1%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$380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0.7%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640901"/>
                  </a:ext>
                </a:extLst>
              </a:tr>
              <a:tr h="502256"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Other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$198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5.7%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$94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-30.6%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$30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32.0%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269475"/>
                  </a:ext>
                </a:extLst>
              </a:tr>
              <a:tr h="502256">
                <a:tc>
                  <a:txBody>
                    <a:bodyPr/>
                    <a:lstStyle/>
                    <a:p>
                      <a:pPr algn="l"/>
                      <a:r>
                        <a:rPr lang="en-US" b="0" dirty="0"/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$1,570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15.4%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$1,244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-1.5%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$1,205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6.6%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095865"/>
                  </a:ext>
                </a:extLst>
              </a:tr>
              <a:tr h="468401">
                <a:tc gridSpan="10"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Notes: dollars in millions; amounts may not sum from rounding; Mar22 estimate adj for 2022 Session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8541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26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4E190A9-76D3-4527-9671-8465C1B9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Revenue Growth is Expected to Moderate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1A06C-2D83-496E-8981-9B1F4309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3EAC6-1B40-4D7A-9542-B0F701F018E7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7CFDB4F-5C33-476E-9612-0F412FDE3D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389755"/>
              </p:ext>
            </p:extLst>
          </p:nvPr>
        </p:nvGraphicFramePr>
        <p:xfrm>
          <a:off x="304800" y="1143000"/>
          <a:ext cx="85344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0577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4E190A9-76D3-4527-9671-8465C1B9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Distribution of Sales Tax Revenues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1A06C-2D83-496E-8981-9B1F4309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3EAC6-1B40-4D7A-9542-B0F701F018E7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0D683AC-72F7-41B8-9F64-A03A47B119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7936892"/>
              </p:ext>
            </p:extLst>
          </p:nvPr>
        </p:nvGraphicFramePr>
        <p:xfrm>
          <a:off x="38101" y="1252728"/>
          <a:ext cx="9067799" cy="558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2223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438E1-101C-4909-BAA4-81A11326F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Forecast Assumptions and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2B314-A144-47DB-B1FC-68A43F6FC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Recent above average revenue growth mainly reflected the impact of federal stimulus and is not expected to continue</a:t>
            </a:r>
          </a:p>
          <a:p>
            <a:endParaRPr lang="en-US" dirty="0"/>
          </a:p>
          <a:p>
            <a:r>
              <a:rPr lang="en-US" dirty="0"/>
              <a:t>Forecast is largely consistent with March forecast, but slower economic growth primarily in fiscal 2023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Federal Reserve reduces inflation without causing a recession</a:t>
            </a:r>
          </a:p>
          <a:p>
            <a:endParaRPr lang="en-US" dirty="0"/>
          </a:p>
          <a:p>
            <a:r>
              <a:rPr lang="en-US" dirty="0"/>
              <a:t>Volatile income sources that have recently increased may work against us if economic conditions deteriorate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A0CB5-7B2E-403F-87D8-EBF49B7EB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882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438E1-101C-4909-BAA4-81A11326F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Federal Economic Policy Has Recently Shifted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2B314-A144-47DB-B1FC-68A43F6FC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Federal Reserve has shifted its focus from supporting the economy to reducing inflation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Benchmark interest rate has increased five times since March 2022 and are increases are expected to continue</a:t>
            </a:r>
          </a:p>
          <a:p>
            <a:endParaRPr lang="en-US" dirty="0"/>
          </a:p>
          <a:p>
            <a:r>
              <a:rPr lang="en-US" dirty="0"/>
              <a:t>Goal is to engineer a “soft landing” – reducing inflation without causing substantial harm to the economy and labor market</a:t>
            </a:r>
          </a:p>
          <a:p>
            <a:endParaRPr lang="en-US" dirty="0"/>
          </a:p>
          <a:p>
            <a:r>
              <a:rPr lang="en-US" dirty="0"/>
              <a:t>Federal Reserve stated its strong commitment to bringing inflation down to 2% and doing so will likely require a period of below-trend economic growth</a:t>
            </a:r>
            <a:br>
              <a:rPr lang="en-US" dirty="0"/>
            </a:br>
            <a:endParaRPr lang="en-US" dirty="0"/>
          </a:p>
          <a:p>
            <a:r>
              <a:rPr lang="en-US" dirty="0"/>
              <a:t>We are too early in this process to know if the Federal Reserve can reduce inflation without causing a recession.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A0CB5-7B2E-403F-87D8-EBF49B7EB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3EAC6-1B40-4D7A-9542-B0F701F018E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964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4E190A9-76D3-4527-9671-8465C1B9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Impact of Fiscal Stimulus is Fading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1A06C-2D83-496E-8981-9B1F4309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3EAC6-1B40-4D7A-9542-B0F701F018E7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3C517BF-A916-497E-BE16-CFAFFC5688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182738"/>
              </p:ext>
            </p:extLst>
          </p:nvPr>
        </p:nvGraphicFramePr>
        <p:xfrm>
          <a:off x="685800" y="1143000"/>
          <a:ext cx="77724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5811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1A06C-2D83-496E-8981-9B1F4309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3EAC6-1B40-4D7A-9542-B0F701F018E7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E3F9C35-62BE-4791-B2EE-D604BE9718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5157865"/>
              </p:ext>
            </p:extLst>
          </p:nvPr>
        </p:nvGraphicFramePr>
        <p:xfrm>
          <a:off x="0" y="533400"/>
          <a:ext cx="9267826" cy="6434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28592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10455</TotalTime>
  <Words>619</Words>
  <Application>Microsoft Office PowerPoint</Application>
  <PresentationFormat>On-screen Show (4:3)</PresentationFormat>
  <Paragraphs>143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Clarity</vt:lpstr>
      <vt:lpstr>Revenue ESTIMATES And ECONOMIC OUTLOOK  </vt:lpstr>
      <vt:lpstr>PowerPoint Presentation</vt:lpstr>
      <vt:lpstr>Summary of September Changes</vt:lpstr>
      <vt:lpstr>Revenue Growth is Expected to Moderate</vt:lpstr>
      <vt:lpstr>Distribution of Sales Tax Revenues</vt:lpstr>
      <vt:lpstr>Forecast Assumptions and Risks</vt:lpstr>
      <vt:lpstr>Federal Economic Policy Has Recently Shifted</vt:lpstr>
      <vt:lpstr>Impact of Fiscal Stimulus is Fading </vt:lpstr>
      <vt:lpstr>PowerPoint Presentation</vt:lpstr>
      <vt:lpstr>State Revenues and Labor Market Growth is Moderating but not Declining  </vt:lpstr>
      <vt:lpstr>PowerPoint Presentation</vt:lpstr>
      <vt:lpstr>Volatile Revenue Sources Are an Increasing Share of the General Fund</vt:lpstr>
      <vt:lpstr>PowerPoint Presentation</vt:lpstr>
      <vt:lpstr>Estimated and Final Payments are Driving Recent Individual Income Tax Revenues</vt:lpstr>
      <vt:lpstr>State Revenue Sources are Now More Volatile</vt:lpstr>
      <vt:lpstr>Thank You</vt:lpstr>
    </vt:vector>
  </TitlesOfParts>
  <Company>Comptroller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Maryland Revenue Estimates  Revenues &amp; Economics</dc:title>
  <dc:creator>rrehrmann</dc:creator>
  <cp:lastModifiedBy>Brezler, Jennifer</cp:lastModifiedBy>
  <cp:revision>315</cp:revision>
  <cp:lastPrinted>2022-09-29T17:04:43Z</cp:lastPrinted>
  <dcterms:created xsi:type="dcterms:W3CDTF">2017-10-24T16:28:06Z</dcterms:created>
  <dcterms:modified xsi:type="dcterms:W3CDTF">2022-09-29T17:05:40Z</dcterms:modified>
</cp:coreProperties>
</file>