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9"/>
  </p:notesMasterIdLst>
  <p:sldIdLst>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60"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E3E7A-9FFC-4BE9-8D5E-07E98FFCCC63}" type="datetimeFigureOut">
              <a:rPr lang="en-GB" smtClean="0"/>
              <a:t>21/01/2022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DF6EF-FBBF-4A13-8E2B-F1C6DFA313CD}" type="slidenum">
              <a:rPr lang="en-GB" smtClean="0"/>
              <a:t>‹#›</a:t>
            </a:fld>
            <a:endParaRPr lang="en-GB"/>
          </a:p>
        </p:txBody>
      </p:sp>
    </p:spTree>
    <p:extLst>
      <p:ext uri="{BB962C8B-B14F-4D97-AF65-F5344CB8AC3E}">
        <p14:creationId xmlns:p14="http://schemas.microsoft.com/office/powerpoint/2010/main" val="162418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our Self Confidence and you session. My name is Clare Gilkes and I am a School Adviser who works for the Jobcentre. I will be spending the next 20 minutes talking to you about self confidence. I hope you enjoy the session. Please play this session in slide show mode so you can access the video on slide 6. </a:t>
            </a:r>
          </a:p>
        </p:txBody>
      </p:sp>
      <p:sp>
        <p:nvSpPr>
          <p:cNvPr id="4" name="Slide Number Placeholder 3"/>
          <p:cNvSpPr>
            <a:spLocks noGrp="1"/>
          </p:cNvSpPr>
          <p:nvPr>
            <p:ph type="sldNum" sz="quarter" idx="5"/>
          </p:nvPr>
        </p:nvSpPr>
        <p:spPr/>
        <p:txBody>
          <a:bodyPr/>
          <a:lstStyle/>
          <a:p>
            <a:fld id="{7631C16B-56ED-4C69-BC30-60F57A9505F4}" type="slidenum">
              <a:rPr lang="en-GB" smtClean="0"/>
              <a:t>1</a:t>
            </a:fld>
            <a:endParaRPr lang="en-GB"/>
          </a:p>
        </p:txBody>
      </p:sp>
    </p:spTree>
    <p:extLst>
      <p:ext uri="{BB962C8B-B14F-4D97-AF65-F5344CB8AC3E}">
        <p14:creationId xmlns:p14="http://schemas.microsoft.com/office/powerpoint/2010/main" val="419691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we born with Self Confidence? The good news is NO! Confidence is</a:t>
            </a:r>
            <a:r>
              <a:rPr lang="en-GB" sz="1200" b="0" kern="1200" dirty="0">
                <a:solidFill>
                  <a:schemeClr val="tx1"/>
                </a:solidFill>
                <a:effectLst/>
                <a:latin typeface="+mn-lt"/>
                <a:ea typeface="+mn-ea"/>
                <a:cs typeface="+mn-cs"/>
              </a:rPr>
              <a:t> influenced by factors like upbringing, work environment and experiences</a:t>
            </a:r>
          </a:p>
          <a:p>
            <a:r>
              <a:rPr lang="en-GB" dirty="0"/>
              <a:t>Who do you think is the</a:t>
            </a:r>
            <a:r>
              <a:rPr lang="en-GB" baseline="0" dirty="0"/>
              <a:t> best judge of </a:t>
            </a:r>
            <a:r>
              <a:rPr lang="en-GB" b="1" baseline="0" dirty="0"/>
              <a:t>your </a:t>
            </a:r>
            <a:r>
              <a:rPr lang="en-GB" baseline="0" dirty="0"/>
              <a:t>own ability? You</a:t>
            </a:r>
          </a:p>
          <a:p>
            <a:r>
              <a:rPr lang="en-GB" baseline="0" dirty="0"/>
              <a:t>What are the advantages of self-confidence? </a:t>
            </a:r>
            <a:r>
              <a:rPr lang="en-GB" sz="1200" b="1" kern="1200" dirty="0">
                <a:solidFill>
                  <a:schemeClr val="tx1"/>
                </a:solidFill>
                <a:effectLst/>
                <a:latin typeface="+mn-lt"/>
                <a:ea typeface="+mn-ea"/>
                <a:cs typeface="+mn-cs"/>
              </a:rPr>
              <a:t>Confidence</a:t>
            </a:r>
            <a:r>
              <a:rPr lang="en-GB" sz="1200" b="0" kern="1200" dirty="0">
                <a:solidFill>
                  <a:schemeClr val="tx1"/>
                </a:solidFill>
                <a:effectLst/>
                <a:latin typeface="+mn-lt"/>
                <a:ea typeface="+mn-ea"/>
                <a:cs typeface="+mn-cs"/>
              </a:rPr>
              <a:t> can help you to take on the world with more energy and determination, resulting in better relationships, quality work and a feeling of being connected with your surroundings. </a:t>
            </a:r>
            <a:r>
              <a:rPr lang="en-GB" sz="1200" b="1" kern="1200" dirty="0">
                <a:solidFill>
                  <a:schemeClr val="tx1"/>
                </a:solidFill>
                <a:effectLst/>
                <a:latin typeface="+mn-lt"/>
                <a:ea typeface="+mn-ea"/>
                <a:cs typeface="+mn-cs"/>
              </a:rPr>
              <a:t>Self</a:t>
            </a:r>
            <a:r>
              <a:rPr lang="en-GB" sz="1200" b="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confident</a:t>
            </a:r>
            <a:r>
              <a:rPr lang="en-GB" sz="1200" b="0" kern="1200" dirty="0">
                <a:solidFill>
                  <a:schemeClr val="tx1"/>
                </a:solidFill>
                <a:effectLst/>
                <a:latin typeface="+mn-lt"/>
                <a:ea typeface="+mn-ea"/>
                <a:cs typeface="+mn-cs"/>
              </a:rPr>
              <a:t> people usually can influence others more easily, as well as control their own emotions and behaviours more responsibly.</a:t>
            </a:r>
          </a:p>
          <a:p>
            <a:r>
              <a:rPr lang="en-GB" sz="1200" b="0" kern="1200" dirty="0">
                <a:solidFill>
                  <a:schemeClr val="tx1"/>
                </a:solidFill>
                <a:effectLst/>
                <a:latin typeface="+mn-lt"/>
                <a:ea typeface="+mn-ea"/>
                <a:cs typeface="+mn-cs"/>
              </a:rPr>
              <a:t>What can improve our Self Confidence?…overcoming barriers/problems but I like to call them challenges!!</a:t>
            </a:r>
            <a:endParaRPr lang="en-GB" dirty="0"/>
          </a:p>
        </p:txBody>
      </p:sp>
      <p:sp>
        <p:nvSpPr>
          <p:cNvPr id="4" name="Slide Number Placeholder 3"/>
          <p:cNvSpPr>
            <a:spLocks noGrp="1"/>
          </p:cNvSpPr>
          <p:nvPr>
            <p:ph type="sldNum" sz="quarter" idx="10"/>
          </p:nvPr>
        </p:nvSpPr>
        <p:spPr/>
        <p:txBody>
          <a:bodyPr/>
          <a:lstStyle/>
          <a:p>
            <a:fld id="{7631C16B-56ED-4C69-BC30-60F57A9505F4}" type="slidenum">
              <a:rPr lang="en-GB" smtClean="0"/>
              <a:t>2</a:t>
            </a:fld>
            <a:endParaRPr lang="en-GB"/>
          </a:p>
        </p:txBody>
      </p:sp>
    </p:spTree>
    <p:extLst>
      <p:ext uri="{BB962C8B-B14F-4D97-AF65-F5344CB8AC3E}">
        <p14:creationId xmlns:p14="http://schemas.microsoft.com/office/powerpoint/2010/main" val="183799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a:t>
            </a:r>
            <a:r>
              <a:rPr lang="en-GB" baseline="0" dirty="0"/>
              <a:t> first question with students? Panic, Fear, sweating, heart racing, wanting to run away, these are all quiet normal feelings but they are only temporary. Showing different feelings.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What about how you felt when you had a problem or a challenge, and you managed to find a solution and overcame the problem.</a:t>
            </a:r>
          </a:p>
          <a:p>
            <a:r>
              <a:rPr lang="en-GB" sz="1200" b="0" i="0" u="none" strike="noStrike" kern="1200" baseline="0" dirty="0">
                <a:solidFill>
                  <a:schemeClr val="tx1"/>
                </a:solidFill>
                <a:latin typeface="+mn-lt"/>
                <a:ea typeface="+mn-ea"/>
                <a:cs typeface="+mn-cs"/>
              </a:rPr>
              <a:t>This could be when they have had to start at a new school, learn a new skill that they</a:t>
            </a:r>
          </a:p>
          <a:p>
            <a:r>
              <a:rPr lang="en-GB" sz="1200" b="0" i="0" u="none" strike="noStrike" kern="1200" baseline="0" dirty="0">
                <a:solidFill>
                  <a:schemeClr val="tx1"/>
                </a:solidFill>
                <a:latin typeface="+mn-lt"/>
                <a:ea typeface="+mn-ea"/>
                <a:cs typeface="+mn-cs"/>
              </a:rPr>
              <a:t>found particularly difficult, or do a physical challenge, such as abseiling or diving. </a:t>
            </a:r>
          </a:p>
          <a:p>
            <a:r>
              <a:rPr lang="en-GB" sz="1200" b="0" i="0" u="none" strike="noStrike" kern="1200" baseline="0" dirty="0">
                <a:solidFill>
                  <a:schemeClr val="tx1"/>
                </a:solidFill>
                <a:latin typeface="+mn-lt"/>
                <a:ea typeface="+mn-ea"/>
                <a:cs typeface="+mn-cs"/>
              </a:rPr>
              <a:t>Discuss how successfully solving a problem or meeting a challenge can make us feel. </a:t>
            </a:r>
          </a:p>
          <a:p>
            <a:r>
              <a:rPr lang="en-GB" sz="1200" b="0" i="0" u="none" strike="noStrike" kern="1200" baseline="0" dirty="0">
                <a:solidFill>
                  <a:schemeClr val="tx1"/>
                </a:solidFill>
                <a:latin typeface="+mn-lt"/>
                <a:ea typeface="+mn-ea"/>
                <a:cs typeface="+mn-cs"/>
              </a:rPr>
              <a:t>Rewarded, stretched, proud of ourselves and more confident in what we can do. It can also</a:t>
            </a:r>
          </a:p>
          <a:p>
            <a:r>
              <a:rPr lang="en-GB" sz="1200" b="0" i="0" u="none" strike="noStrike" kern="1200" baseline="0" dirty="0">
                <a:solidFill>
                  <a:schemeClr val="tx1"/>
                </a:solidFill>
                <a:latin typeface="+mn-lt"/>
                <a:ea typeface="+mn-ea"/>
                <a:cs typeface="+mn-cs"/>
              </a:rPr>
              <a:t>make us feel that we’ve learnt something new: it allows us to grow and develop</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Share your own story of a challenge you took on, the fears you had to overcome and the</a:t>
            </a:r>
          </a:p>
          <a:p>
            <a:r>
              <a:rPr lang="en-GB" sz="1200" b="0" i="0" u="none" strike="noStrike" kern="1200" baseline="0" dirty="0">
                <a:solidFill>
                  <a:schemeClr val="tx1"/>
                </a:solidFill>
                <a:latin typeface="+mn-lt"/>
                <a:ea typeface="+mn-ea"/>
                <a:cs typeface="+mn-cs"/>
              </a:rPr>
              <a:t>emotions you experienced. Examples might include starting or changing jobs, managing</a:t>
            </a:r>
          </a:p>
          <a:p>
            <a:r>
              <a:rPr lang="en-GB" sz="1200" b="0" i="0" u="none" strike="noStrike" kern="1200" baseline="0" dirty="0">
                <a:solidFill>
                  <a:schemeClr val="tx1"/>
                </a:solidFill>
                <a:latin typeface="+mn-lt"/>
                <a:ea typeface="+mn-ea"/>
                <a:cs typeface="+mn-cs"/>
              </a:rPr>
              <a:t>a team of people, becoming a parent, public speaking, visiting a country you hadn’t</a:t>
            </a:r>
          </a:p>
          <a:p>
            <a:r>
              <a:rPr lang="en-GB" sz="1200" b="0" i="0" u="none" strike="noStrike" kern="1200" baseline="0" dirty="0">
                <a:solidFill>
                  <a:schemeClr val="tx1"/>
                </a:solidFill>
                <a:latin typeface="+mn-lt"/>
                <a:ea typeface="+mn-ea"/>
                <a:cs typeface="+mn-cs"/>
              </a:rPr>
              <a:t>been to before, moving home. Older or more able groups may want to consider some</a:t>
            </a:r>
          </a:p>
          <a:p>
            <a:r>
              <a:rPr lang="en-GB" sz="1200" b="0" i="0" u="none" strike="noStrike" kern="1200" baseline="0" dirty="0">
                <a:solidFill>
                  <a:schemeClr val="tx1"/>
                </a:solidFill>
                <a:latin typeface="+mn-lt"/>
                <a:ea typeface="+mn-ea"/>
                <a:cs typeface="+mn-cs"/>
              </a:rPr>
              <a:t>different examples of challenges and these could be seen as an opportunity and/or way to</a:t>
            </a:r>
          </a:p>
          <a:p>
            <a:r>
              <a:rPr lang="en-GB" sz="1200" b="0" i="0" u="none" strike="noStrike" kern="1200" baseline="0" dirty="0">
                <a:solidFill>
                  <a:schemeClr val="tx1"/>
                </a:solidFill>
                <a:latin typeface="+mn-lt"/>
                <a:ea typeface="+mn-ea"/>
                <a:cs typeface="+mn-cs"/>
              </a:rPr>
              <a:t>overcome a fear. Can they think of examples within different settings, e.g. in the workplace,</a:t>
            </a:r>
          </a:p>
          <a:p>
            <a:r>
              <a:rPr lang="en-GB" sz="1200" b="0" i="0" u="none" strike="noStrike" kern="1200" baseline="0" dirty="0">
                <a:solidFill>
                  <a:schemeClr val="tx1"/>
                </a:solidFill>
                <a:latin typeface="+mn-lt"/>
                <a:ea typeface="+mn-ea"/>
                <a:cs typeface="+mn-cs"/>
              </a:rPr>
              <a:t>at school, or in the community? What action plans might they devise to tackle this</a:t>
            </a:r>
          </a:p>
          <a:p>
            <a:r>
              <a:rPr lang="en-GB" sz="1200" b="0" i="0" u="none" strike="noStrike" kern="1200" baseline="0" dirty="0">
                <a:solidFill>
                  <a:schemeClr val="tx1"/>
                </a:solidFill>
                <a:latin typeface="+mn-lt"/>
                <a:ea typeface="+mn-ea"/>
                <a:cs typeface="+mn-cs"/>
              </a:rPr>
              <a:t>challenge and turn it into a positive experience that helps their own personal development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Ask students what feelings they can remember having before tackling the challenge: did they</a:t>
            </a:r>
          </a:p>
          <a:p>
            <a:r>
              <a:rPr lang="en-GB" sz="1200" b="0" i="0" u="none" strike="noStrike" kern="1200" baseline="0" dirty="0">
                <a:solidFill>
                  <a:schemeClr val="tx1"/>
                </a:solidFill>
                <a:latin typeface="+mn-lt"/>
                <a:ea typeface="+mn-ea"/>
                <a:cs typeface="+mn-cs"/>
              </a:rPr>
              <a:t>feel nervous or scared? Help them to identify that challenges often seem frightening at first</a:t>
            </a:r>
            <a:endParaRPr lang="en-GB" dirty="0"/>
          </a:p>
        </p:txBody>
      </p:sp>
      <p:sp>
        <p:nvSpPr>
          <p:cNvPr id="4" name="Slide Number Placeholder 3"/>
          <p:cNvSpPr>
            <a:spLocks noGrp="1"/>
          </p:cNvSpPr>
          <p:nvPr>
            <p:ph type="sldNum" sz="quarter" idx="10"/>
          </p:nvPr>
        </p:nvSpPr>
        <p:spPr/>
        <p:txBody>
          <a:bodyPr/>
          <a:lstStyle/>
          <a:p>
            <a:fld id="{7631C16B-56ED-4C69-BC30-60F57A9505F4}" type="slidenum">
              <a:rPr lang="en-GB" smtClean="0"/>
              <a:t>3</a:t>
            </a:fld>
            <a:endParaRPr lang="en-GB"/>
          </a:p>
        </p:txBody>
      </p:sp>
    </p:spTree>
    <p:extLst>
      <p:ext uri="{BB962C8B-B14F-4D97-AF65-F5344CB8AC3E}">
        <p14:creationId xmlns:p14="http://schemas.microsoft.com/office/powerpoint/2010/main" val="3892762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think we can learn from these people? Discuss with student.</a:t>
            </a:r>
          </a:p>
          <a:p>
            <a:r>
              <a:rPr lang="en-GB" sz="1200" b="0" i="0" u="none" strike="noStrike" kern="1200" baseline="0" dirty="0">
                <a:solidFill>
                  <a:schemeClr val="tx1"/>
                </a:solidFill>
                <a:latin typeface="+mn-lt"/>
                <a:ea typeface="+mn-ea"/>
                <a:cs typeface="+mn-cs"/>
              </a:rPr>
              <a:t>Explain that they show we can all overcome big and also small challenges and use them to help ourselves</a:t>
            </a:r>
          </a:p>
          <a:p>
            <a:r>
              <a:rPr lang="en-GB" sz="1200" b="0" i="0" u="none" strike="noStrike" kern="1200" baseline="0" dirty="0">
                <a:solidFill>
                  <a:schemeClr val="tx1"/>
                </a:solidFill>
                <a:latin typeface="+mn-lt"/>
                <a:ea typeface="+mn-ea"/>
                <a:cs typeface="+mn-cs"/>
              </a:rPr>
              <a:t>or others to grow. Sometimes FEAR can stop us from overcoming these challenges……So which fear will you choose.. are you going to Forget Everything And Run or are you going to Face Everything and Rise ?</a:t>
            </a:r>
            <a:endParaRPr lang="en-GB" dirty="0"/>
          </a:p>
          <a:p>
            <a:r>
              <a:rPr lang="en-GB" dirty="0"/>
              <a:t>Think about a time when you had a problem or challenge in front of you and overcame it? How did it make you feel when overcame it?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Jonnie Peacock said </a:t>
            </a:r>
            <a:r>
              <a:rPr lang="en-GB" sz="1200" b="0" i="1" u="none" strike="noStrike" kern="1200" baseline="0" dirty="0">
                <a:solidFill>
                  <a:schemeClr val="tx1"/>
                </a:solidFill>
                <a:latin typeface="+mn-lt"/>
                <a:ea typeface="+mn-ea"/>
                <a:cs typeface="+mn-cs"/>
              </a:rPr>
              <a:t>I’ve gone past my expectation every single year… I’ve done things that other people</a:t>
            </a:r>
          </a:p>
          <a:p>
            <a:r>
              <a:rPr lang="en-GB" sz="1200" b="0" i="1" u="none" strike="noStrike" kern="1200" baseline="0" dirty="0">
                <a:solidFill>
                  <a:schemeClr val="tx1"/>
                </a:solidFill>
                <a:latin typeface="+mn-lt"/>
                <a:ea typeface="+mn-ea"/>
                <a:cs typeface="+mn-cs"/>
              </a:rPr>
              <a:t>couldn’t dream of.</a:t>
            </a: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J.K. Rowling said</a:t>
            </a:r>
          </a:p>
          <a:p>
            <a:r>
              <a:rPr lang="en-GB" sz="1200" b="0" i="1" u="none" strike="noStrike" kern="1200" baseline="0" dirty="0">
                <a:solidFill>
                  <a:schemeClr val="tx1"/>
                </a:solidFill>
                <a:latin typeface="+mn-lt"/>
                <a:ea typeface="+mn-ea"/>
                <a:cs typeface="+mn-cs"/>
              </a:rPr>
              <a:t>Had I really succeeded at anything else, I might never have found the determination to</a:t>
            </a:r>
          </a:p>
          <a:p>
            <a:r>
              <a:rPr lang="en-GB" sz="1200" b="0" i="1" u="none" strike="noStrike" kern="1200" baseline="0" dirty="0">
                <a:solidFill>
                  <a:schemeClr val="tx1"/>
                </a:solidFill>
                <a:latin typeface="+mn-lt"/>
                <a:ea typeface="+mn-ea"/>
                <a:cs typeface="+mn-cs"/>
              </a:rPr>
              <a:t>succeed in the one area where I truly belonged. I was set free, because my greatest fear</a:t>
            </a:r>
          </a:p>
          <a:p>
            <a:r>
              <a:rPr lang="en-GB" sz="1200" b="0" i="1" u="none" strike="noStrike" kern="1200" baseline="0" dirty="0">
                <a:solidFill>
                  <a:schemeClr val="tx1"/>
                </a:solidFill>
                <a:latin typeface="+mn-lt"/>
                <a:ea typeface="+mn-ea"/>
                <a:cs typeface="+mn-cs"/>
              </a:rPr>
              <a:t>had been realised, and I was still alive, and I still had a daughter whom I adored, and I</a:t>
            </a:r>
          </a:p>
          <a:p>
            <a:r>
              <a:rPr lang="en-GB" sz="1200" b="0" i="1" u="none" strike="noStrike" kern="1200" baseline="0" dirty="0">
                <a:solidFill>
                  <a:schemeClr val="tx1"/>
                </a:solidFill>
                <a:latin typeface="+mn-lt"/>
                <a:ea typeface="+mn-ea"/>
                <a:cs typeface="+mn-cs"/>
              </a:rPr>
              <a:t>had an old typewriter, and a big idea.</a:t>
            </a:r>
          </a:p>
          <a:p>
            <a:endParaRPr lang="en-GB" sz="1200" b="0" i="1"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Do you see a challenge as an opportunity (being positive or a problem -being negative). When you see them as challenges you will feel more able to overcome them.</a:t>
            </a:r>
          </a:p>
          <a:p>
            <a:endParaRPr lang="en-GB" baseline="0" dirty="0"/>
          </a:p>
        </p:txBody>
      </p:sp>
      <p:sp>
        <p:nvSpPr>
          <p:cNvPr id="4" name="Slide Number Placeholder 3"/>
          <p:cNvSpPr>
            <a:spLocks noGrp="1"/>
          </p:cNvSpPr>
          <p:nvPr>
            <p:ph type="sldNum" sz="quarter" idx="10"/>
          </p:nvPr>
        </p:nvSpPr>
        <p:spPr/>
        <p:txBody>
          <a:bodyPr/>
          <a:lstStyle/>
          <a:p>
            <a:fld id="{7631C16B-56ED-4C69-BC30-60F57A9505F4}" type="slidenum">
              <a:rPr lang="en-GB" smtClean="0"/>
              <a:t>4</a:t>
            </a:fld>
            <a:endParaRPr lang="en-GB"/>
          </a:p>
        </p:txBody>
      </p:sp>
    </p:spTree>
    <p:extLst>
      <p:ext uri="{BB962C8B-B14F-4D97-AF65-F5344CB8AC3E}">
        <p14:creationId xmlns:p14="http://schemas.microsoft.com/office/powerpoint/2010/main" val="15754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B287-4F87-44AD-ADCD-441181B5A15C}" type="datetimeFigureOut">
              <a:rPr lang="en-GB" smtClean="0"/>
              <a:t>21/01/2022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8C1E81-4B9F-4784-B84B-80B03CB21DA4}" type="slidenum">
              <a:rPr lang="en-GB" smtClean="0"/>
              <a:t>‹#›</a:t>
            </a:fld>
            <a:endParaRPr lang="en-GB"/>
          </a:p>
        </p:txBody>
      </p:sp>
    </p:spTree>
    <p:extLst>
      <p:ext uri="{BB962C8B-B14F-4D97-AF65-F5344CB8AC3E}">
        <p14:creationId xmlns:p14="http://schemas.microsoft.com/office/powerpoint/2010/main" val="415742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C64B287-4F87-44AD-ADCD-441181B5A15C}" type="datetimeFigureOut">
              <a:rPr lang="en-GB" smtClean="0"/>
              <a:t>21/01/2022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68C1E81-4B9F-4784-B84B-80B03CB21DA4}" type="slidenum">
              <a:rPr lang="en-GB" smtClean="0"/>
              <a:t>‹#›</a:t>
            </a:fld>
            <a:endParaRPr lang="en-GB"/>
          </a:p>
        </p:txBody>
      </p:sp>
    </p:spTree>
    <p:extLst>
      <p:ext uri="{BB962C8B-B14F-4D97-AF65-F5344CB8AC3E}">
        <p14:creationId xmlns:p14="http://schemas.microsoft.com/office/powerpoint/2010/main" val="1938947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C64B287-4F87-44AD-ADCD-441181B5A15C}" type="datetimeFigureOut">
              <a:rPr lang="en-GB" smtClean="0"/>
              <a:t>21/01/2022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68C1E81-4B9F-4784-B84B-80B03CB21DA4}" type="slidenum">
              <a:rPr lang="en-GB" smtClean="0"/>
              <a:t>‹#›</a:t>
            </a:fld>
            <a:endParaRPr lang="en-GB"/>
          </a:p>
        </p:txBody>
      </p:sp>
    </p:spTree>
    <p:extLst>
      <p:ext uri="{BB962C8B-B14F-4D97-AF65-F5344CB8AC3E}">
        <p14:creationId xmlns:p14="http://schemas.microsoft.com/office/powerpoint/2010/main" val="3093424647"/>
      </p:ext>
    </p:extLst>
  </p:cSld>
  <p:clrMap bg1="lt1" tx1="dk1" bg2="lt2" tx2="dk2" accent1="accent1" accent2="accent2" accent3="accent3" accent4="accent4" accent5="accent5" accent6="accent6" hlink="hlink" folHlink="folHlink"/>
  <p:sldLayoutIdLst>
    <p:sldLayoutId id="2147483692" r:id="rId1"/>
    <p:sldLayoutId id="2147483691" r:id="rId2"/>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image" Target="../media/image7.jpg"/><Relationship Id="rId4" Type="http://schemas.openxmlformats.org/officeDocument/2006/relationships/hyperlink" Target="http://globedia.com/suenos-magia-olimp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95061" y="1241266"/>
            <a:ext cx="5428551" cy="3153753"/>
          </a:xfrm>
        </p:spPr>
        <p:txBody>
          <a:bodyPr>
            <a:normAutofit/>
          </a:bodyPr>
          <a:lstStyle/>
          <a:p>
            <a:r>
              <a:rPr lang="en-GB">
                <a:solidFill>
                  <a:srgbClr val="EBEBEB"/>
                </a:solidFill>
              </a:rPr>
              <a:t>SELF CONFIDENCE &amp; YOU</a:t>
            </a:r>
          </a:p>
        </p:txBody>
      </p:sp>
      <p:sp>
        <p:nvSpPr>
          <p:cNvPr id="3" name="Subtitle 2"/>
          <p:cNvSpPr>
            <a:spLocks noGrp="1"/>
          </p:cNvSpPr>
          <p:nvPr>
            <p:ph type="subTitle" idx="1"/>
          </p:nvPr>
        </p:nvSpPr>
        <p:spPr>
          <a:xfrm>
            <a:off x="5695061" y="4591665"/>
            <a:ext cx="5428551" cy="1622322"/>
          </a:xfrm>
        </p:spPr>
        <p:txBody>
          <a:bodyPr>
            <a:normAutofit/>
          </a:bodyPr>
          <a:lstStyle/>
          <a:p>
            <a:r>
              <a:rPr lang="en-GB"/>
              <a:t>DELIVERED BY CLARE GILKES</a:t>
            </a:r>
          </a:p>
          <a:p>
            <a:r>
              <a:rPr lang="en-GB"/>
              <a:t>DWP - Mercia ScHOOL ADVISER</a:t>
            </a:r>
            <a:endParaRPr lang="en-GB" dirty="0"/>
          </a:p>
        </p:txBody>
      </p:sp>
      <p:grpSp>
        <p:nvGrpSpPr>
          <p:cNvPr id="10" name="Group 9">
            <a:extLst>
              <a:ext uri="{FF2B5EF4-FFF2-40B4-BE49-F238E27FC236}">
                <a16:creationId xmlns:a16="http://schemas.microsoft.com/office/drawing/2014/main" id="{F41F5BDA-0140-462B-933C-538752EEAD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23335" y="396836"/>
            <a:ext cx="4992157" cy="6058999"/>
            <a:chOff x="6776508" y="396836"/>
            <a:chExt cx="4992157" cy="6058999"/>
          </a:xfrm>
        </p:grpSpPr>
        <p:sp>
          <p:nvSpPr>
            <p:cNvPr id="11" name="Rectangle 10">
              <a:extLst>
                <a:ext uri="{FF2B5EF4-FFF2-40B4-BE49-F238E27FC236}">
                  <a16:creationId xmlns:a16="http://schemas.microsoft.com/office/drawing/2014/main" id="{28AE763C-C631-453B-A3A7-09499D0DB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C0C2E541-1E75-440D-A59A-C2B3AB86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3615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481FF14D-53DC-4EA3-8425-26F1B0F08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47266"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a:extLst>
              <a:ext uri="{FF2B5EF4-FFF2-40B4-BE49-F238E27FC236}">
                <a16:creationId xmlns:a16="http://schemas.microsoft.com/office/drawing/2014/main" id="{5419F87A-2554-44F3-87C5-1D301879D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9764" y="1665878"/>
            <a:ext cx="3526244" cy="3526244"/>
          </a:xfrm>
          <a:prstGeom prst="rect">
            <a:avLst/>
          </a:prstGeom>
        </p:spPr>
      </p:pic>
      <p:pic>
        <p:nvPicPr>
          <p:cNvPr id="6" name="Picture 5" descr="Text&#10;&#10;Description automatically generated">
            <a:extLst>
              <a:ext uri="{FF2B5EF4-FFF2-40B4-BE49-F238E27FC236}">
                <a16:creationId xmlns:a16="http://schemas.microsoft.com/office/drawing/2014/main" id="{01FDBA6E-989F-4C3E-9F1A-FC3FAD92A3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6920" y="5404612"/>
            <a:ext cx="1661159" cy="741589"/>
          </a:xfrm>
          <a:prstGeom prst="rect">
            <a:avLst/>
          </a:prstGeom>
        </p:spPr>
      </p:pic>
      <p:pic>
        <p:nvPicPr>
          <p:cNvPr id="7" name="Recorded Sound">
            <a:hlinkClick r:id="" action="ppaction://media"/>
            <a:extLst>
              <a:ext uri="{FF2B5EF4-FFF2-40B4-BE49-F238E27FC236}">
                <a16:creationId xmlns:a16="http://schemas.microsoft.com/office/drawing/2014/main" id="{76BB9D18-A83C-4926-851A-854CB1436AB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2642" y="4569420"/>
            <a:ext cx="1254558" cy="1254558"/>
          </a:xfrm>
          <a:prstGeom prst="rect">
            <a:avLst/>
          </a:prstGeom>
        </p:spPr>
      </p:pic>
    </p:spTree>
    <p:extLst>
      <p:ext uri="{BB962C8B-B14F-4D97-AF65-F5344CB8AC3E}">
        <p14:creationId xmlns:p14="http://schemas.microsoft.com/office/powerpoint/2010/main" val="159733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5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SELF-CONFIDENCE MEAN?</a:t>
            </a:r>
          </a:p>
        </p:txBody>
      </p:sp>
      <p:sp>
        <p:nvSpPr>
          <p:cNvPr id="3" name="Content Placeholder 2"/>
          <p:cNvSpPr>
            <a:spLocks noGrp="1"/>
          </p:cNvSpPr>
          <p:nvPr>
            <p:ph idx="1"/>
          </p:nvPr>
        </p:nvSpPr>
        <p:spPr/>
        <p:txBody>
          <a:bodyPr/>
          <a:lstStyle/>
          <a:p>
            <a:r>
              <a:rPr lang="en-GB" b="1" dirty="0"/>
              <a:t>Lets break this down:-</a:t>
            </a:r>
          </a:p>
          <a:p>
            <a:r>
              <a:rPr lang="en-GB" b="1" dirty="0"/>
              <a:t>Confidence means to have a feeling of trust in someone or something.</a:t>
            </a:r>
          </a:p>
          <a:p>
            <a:r>
              <a:rPr lang="en-GB" b="1" dirty="0"/>
              <a:t>Self means the set of someone's characteristics, such as personality and ability, that are not physical and make that person different from other people.</a:t>
            </a:r>
          </a:p>
          <a:p>
            <a:r>
              <a:rPr lang="en-GB" b="1" dirty="0"/>
              <a:t>Bringing this altogether:-</a:t>
            </a:r>
          </a:p>
          <a:p>
            <a:r>
              <a:rPr lang="en-GB" b="1" dirty="0"/>
              <a:t>SELF-CONFIDENCE is a feeling of trust in one's abilities, qualities, and judgement.</a:t>
            </a:r>
          </a:p>
        </p:txBody>
      </p:sp>
      <p:pic>
        <p:nvPicPr>
          <p:cNvPr id="5" name="Recorded Sound">
            <a:hlinkClick r:id="" action="ppaction://media"/>
            <a:extLst>
              <a:ext uri="{FF2B5EF4-FFF2-40B4-BE49-F238E27FC236}">
                <a16:creationId xmlns:a16="http://schemas.microsoft.com/office/drawing/2014/main" id="{9398C1D9-4FCA-49A3-AA3D-1B330D28C5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5560" y="4856480"/>
            <a:ext cx="1163320" cy="1163320"/>
          </a:xfrm>
          <a:prstGeom prst="rect">
            <a:avLst/>
          </a:prstGeom>
        </p:spPr>
      </p:pic>
    </p:spTree>
    <p:extLst>
      <p:ext uri="{BB962C8B-B14F-4D97-AF65-F5344CB8AC3E}">
        <p14:creationId xmlns:p14="http://schemas.microsoft.com/office/powerpoint/2010/main" val="172933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8745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83810"/>
            <a:ext cx="8761413" cy="1477108"/>
          </a:xfrm>
        </p:spPr>
        <p:txBody>
          <a:bodyPr/>
          <a:lstStyle/>
          <a:p>
            <a:pPr algn="ctr"/>
            <a:r>
              <a:rPr lang="en-GB" b="1" dirty="0"/>
              <a:t>WHY OVERCOMING CHALLENGES ARE GOOD FOR US!</a:t>
            </a:r>
          </a:p>
        </p:txBody>
      </p:sp>
      <p:sp>
        <p:nvSpPr>
          <p:cNvPr id="3" name="Content Placeholder 2"/>
          <p:cNvSpPr>
            <a:spLocks noGrp="1"/>
          </p:cNvSpPr>
          <p:nvPr>
            <p:ph idx="1"/>
          </p:nvPr>
        </p:nvSpPr>
        <p:spPr/>
        <p:txBody>
          <a:bodyPr/>
          <a:lstStyle/>
          <a:p>
            <a:r>
              <a:rPr lang="en-GB" dirty="0"/>
              <a:t>What emotions would someone might feel when experiencing a problem or challenge?</a:t>
            </a:r>
          </a:p>
          <a:p>
            <a:endParaRPr lang="en-GB" dirty="0"/>
          </a:p>
          <a:p>
            <a:endParaRPr lang="en-GB"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657" y="3780531"/>
            <a:ext cx="2219325" cy="2066925"/>
          </a:xfrm>
          <a:prstGeom prst="rect">
            <a:avLst/>
          </a:prstGeom>
        </p:spPr>
      </p:pic>
      <p:sp>
        <p:nvSpPr>
          <p:cNvPr id="8" name="Rectangle 7"/>
          <p:cNvSpPr/>
          <p:nvPr/>
        </p:nvSpPr>
        <p:spPr>
          <a:xfrm>
            <a:off x="3095018" y="3244334"/>
            <a:ext cx="7765240" cy="1569660"/>
          </a:xfrm>
          <a:prstGeom prst="rect">
            <a:avLst/>
          </a:prstGeom>
        </p:spPr>
        <p:txBody>
          <a:bodyPr wrap="square">
            <a:spAutoFit/>
          </a:bodyPr>
          <a:lstStyle/>
          <a:p>
            <a:pPr algn="ctr"/>
            <a:r>
              <a:rPr lang="en-GB" sz="9600" dirty="0">
                <a:solidFill>
                  <a:srgbClr val="C4E5F2"/>
                </a:solidFill>
                <a:latin typeface="ExpertSans-Light"/>
              </a:rPr>
              <a:t>im</a:t>
            </a:r>
            <a:r>
              <a:rPr lang="en-GB" sz="9600" dirty="0">
                <a:solidFill>
                  <a:srgbClr val="0077BA"/>
                </a:solidFill>
                <a:latin typeface="ExpertSans-Light"/>
              </a:rPr>
              <a:t>possible</a:t>
            </a:r>
            <a:endParaRPr lang="en-GB" sz="9600" dirty="0"/>
          </a:p>
        </p:txBody>
      </p:sp>
      <p:pic>
        <p:nvPicPr>
          <p:cNvPr id="6" name="Recorded Sound">
            <a:hlinkClick r:id="" action="ppaction://media"/>
            <a:extLst>
              <a:ext uri="{FF2B5EF4-FFF2-40B4-BE49-F238E27FC236}">
                <a16:creationId xmlns:a16="http://schemas.microsoft.com/office/drawing/2014/main" id="{DA35E0BE-AEA4-4AC7-B607-E0E2062B71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45260" y="4813993"/>
            <a:ext cx="1452098" cy="1452098"/>
          </a:xfrm>
          <a:prstGeom prst="rect">
            <a:avLst/>
          </a:prstGeom>
        </p:spPr>
      </p:pic>
    </p:spTree>
    <p:extLst>
      <p:ext uri="{BB962C8B-B14F-4D97-AF65-F5344CB8AC3E}">
        <p14:creationId xmlns:p14="http://schemas.microsoft.com/office/powerpoint/2010/main" val="5264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D742E62-D0CA-4DEC-815B-5ED27845B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Oval 14">
            <a:extLst>
              <a:ext uri="{FF2B5EF4-FFF2-40B4-BE49-F238E27FC236}">
                <a16:creationId xmlns:a16="http://schemas.microsoft.com/office/drawing/2014/main" id="{6ADD3D29-FB68-4A1C-B0DE-CAF42F284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4822E8D-300D-45E7-9F98-BDEC7436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Shape 18">
            <a:extLst>
              <a:ext uri="{FF2B5EF4-FFF2-40B4-BE49-F238E27FC236}">
                <a16:creationId xmlns:a16="http://schemas.microsoft.com/office/drawing/2014/main" id="{07C953DC-E764-4B76-B359-52546F4CA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1" name="Freeform 5">
            <a:extLst>
              <a:ext uri="{FF2B5EF4-FFF2-40B4-BE49-F238E27FC236}">
                <a16:creationId xmlns:a16="http://schemas.microsoft.com/office/drawing/2014/main" id="{C187CEFC-9032-481B-B8CA-A323593DD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3" name="Freeform 5">
            <a:extLst>
              <a:ext uri="{FF2B5EF4-FFF2-40B4-BE49-F238E27FC236}">
                <a16:creationId xmlns:a16="http://schemas.microsoft.com/office/drawing/2014/main" id="{4CB87468-9225-4E6A-A5B7-B47F08B34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639098" y="629265"/>
            <a:ext cx="6072776" cy="1622322"/>
          </a:xfrm>
        </p:spPr>
        <p:txBody>
          <a:bodyPr>
            <a:normAutofit/>
          </a:bodyPr>
          <a:lstStyle/>
          <a:p>
            <a:r>
              <a:rPr lang="en-GB" b="1">
                <a:solidFill>
                  <a:schemeClr val="tx1"/>
                </a:solidFill>
              </a:rPr>
              <a:t>PEOPLE WHO HAVE OVERCOME CHALLENGES</a:t>
            </a:r>
          </a:p>
        </p:txBody>
      </p:sp>
      <p:pic>
        <p:nvPicPr>
          <p:cNvPr id="5" name="Picture 4" descr="A picture containing sport&#10;&#10;Description automatically generated">
            <a:extLst>
              <a:ext uri="{FF2B5EF4-FFF2-40B4-BE49-F238E27FC236}">
                <a16:creationId xmlns:a16="http://schemas.microsoft.com/office/drawing/2014/main" id="{DFB65A68-EC2F-4CCB-8785-A4E8816B78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1" r="-3" b="-3"/>
          <a:stretch/>
        </p:blipFill>
        <p:spPr>
          <a:xfrm>
            <a:off x="7418225" y="645107"/>
            <a:ext cx="4125318" cy="2710388"/>
          </a:xfrm>
          <a:prstGeom prst="rect">
            <a:avLst/>
          </a:prstGeom>
        </p:spPr>
      </p:pic>
      <p:sp>
        <p:nvSpPr>
          <p:cNvPr id="25" name="Rectangle 24">
            <a:extLst>
              <a:ext uri="{FF2B5EF4-FFF2-40B4-BE49-F238E27FC236}">
                <a16:creationId xmlns:a16="http://schemas.microsoft.com/office/drawing/2014/main" id="{7296B8E7-1A3F-4C7F-A120-29E90E593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9098" y="2418735"/>
            <a:ext cx="6072776" cy="3811740"/>
          </a:xfrm>
        </p:spPr>
        <p:txBody>
          <a:bodyPr anchor="ctr">
            <a:normAutofit/>
          </a:bodyPr>
          <a:lstStyle/>
          <a:p>
            <a:pPr>
              <a:lnSpc>
                <a:spcPct val="90000"/>
              </a:lnSpc>
            </a:pPr>
            <a:r>
              <a:rPr lang="en-GB" b="1" dirty="0">
                <a:solidFill>
                  <a:schemeClr val="tx1"/>
                </a:solidFill>
              </a:rPr>
              <a:t>Have you ever experienced the feeling of overcoming a challenge?</a:t>
            </a:r>
          </a:p>
          <a:p>
            <a:pPr marL="0" indent="0">
              <a:lnSpc>
                <a:spcPct val="90000"/>
              </a:lnSpc>
              <a:buNone/>
            </a:pPr>
            <a:r>
              <a:rPr lang="en-GB" dirty="0">
                <a:solidFill>
                  <a:schemeClr val="tx1"/>
                </a:solidFill>
              </a:rPr>
              <a:t>J.K. Rowling is well-known for writing the bestselling Harry Potter stories, but she began writing the books in challenging circumstances. Whilst a single mother and studying full-time for a teaching degree, J K Rowling had an idea for a children’s story about a boy wizard. She wrote in the evenings, often sitting in local cafes having walked her baby daughter to sleep in her pushchair.</a:t>
            </a:r>
          </a:p>
          <a:p>
            <a:pPr marL="0" indent="0">
              <a:lnSpc>
                <a:spcPct val="90000"/>
              </a:lnSpc>
              <a:buNone/>
            </a:pPr>
            <a:r>
              <a:rPr lang="en-GB" dirty="0">
                <a:solidFill>
                  <a:schemeClr val="tx1"/>
                </a:solidFill>
              </a:rPr>
              <a:t>Jonnie Peacock won Gold in the men’s T44 100m at the 2012 and 2016 Paralympics. In1999, aged just six, he had to have part of one leg amputated after a bout of meningitis in which he nearly died.</a:t>
            </a:r>
            <a:endParaRPr lang="en-GB" b="1" dirty="0">
              <a:solidFill>
                <a:schemeClr val="tx1"/>
              </a:solidFill>
            </a:endParaRPr>
          </a:p>
        </p:txBody>
      </p:sp>
      <p:pic>
        <p:nvPicPr>
          <p:cNvPr id="8" name="Picture 7" descr="Stressed woman working at home">
            <a:extLst>
              <a:ext uri="{FF2B5EF4-FFF2-40B4-BE49-F238E27FC236}">
                <a16:creationId xmlns:a16="http://schemas.microsoft.com/office/drawing/2014/main" id="{BDDB9FA9-4D7B-4249-83F7-2FEE65F2632E}"/>
              </a:ext>
            </a:extLst>
          </p:cNvPr>
          <p:cNvPicPr>
            <a:picLocks noChangeAspect="1"/>
          </p:cNvPicPr>
          <p:nvPr/>
        </p:nvPicPr>
        <p:blipFill rotWithShape="1">
          <a:blip r:embed="rId5">
            <a:extLst>
              <a:ext uri="{28A0092B-C50C-407E-A947-70E740481C1C}">
                <a14:useLocalDpi xmlns:a14="http://schemas.microsoft.com/office/drawing/2010/main" val="0"/>
              </a:ext>
            </a:extLst>
          </a:blip>
          <a:srcRect t="1571" r="-3" b="-3"/>
          <a:stretch/>
        </p:blipFill>
        <p:spPr>
          <a:xfrm>
            <a:off x="7418226" y="3520086"/>
            <a:ext cx="4125316" cy="2710389"/>
          </a:xfrm>
          <a:prstGeom prst="rect">
            <a:avLst/>
          </a:prstGeom>
        </p:spPr>
      </p:pic>
      <p:sp>
        <p:nvSpPr>
          <p:cNvPr id="6" name="TextBox 5">
            <a:extLst>
              <a:ext uri="{FF2B5EF4-FFF2-40B4-BE49-F238E27FC236}">
                <a16:creationId xmlns:a16="http://schemas.microsoft.com/office/drawing/2014/main" id="{4A4506A4-53FF-4F14-9251-FC5E3400F597}"/>
              </a:ext>
            </a:extLst>
          </p:cNvPr>
          <p:cNvSpPr txBox="1"/>
          <p:nvPr/>
        </p:nvSpPr>
        <p:spPr>
          <a:xfrm>
            <a:off x="9004065" y="3155440"/>
            <a:ext cx="253947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globedia.com/suenos-magia-olimpica">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3980374641"/>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79FEBD9B74B144953CC6820200B947" ma:contentTypeVersion="8" ma:contentTypeDescription="Create a new document." ma:contentTypeScope="" ma:versionID="1464f674d77198d57474f43ddbaf25b1">
  <xsd:schema xmlns:xsd="http://www.w3.org/2001/XMLSchema" xmlns:xs="http://www.w3.org/2001/XMLSchema" xmlns:p="http://schemas.microsoft.com/office/2006/metadata/properties" xmlns:ns2="11af2c40-f401-4c24-950c-7259bc093f20" xmlns:ns3="b46a9f46-d36a-4cb3-95ca-d1ceb5df688b" targetNamespace="http://schemas.microsoft.com/office/2006/metadata/properties" ma:root="true" ma:fieldsID="fb700032a8a1c7fb8c36e59938dd3d76" ns2:_="" ns3:_="">
    <xsd:import namespace="11af2c40-f401-4c24-950c-7259bc093f20"/>
    <xsd:import namespace="b46a9f46-d36a-4cb3-95ca-d1ceb5df68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af2c40-f401-4c24-950c-7259bc093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6a9f46-d36a-4cb3-95ca-d1ceb5df688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A64D9B-D193-40E4-B049-D8035BA24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af2c40-f401-4c24-950c-7259bc093f20"/>
    <ds:schemaRef ds:uri="b46a9f46-d36a-4cb3-95ca-d1ceb5df6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6DF09-8724-4581-829B-0B0B986FD431}">
  <ds:schemaRefs>
    <ds:schemaRef ds:uri="http://schemas.microsoft.com/sharepoint/v3/contenttype/forms"/>
  </ds:schemaRefs>
</ds:datastoreItem>
</file>

<file path=customXml/itemProps3.xml><?xml version="1.0" encoding="utf-8"?>
<ds:datastoreItem xmlns:ds="http://schemas.openxmlformats.org/officeDocument/2006/customXml" ds:itemID="{8FE5F98C-EC5A-4E87-B928-27555C63A77E}">
  <ds:schemaRefs>
    <ds:schemaRef ds:uri="http://schemas.microsoft.com/office/2006/documentManagement/types"/>
    <ds:schemaRef ds:uri="http://schemas.microsoft.com/office/infopath/2007/PartnerControls"/>
    <ds:schemaRef ds:uri="11af2c40-f401-4c24-950c-7259bc093f20"/>
    <ds:schemaRef ds:uri="http://schemas.microsoft.com/office/2006/metadata/properties"/>
    <ds:schemaRef ds:uri="http://www.w3.org/XML/1998/namespace"/>
    <ds:schemaRef ds:uri="http://purl.org/dc/elements/1.1/"/>
    <ds:schemaRef ds:uri="http://purl.org/dc/terms/"/>
    <ds:schemaRef ds:uri="http://purl.org/dc/dcmitype/"/>
    <ds:schemaRef ds:uri="http://schemas.openxmlformats.org/package/2006/metadata/core-properties"/>
    <ds:schemaRef ds:uri="b46a9f46-d36a-4cb3-95ca-d1ceb5df688b"/>
  </ds:schemaRefs>
</ds:datastoreItem>
</file>

<file path=docProps/app.xml><?xml version="1.0" encoding="utf-8"?>
<Properties xmlns="http://schemas.openxmlformats.org/officeDocument/2006/extended-properties" xmlns:vt="http://schemas.openxmlformats.org/officeDocument/2006/docPropsVTypes">
  <TotalTime>5</TotalTime>
  <Words>981</Words>
  <Application>Microsoft Office PowerPoint</Application>
  <PresentationFormat>Widescreen</PresentationFormat>
  <Paragraphs>60</Paragraphs>
  <Slides>4</Slides>
  <Notes>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Century Gothic</vt:lpstr>
      <vt:lpstr>ExpertSans-Light</vt:lpstr>
      <vt:lpstr>Wingdings 3</vt:lpstr>
      <vt:lpstr>Ion Boardroom</vt:lpstr>
      <vt:lpstr>SELF CONFIDENCE &amp; YOU</vt:lpstr>
      <vt:lpstr>WHAT DOES SELF-CONFIDENCE MEAN?</vt:lpstr>
      <vt:lpstr>WHY OVERCOMING CHALLENGES ARE GOOD FOR US!</vt:lpstr>
      <vt:lpstr>PEOPLE WHO HAVE OVERCOME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Gilkes Clare JCP Mercia District School Adviser</dc:creator>
  <cp:lastModifiedBy>Gilkes Clare JCP Mercia District School Adviser</cp:lastModifiedBy>
  <cp:revision>2</cp:revision>
  <dcterms:created xsi:type="dcterms:W3CDTF">2022-01-21T09:42:17Z</dcterms:created>
  <dcterms:modified xsi:type="dcterms:W3CDTF">2022-01-21T09:47:50Z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0x0101000C79FEBD9B74B144953CC6820200B947</vt:lpwstr>
  </property>
</Properties>
</file>