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016EF-3968-4628-8E17-DE41BB84E9BF}" v="8" dt="2023-05-17T10:36:13.264"/>
    <p1510:client id="{D78A88D1-EA6E-4AB4-BB99-13F527337959}" v="2" dt="2023-05-17T10:35:05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, Rubie (SHROPSHIRE COMMUNITY HEALTH NHS TRUST)" userId="2b5ca397-0910-49eb-9378-b79f97d85244" providerId="ADAL" clId="{18084C4F-D75C-443A-A8F8-55B96DB80561}"/>
    <pc:docChg chg="modSld">
      <pc:chgData name="TAYLOR, Rubie (SHROPSHIRE COMMUNITY HEALTH NHS TRUST)" userId="2b5ca397-0910-49eb-9378-b79f97d85244" providerId="ADAL" clId="{18084C4F-D75C-443A-A8F8-55B96DB80561}" dt="2023-05-17T10:41:19.879" v="7" actId="20577"/>
      <pc:docMkLst>
        <pc:docMk/>
      </pc:docMkLst>
      <pc:sldChg chg="modSp mod">
        <pc:chgData name="TAYLOR, Rubie (SHROPSHIRE COMMUNITY HEALTH NHS TRUST)" userId="2b5ca397-0910-49eb-9378-b79f97d85244" providerId="ADAL" clId="{18084C4F-D75C-443A-A8F8-55B96DB80561}" dt="2023-05-17T10:41:19.879" v="7" actId="20577"/>
        <pc:sldMkLst>
          <pc:docMk/>
          <pc:sldMk cId="1280474528" sldId="257"/>
        </pc:sldMkLst>
        <pc:graphicFrameChg chg="modGraphic">
          <ac:chgData name="TAYLOR, Rubie (SHROPSHIRE COMMUNITY HEALTH NHS TRUST)" userId="2b5ca397-0910-49eb-9378-b79f97d85244" providerId="ADAL" clId="{18084C4F-D75C-443A-A8F8-55B96DB80561}" dt="2023-05-17T10:41:19.879" v="7" actId="20577"/>
          <ac:graphicFrameMkLst>
            <pc:docMk/>
            <pc:sldMk cId="1280474528" sldId="257"/>
            <ac:graphicFrameMk id="9" creationId="{2D509D13-9A68-BEA5-E961-04702258300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"/>
            <a:ext cx="814917" cy="6884988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814917" y="6408737"/>
            <a:ext cx="11377083" cy="476251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814918" y="0"/>
            <a:ext cx="2495549" cy="476251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5423925" y="6360355"/>
            <a:ext cx="719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chemeClr val="bg1"/>
                </a:solidFill>
              </a:rPr>
              <a:t>Improving Lives In Our Communities</a:t>
            </a:r>
          </a:p>
        </p:txBody>
      </p:sp>
    </p:spTree>
    <p:extLst>
      <p:ext uri="{BB962C8B-B14F-4D97-AF65-F5344CB8AC3E}">
        <p14:creationId xmlns:p14="http://schemas.microsoft.com/office/powerpoint/2010/main" val="132259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1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0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9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0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2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6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35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66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C58BBE5-D388-4906-91AE-9DDF1B5EB020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FDB0ABE-8721-453C-B66B-AFD69C2F5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4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943" y="1042989"/>
            <a:ext cx="10972800" cy="774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273" y="1882776"/>
            <a:ext cx="1050237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"/>
            <a:ext cx="814917" cy="6884988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814917" y="6408737"/>
            <a:ext cx="11377083" cy="476251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814918" y="0"/>
            <a:ext cx="2495549" cy="476251"/>
          </a:xfrm>
          <a:prstGeom prst="rect">
            <a:avLst/>
          </a:prstGeom>
          <a:solidFill>
            <a:srgbClr val="0072C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5423925" y="6360355"/>
            <a:ext cx="719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chemeClr val="bg1"/>
                </a:solidFill>
              </a:rPr>
              <a:t>Improving Lives In Our Communities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2" y="238125"/>
            <a:ext cx="3958344" cy="107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5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nhs-services/covid-19-services/covid-19-vaccination-services/book-covid-19-vaccination/" TargetMode="External"/><Relationship Id="rId2" Type="http://schemas.openxmlformats.org/officeDocument/2006/relationships/hyperlink" Target="https://www.nhs.uk/nhs-services/covid-19-services/covid-19-vaccination-services/find-a-walk-in-covid-19-vaccination-s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E880BB-A752-34AA-FD1D-62E0BD3362BF}"/>
              </a:ext>
            </a:extLst>
          </p:cNvPr>
          <p:cNvSpPr txBox="1"/>
          <p:nvPr/>
        </p:nvSpPr>
        <p:spPr>
          <a:xfrm>
            <a:off x="885765" y="536868"/>
            <a:ext cx="5824361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cs typeface="Segoe UI"/>
              </a:rPr>
              <a:t>Patient Access Spring Programme 2023</a:t>
            </a:r>
            <a:r>
              <a:rPr lang="en-US" sz="1400" b="1" dirty="0">
                <a:cs typeface="Segoe UI"/>
              </a:rPr>
              <a:t>​</a:t>
            </a:r>
            <a:endParaRPr lang="en-US" sz="1400" b="1">
              <a:ea typeface="Calibri"/>
              <a:cs typeface="Segoe UI"/>
            </a:endParaRPr>
          </a:p>
          <a:p>
            <a:r>
              <a:rPr lang="en-US" sz="1400" dirty="0">
                <a:ea typeface="Calibri"/>
                <a:cs typeface="Segoe UI"/>
              </a:rPr>
              <a:t>Below clinics are being provided by Shropshire Community Health NHS Trust</a:t>
            </a:r>
            <a:endParaRPr lang="en-US" sz="1400">
              <a:ea typeface="Calibri"/>
              <a:cs typeface="Segoe UI"/>
            </a:endParaRPr>
          </a:p>
          <a:p>
            <a:r>
              <a:rPr lang="en-GB" dirty="0">
                <a:solidFill>
                  <a:srgbClr val="FF0000"/>
                </a:solidFill>
                <a:cs typeface="Segoe UI"/>
              </a:rPr>
              <a:t>W.C 22.05.23</a:t>
            </a:r>
            <a:r>
              <a:rPr lang="en-US" dirty="0">
                <a:solidFill>
                  <a:srgbClr val="FF0000"/>
                </a:solidFill>
                <a:cs typeface="Segoe UI"/>
              </a:rPr>
              <a:t>​</a:t>
            </a:r>
            <a:endParaRPr lang="en-US" sz="160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1025C-68F9-506B-ED08-0B47A04A84CF}"/>
              </a:ext>
            </a:extLst>
          </p:cNvPr>
          <p:cNvSpPr txBox="1"/>
          <p:nvPr/>
        </p:nvSpPr>
        <p:spPr>
          <a:xfrm>
            <a:off x="819971" y="5206663"/>
            <a:ext cx="5578549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1200">
                <a:latin typeface="Arial Nova"/>
                <a:ea typeface="Segoe UI"/>
                <a:cs typeface="Segoe UI"/>
              </a:rPr>
              <a:t>*For walk in appointments, patients should follow the link below (Grab A Jab) –​</a:t>
            </a:r>
          </a:p>
          <a:p>
            <a:pPr rtl="0"/>
            <a:r>
              <a:rPr lang="en-US" sz="1200">
                <a:solidFill>
                  <a:srgbClr val="0563C1"/>
                </a:solidFill>
                <a:latin typeface="Calibri"/>
                <a:ea typeface="Segoe UI"/>
                <a:cs typeface="Segoe UI"/>
                <a:hlinkClick r:id="rId2"/>
              </a:rPr>
              <a:t>Find a walk-in COVID-19 vaccination site - NHS (www.nhs.uk)</a:t>
            </a:r>
            <a:r>
              <a:rPr lang="en-US" sz="1800">
                <a:latin typeface="Calibri"/>
                <a:ea typeface="Segoe UI"/>
                <a:cs typeface="Segoe UI"/>
              </a:rPr>
              <a:t>​</a:t>
            </a:r>
          </a:p>
          <a:p>
            <a:pPr rtl="0"/>
            <a:r>
              <a:rPr lang="en-US" sz="1200">
                <a:latin typeface="Calibri"/>
                <a:ea typeface="Segoe UI"/>
                <a:cs typeface="Segoe UI"/>
              </a:rPr>
              <a:t>*For pre-booked appointments, patients should follow the link below (National Booking System) - ​</a:t>
            </a:r>
          </a:p>
          <a:p>
            <a:pPr rtl="0"/>
            <a:r>
              <a:rPr lang="en-US" sz="1200">
                <a:solidFill>
                  <a:srgbClr val="0563C1"/>
                </a:solidFill>
                <a:latin typeface="Calibri"/>
                <a:ea typeface="Segoe UI"/>
                <a:cs typeface="Segoe UI"/>
                <a:hlinkClick r:id="rId3"/>
              </a:rPr>
              <a:t>Book, cancel or change a COVID-19 vaccination appointment - NHS (www.nhs.uk)</a:t>
            </a:r>
            <a:r>
              <a:rPr lang="en-US" sz="1800">
                <a:latin typeface="Calibri"/>
                <a:ea typeface="Segoe UI"/>
                <a:cs typeface="Segoe UI"/>
              </a:rPr>
              <a:t>​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9BE84-1CDA-332D-49D3-EDC0DA36F37D}"/>
              </a:ext>
            </a:extLst>
          </p:cNvPr>
          <p:cNvSpPr txBox="1"/>
          <p:nvPr/>
        </p:nvSpPr>
        <p:spPr>
          <a:xfrm>
            <a:off x="1492102" y="1419191"/>
            <a:ext cx="273788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cs typeface="Calibri"/>
              </a:rPr>
              <a:t>Walk in Clinics </a:t>
            </a:r>
            <a:endParaRPr lang="en-GB" sz="1200" b="1" dirty="0">
              <a:ea typeface="Calibri"/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509D13-9A68-BEA5-E961-047022583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5272"/>
              </p:ext>
            </p:extLst>
          </p:nvPr>
        </p:nvGraphicFramePr>
        <p:xfrm>
          <a:off x="974651" y="1692348"/>
          <a:ext cx="5005215" cy="306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674">
                  <a:extLst>
                    <a:ext uri="{9D8B030D-6E8A-4147-A177-3AD203B41FA5}">
                      <a16:colId xmlns:a16="http://schemas.microsoft.com/office/drawing/2014/main" val="1740438828"/>
                    </a:ext>
                  </a:extLst>
                </a:gridCol>
                <a:gridCol w="673395">
                  <a:extLst>
                    <a:ext uri="{9D8B030D-6E8A-4147-A177-3AD203B41FA5}">
                      <a16:colId xmlns:a16="http://schemas.microsoft.com/office/drawing/2014/main" val="3559827150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2177732153"/>
                    </a:ext>
                  </a:extLst>
                </a:gridCol>
                <a:gridCol w="682254">
                  <a:extLst>
                    <a:ext uri="{9D8B030D-6E8A-4147-A177-3AD203B41FA5}">
                      <a16:colId xmlns:a16="http://schemas.microsoft.com/office/drawing/2014/main" val="714323721"/>
                    </a:ext>
                  </a:extLst>
                </a:gridCol>
                <a:gridCol w="995657">
                  <a:extLst>
                    <a:ext uri="{9D8B030D-6E8A-4147-A177-3AD203B41FA5}">
                      <a16:colId xmlns:a16="http://schemas.microsoft.com/office/drawing/2014/main" val="4116547043"/>
                    </a:ext>
                  </a:extLst>
                </a:gridCol>
                <a:gridCol w="714055">
                  <a:extLst>
                    <a:ext uri="{9D8B030D-6E8A-4147-A177-3AD203B41FA5}">
                      <a16:colId xmlns:a16="http://schemas.microsoft.com/office/drawing/2014/main" val="1346272720"/>
                    </a:ext>
                  </a:extLst>
                </a:gridCol>
                <a:gridCol w="416439">
                  <a:extLst>
                    <a:ext uri="{9D8B030D-6E8A-4147-A177-3AD203B41FA5}">
                      <a16:colId xmlns:a16="http://schemas.microsoft.com/office/drawing/2014/main" val="756489805"/>
                    </a:ext>
                  </a:extLst>
                </a:gridCol>
              </a:tblGrid>
              <a:tr h="5991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Date​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Site Name​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Address​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Operational Times​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12+ 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Primary​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12+ 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Immunosuppressed​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75+ Spring Booster​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3023474"/>
                  </a:ext>
                </a:extLst>
              </a:tr>
              <a:tr h="6822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Monday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22.05.23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Market Drayton Fire Station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111111"/>
                          </a:solidFill>
                          <a:effectLst/>
                          <a:latin typeface="Calibri"/>
                        </a:rPr>
                        <a:t>Maer Lane Market Drayton</a:t>
                      </a:r>
                      <a:endParaRPr lang="en-US" sz="1050" b="0" i="0" u="none" strike="noStrike" noProof="0" dirty="0">
                        <a:solidFill>
                          <a:srgbClr val="111111"/>
                        </a:solidFill>
                        <a:effectLst/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111111"/>
                          </a:solidFill>
                          <a:effectLst/>
                          <a:latin typeface="Calibri"/>
                        </a:rPr>
                        <a:t>TF9 3AL</a:t>
                      </a:r>
                      <a:endParaRPr lang="en-GB" sz="105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11:00-16:00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  <a:p>
                      <a:pPr lvl="0" algn="ctr">
                        <a:buNone/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  <a:p>
                      <a:pPr lvl="0" algn="ctr">
                        <a:buNone/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  <a:p>
                      <a:pPr lvl="0" algn="ctr">
                        <a:buNone/>
                      </a:pPr>
                      <a:endParaRPr lang="en-GB" sz="1100" dirty="0">
                        <a:effectLst/>
                        <a:latin typeface="Calibri"/>
                      </a:endParaRPr>
                    </a:p>
                    <a:p>
                      <a:pPr algn="ctr"/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623471"/>
                  </a:ext>
                </a:extLst>
              </a:tr>
              <a:tr h="38986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24.05.23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Oswestry Masonic Hall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GB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err="1">
                          <a:solidFill>
                            <a:srgbClr val="111111"/>
                          </a:solidFill>
                          <a:effectLst/>
                        </a:rPr>
                        <a:t>Roft</a:t>
                      </a:r>
                      <a:r>
                        <a:rPr lang="en-GB" sz="11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 St, </a:t>
                      </a: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Oswestry </a:t>
                      </a: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SY11 2EP</a:t>
                      </a:r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11:00-16:00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08625"/>
                  </a:ext>
                </a:extLst>
              </a:tr>
              <a:tr h="4518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Thursday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Church Stretton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Fire Station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111111"/>
                          </a:solidFill>
                          <a:effectLst/>
                        </a:rPr>
                        <a:t>56 Sandford Ave, Church, Stretton SY6 6AZ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11:00-16:00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33136"/>
                  </a:ext>
                </a:extLst>
              </a:tr>
              <a:tr h="45188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 26.05.2023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Shrewsbury Fire Station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Michael's Street,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Shrewsbury, 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111111"/>
                          </a:solidFill>
                          <a:effectLst/>
                          <a:latin typeface="Calibri"/>
                        </a:rPr>
                        <a:t>SY1 2HJ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11.00 - 16.00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0483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B830AD0-3A53-DC03-61CC-5B383A4F2D4C}"/>
              </a:ext>
            </a:extLst>
          </p:cNvPr>
          <p:cNvSpPr txBox="1"/>
          <p:nvPr/>
        </p:nvSpPr>
        <p:spPr>
          <a:xfrm>
            <a:off x="8651611" y="1418433"/>
            <a:ext cx="22771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ea typeface="Calibri"/>
                <a:cs typeface="Calibri"/>
              </a:rPr>
              <a:t>Bookable Clinics Only</a:t>
            </a:r>
          </a:p>
          <a:p>
            <a:endParaRPr lang="en-GB" sz="1400" dirty="0">
              <a:ea typeface="Calibri"/>
              <a:cs typeface="Calibri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3A3C61-5B2E-4689-3813-39F307ACD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973"/>
              </p:ext>
            </p:extLst>
          </p:nvPr>
        </p:nvGraphicFramePr>
        <p:xfrm>
          <a:off x="6387887" y="1742219"/>
          <a:ext cx="5553307" cy="403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89">
                  <a:extLst>
                    <a:ext uri="{9D8B030D-6E8A-4147-A177-3AD203B41FA5}">
                      <a16:colId xmlns:a16="http://schemas.microsoft.com/office/drawing/2014/main" val="1740438828"/>
                    </a:ext>
                  </a:extLst>
                </a:gridCol>
                <a:gridCol w="752772">
                  <a:extLst>
                    <a:ext uri="{9D8B030D-6E8A-4147-A177-3AD203B41FA5}">
                      <a16:colId xmlns:a16="http://schemas.microsoft.com/office/drawing/2014/main" val="3559827150"/>
                    </a:ext>
                  </a:extLst>
                </a:gridCol>
                <a:gridCol w="989262">
                  <a:extLst>
                    <a:ext uri="{9D8B030D-6E8A-4147-A177-3AD203B41FA5}">
                      <a16:colId xmlns:a16="http://schemas.microsoft.com/office/drawing/2014/main" val="2177732153"/>
                    </a:ext>
                  </a:extLst>
                </a:gridCol>
                <a:gridCol w="996571">
                  <a:extLst>
                    <a:ext uri="{9D8B030D-6E8A-4147-A177-3AD203B41FA5}">
                      <a16:colId xmlns:a16="http://schemas.microsoft.com/office/drawing/2014/main" val="714323721"/>
                    </a:ext>
                  </a:extLst>
                </a:gridCol>
                <a:gridCol w="510056">
                  <a:extLst>
                    <a:ext uri="{9D8B030D-6E8A-4147-A177-3AD203B41FA5}">
                      <a16:colId xmlns:a16="http://schemas.microsoft.com/office/drawing/2014/main" val="4116547043"/>
                    </a:ext>
                  </a:extLst>
                </a:gridCol>
                <a:gridCol w="1072116">
                  <a:extLst>
                    <a:ext uri="{9D8B030D-6E8A-4147-A177-3AD203B41FA5}">
                      <a16:colId xmlns:a16="http://schemas.microsoft.com/office/drawing/2014/main" val="1346272720"/>
                    </a:ext>
                  </a:extLst>
                </a:gridCol>
                <a:gridCol w="416441">
                  <a:extLst>
                    <a:ext uri="{9D8B030D-6E8A-4147-A177-3AD203B41FA5}">
                      <a16:colId xmlns:a16="http://schemas.microsoft.com/office/drawing/2014/main" val="756489805"/>
                    </a:ext>
                  </a:extLst>
                </a:gridCol>
              </a:tblGrid>
              <a:tr h="55151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Date​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Site Name​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Address​</a:t>
                      </a:r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Operational Times​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12+ 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Primary​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12+ 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  <a:latin typeface="Calibri"/>
                        </a:rPr>
                        <a:t>Immunosuppressed​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  <a:latin typeface="Calibri"/>
                        </a:rPr>
                        <a:t>75+ Spring Booster​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3023474"/>
                  </a:ext>
                </a:extLst>
              </a:tr>
              <a:tr h="732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Monday 22.05.2023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William Farr House</a:t>
                      </a:r>
                    </a:p>
                    <a:p>
                      <a:pPr lvl="0" algn="ctr">
                        <a:buNone/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Location K2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Shrewsbury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SY3 8XL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09.30 - 16.00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623471"/>
                  </a:ext>
                </a:extLst>
              </a:tr>
              <a:tr h="58160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 Farr House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Location K2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Shrewsbury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SY3 8XL</a:t>
                      </a:r>
                      <a:endParaRPr lang="en-GB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09.30 - 16.00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708625"/>
                  </a:ext>
                </a:extLst>
              </a:tr>
              <a:tr h="73201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Interfaith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New St,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Wellington,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Telford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TF1 1LU</a:t>
                      </a:r>
                      <a:endParaRPr lang="en-GB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10.30 - 15.30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33136"/>
                  </a:ext>
                </a:extLst>
              </a:tr>
              <a:tr h="58160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William Farr House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Location K2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Shrewsbury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SY3 8XL</a:t>
                      </a:r>
                      <a:endParaRPr lang="en-GB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09.30 - 16.00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dirty="0"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28515"/>
                  </a:ext>
                </a:extLst>
              </a:tr>
              <a:tr h="85234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Saturday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27.05.2023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Coral House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Longbow Close Harlescott Lane, Shrewsbury 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SY1 3GZ</a:t>
                      </a:r>
                      <a:endParaRPr lang="en-GB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000" dirty="0">
                          <a:effectLst/>
                        </a:rPr>
                        <a:t>09.00 - 15:00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95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47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cb12e37d-cb6d-4ba9-9251-dba42504ca42" xsi:nil="true"/>
    <_ip_UnifiedCompliancePolicyProperties xmlns="http://schemas.microsoft.com/sharepoint/v3" xsi:nil="true"/>
    <lcf76f155ced4ddcb4097134ff3c332f xmlns="68ccacda-522c-41ad-8c85-1c162f10e83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7978F473590143AF5A56C27CF6C95D" ma:contentTypeVersion="15" ma:contentTypeDescription="Create a new document." ma:contentTypeScope="" ma:versionID="0dd6b430d2161e8a6093fce4c3c604e7">
  <xsd:schema xmlns:xsd="http://www.w3.org/2001/XMLSchema" xmlns:xs="http://www.w3.org/2001/XMLSchema" xmlns:p="http://schemas.microsoft.com/office/2006/metadata/properties" xmlns:ns1="http://schemas.microsoft.com/sharepoint/v3" xmlns:ns2="68ccacda-522c-41ad-8c85-1c162f10e832" xmlns:ns3="cb12e37d-cb6d-4ba9-9251-dba42504ca42" targetNamespace="http://schemas.microsoft.com/office/2006/metadata/properties" ma:root="true" ma:fieldsID="07e01933e1daeaf52362dbc15ed3a344" ns1:_="" ns2:_="" ns3:_="">
    <xsd:import namespace="http://schemas.microsoft.com/sharepoint/v3"/>
    <xsd:import namespace="68ccacda-522c-41ad-8c85-1c162f10e832"/>
    <xsd:import namespace="cb12e37d-cb6d-4ba9-9251-dba42504ca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cacda-522c-41ad-8c85-1c162f10e8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2e37d-cb6d-4ba9-9251-dba42504ca4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299bbd1-a295-4e1a-b132-dee37340b7cd}" ma:internalName="TaxCatchAll" ma:showField="CatchAllData" ma:web="cb12e37d-cb6d-4ba9-9251-dba42504ca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85533-F184-491B-B1FA-816B557B45E7}">
  <ds:schemaRefs>
    <ds:schemaRef ds:uri="68ccacda-522c-41ad-8c85-1c162f10e832"/>
    <ds:schemaRef ds:uri="http://schemas.openxmlformats.org/package/2006/metadata/core-properties"/>
    <ds:schemaRef ds:uri="cb12e37d-cb6d-4ba9-9251-dba42504ca4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4DCB58-69D6-4C96-9F0F-11D5C529FA07}">
  <ds:schemaRefs>
    <ds:schemaRef ds:uri="68ccacda-522c-41ad-8c85-1c162f10e832"/>
    <ds:schemaRef ds:uri="cb12e37d-cb6d-4ba9-9251-dba42504ca4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5E7326-BDFE-47E8-AA51-B4086E58D5F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302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Vaccination Support</dc:creator>
  <cp:lastModifiedBy>TAYLOR, Rubie (SHROPSHIRE COMMUNITY HEALTH NHS TRUST)</cp:lastModifiedBy>
  <cp:revision>4</cp:revision>
  <dcterms:created xsi:type="dcterms:W3CDTF">2023-05-17T10:34:58Z</dcterms:created>
  <dcterms:modified xsi:type="dcterms:W3CDTF">2023-05-17T10:41:24Z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0x010100577978F473590143AF5A56C27CF6C95D</vt:lpwstr>
  </property>
  <property fmtid="{D5CDD505-2E9C-101B-9397-08002B2CF9AE}" pid="3" name="MediaServiceImageTags">
    <vt:lpwstr/>
  </property>
</Properties>
</file>