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258" r:id="rId4"/>
    <p:sldId id="276" r:id="rId5"/>
    <p:sldId id="277" r:id="rId6"/>
    <p:sldId id="278" r:id="rId7"/>
    <p:sldId id="279" r:id="rId8"/>
    <p:sldId id="280" r:id="rId9"/>
    <p:sldId id="293" r:id="rId10"/>
    <p:sldId id="291" r:id="rId11"/>
    <p:sldId id="281" r:id="rId12"/>
    <p:sldId id="286" r:id="rId13"/>
    <p:sldId id="261" r:id="rId14"/>
    <p:sldId id="287" r:id="rId15"/>
    <p:sldId id="290" r:id="rId16"/>
    <p:sldId id="295" r:id="rId17"/>
    <p:sldId id="266" r:id="rId18"/>
    <p:sldId id="268" r:id="rId19"/>
    <p:sldId id="269" r:id="rId20"/>
    <p:sldId id="273" r:id="rId21"/>
    <p:sldId id="296" r:id="rId22"/>
    <p:sldId id="288" r:id="rId23"/>
  </p:sldIdLst>
  <p:sldSz cx="9144000" cy="5143500" type="screen16x9"/>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C4F"/>
    <a:srgbClr val="753F00"/>
    <a:srgbClr val="FFFCB7"/>
    <a:srgbClr val="676200"/>
    <a:srgbClr val="D4D2B4"/>
    <a:srgbClr val="E2C4A6"/>
    <a:srgbClr val="E8D1BA"/>
    <a:srgbClr val="FFF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35" autoAdjust="0"/>
  </p:normalViewPr>
  <p:slideViewPr>
    <p:cSldViewPr>
      <p:cViewPr varScale="1">
        <p:scale>
          <a:sx n="75" d="100"/>
          <a:sy n="75" d="100"/>
        </p:scale>
        <p:origin x="1694"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A02F380-B130-4248-BCF8-F1ABC1E474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E1D207F-ED6B-4472-AB97-DD1BC42BF08F}" type="datetimeFigureOut">
              <a:rPr lang="en-US"/>
              <a:pPr>
                <a:defRPr/>
              </a:pPr>
              <a:t>4/1/2024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F3AAA2-48E4-4C79-9A40-C72937490C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can be used to train employees about COVID-19. Tailor the presentations content to ensure it fits the work being done at your business. Check state and local regulations for the most up to date requirements.  Educate your workers in a language they understand best.]</a:t>
            </a:r>
            <a:endParaRPr lang="en-US" dirty="0" smtClean="0"/>
          </a:p>
          <a:p>
            <a:endParaRPr lang="en-US" dirty="0" smtClean="0"/>
          </a:p>
          <a:p>
            <a:r>
              <a:rPr lang="en-US" dirty="0" smtClean="0"/>
              <a:t>COVID-19 continues</a:t>
            </a:r>
            <a:r>
              <a:rPr lang="en-US" baseline="0" dirty="0" smtClean="0"/>
              <a:t> to be a workplace hazard in Washington. </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a:t>
            </a:fld>
            <a:endParaRPr lang="en-US" altLang="en-US"/>
          </a:p>
        </p:txBody>
      </p:sp>
    </p:spTree>
    <p:extLst>
      <p:ext uri="{BB962C8B-B14F-4D97-AF65-F5344CB8AC3E}">
        <p14:creationId xmlns:p14="http://schemas.microsoft.com/office/powerpoint/2010/main" val="6074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main ways COVID-19 spreads between people. </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10</a:t>
            </a:fld>
            <a:endParaRPr lang="en-US" altLang="en-US"/>
          </a:p>
        </p:txBody>
      </p:sp>
    </p:spTree>
    <p:extLst>
      <p:ext uri="{BB962C8B-B14F-4D97-AF65-F5344CB8AC3E}">
        <p14:creationId xmlns:p14="http://schemas.microsoft.com/office/powerpoint/2010/main" val="76731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Washing hands can keep you healthy and prevent the spread of COVID-19. </a:t>
            </a:r>
            <a:endParaRPr 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[Employer: Insert your hand washing and hand sanitizer policies here.]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11</a:t>
            </a:fld>
            <a:endParaRPr lang="en-US" altLang="en-US"/>
          </a:p>
        </p:txBody>
      </p:sp>
    </p:spTree>
    <p:extLst>
      <p:ext uri="{BB962C8B-B14F-4D97-AF65-F5344CB8AC3E}">
        <p14:creationId xmlns:p14="http://schemas.microsoft.com/office/powerpoint/2010/main" val="310745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Being up-to-date on your vaccines is the best way to prevent serious illness from COVID-19.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70C0"/>
                </a:solidFill>
              </a:rPr>
              <a:t>[Employers: Insert your workplace-specific policies and procedures for COVID-19</a:t>
            </a:r>
            <a:r>
              <a:rPr lang="en-US" sz="1200" baseline="0" dirty="0" smtClean="0">
                <a:solidFill>
                  <a:srgbClr val="0070C0"/>
                </a:solidFill>
              </a:rPr>
              <a:t> </a:t>
            </a:r>
            <a:r>
              <a:rPr lang="en-US" sz="1200" dirty="0" smtClean="0">
                <a:solidFill>
                  <a:srgbClr val="0070C0"/>
                </a:solidFill>
              </a:rPr>
              <a:t>vaccinations and how you are supporting employees getting vaccinated.]</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12</a:t>
            </a:fld>
            <a:endParaRPr lang="en-US" altLang="en-US"/>
          </a:p>
        </p:txBody>
      </p:sp>
    </p:spTree>
    <p:extLst>
      <p:ext uri="{BB962C8B-B14F-4D97-AF65-F5344CB8AC3E}">
        <p14:creationId xmlns:p14="http://schemas.microsoft.com/office/powerpoint/2010/main" val="94273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best to stay home if</a:t>
            </a:r>
            <a:r>
              <a:rPr lang="en-US" baseline="0" dirty="0" smtClean="0"/>
              <a:t> you are sick no matter what the sickness is.  </a:t>
            </a:r>
            <a:r>
              <a:rPr lang="en-US" dirty="0" smtClean="0"/>
              <a:t>If you think you have COVID-19,</a:t>
            </a:r>
            <a:r>
              <a:rPr lang="en-US" baseline="0" dirty="0" smtClean="0"/>
              <a:t> get tested. One of the best ways to stop the spread of COVID-19 is to stay home and if possible contact those people with which you had contact. </a:t>
            </a:r>
          </a:p>
          <a:p>
            <a:r>
              <a:rPr lang="en-US" baseline="0" dirty="0" smtClean="0"/>
              <a:t>[Employer: Insert your policy on what your employees should do should they get COVID-19. Describe how employees will be notified if they are exposed to COVID-19 in the workplace.]</a:t>
            </a:r>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13</a:t>
            </a:fld>
            <a:endParaRPr lang="en-US" altLang="en-US"/>
          </a:p>
        </p:txBody>
      </p:sp>
    </p:spTree>
    <p:extLst>
      <p:ext uri="{BB962C8B-B14F-4D97-AF65-F5344CB8AC3E}">
        <p14:creationId xmlns:p14="http://schemas.microsoft.com/office/powerpoint/2010/main" val="417974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regularly clean commonly touched items, like door handles or shared equipment. Regular</a:t>
            </a:r>
            <a:r>
              <a:rPr lang="en-US" baseline="0" dirty="0" smtClean="0"/>
              <a:t> cleaning helps prevent the spread of COVID-19 and other diseases. </a:t>
            </a:r>
            <a:endParaRPr lang="en-US" dirty="0" smtClean="0"/>
          </a:p>
          <a:p>
            <a:r>
              <a:rPr lang="en-US" dirty="0" smtClean="0"/>
              <a:t>[Employer:</a:t>
            </a:r>
            <a:r>
              <a:rPr lang="en-US" baseline="0" dirty="0" smtClean="0"/>
              <a:t> Insert your workplace-specific policies and procedures on cleaning, including common-touch surfaces. Note: When chemicals are used in the workplace, the Chemical Hazard Communication Standard applies (Chapter 296-901 WAC). Read more here: https://lni.wa.gov/safety-health/preventing-injuries-illnesses/get-started-with-safety-health/chemical-safety-basics . ]</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14</a:t>
            </a:fld>
            <a:endParaRPr lang="en-US" altLang="en-US"/>
          </a:p>
        </p:txBody>
      </p:sp>
    </p:spTree>
    <p:extLst>
      <p:ext uri="{BB962C8B-B14F-4D97-AF65-F5344CB8AC3E}">
        <p14:creationId xmlns:p14="http://schemas.microsoft.com/office/powerpoint/2010/main" val="244038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70C0"/>
                </a:solidFill>
              </a:rPr>
              <a:t>We have changed many work practices to prevent</a:t>
            </a:r>
            <a:r>
              <a:rPr lang="en-US" sz="1200" baseline="0" dirty="0" smtClean="0">
                <a:solidFill>
                  <a:srgbClr val="0070C0"/>
                </a:solidFill>
              </a:rPr>
              <a:t> the spread of COVID-19 at work.</a:t>
            </a:r>
            <a:endParaRPr lang="en-US" sz="1200" dirty="0" smtClean="0">
              <a:solidFill>
                <a:srgbClr val="0070C0"/>
              </a:solidFill>
            </a:endParaRPr>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15</a:t>
            </a:fld>
            <a:endParaRPr lang="en-US" altLang="en-US"/>
          </a:p>
        </p:txBody>
      </p:sp>
    </p:spTree>
    <p:extLst>
      <p:ext uri="{BB962C8B-B14F-4D97-AF65-F5344CB8AC3E}">
        <p14:creationId xmlns:p14="http://schemas.microsoft.com/office/powerpoint/2010/main" val="23005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70C0"/>
                </a:solidFill>
              </a:rPr>
              <a:t>[Employers: Insert your workplace-specific policies related to limiting</a:t>
            </a:r>
            <a:r>
              <a:rPr lang="en-US" sz="1200" baseline="0" dirty="0" smtClean="0">
                <a:solidFill>
                  <a:srgbClr val="0070C0"/>
                </a:solidFill>
              </a:rPr>
              <a:t> the spread of COVID-19. Examples can include having people work from home, changing start times and break schedules, changing customer flow, or others.</a:t>
            </a:r>
            <a:r>
              <a:rPr lang="en-US" sz="1200" dirty="0" smtClean="0">
                <a:solidFill>
                  <a:srgbClr val="0070C0"/>
                </a:solidFill>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16</a:t>
            </a:fld>
            <a:endParaRPr lang="en-US" altLang="en-US"/>
          </a:p>
        </p:txBody>
      </p:sp>
    </p:spTree>
    <p:extLst>
      <p:ext uri="{BB962C8B-B14F-4D97-AF65-F5344CB8AC3E}">
        <p14:creationId xmlns:p14="http://schemas.microsoft.com/office/powerpoint/2010/main" val="168063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many layers in place to protect you from COVID-19. This list has some of the main ways you can protect yourself from getting COVID-19. </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17</a:t>
            </a:fld>
            <a:endParaRPr lang="en-US" altLang="en-US"/>
          </a:p>
        </p:txBody>
      </p:sp>
    </p:spTree>
    <p:extLst>
      <p:ext uri="{BB962C8B-B14F-4D97-AF65-F5344CB8AC3E}">
        <p14:creationId xmlns:p14="http://schemas.microsoft.com/office/powerpoint/2010/main" val="383466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Facemask</a:t>
            </a:r>
            <a:r>
              <a:rPr lang="en-US" baseline="0" dirty="0" smtClean="0"/>
              <a:t> and respirators offer different levels of protection to the wearer. Respirators filter out particles in the air and are more protective than facemasks. Surgical masks can protect you from droplets or splashes that could contain germs. Face masks, like the surgical mask shown on the slide, can prevent some level of germs from spreading from the wearer to others. </a:t>
            </a:r>
            <a:endParaRPr lang="en-US" dirty="0" smtClean="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18</a:t>
            </a:fld>
            <a:endParaRPr lang="en-US" altLang="en-US"/>
          </a:p>
        </p:txBody>
      </p:sp>
    </p:spTree>
    <p:extLst>
      <p:ext uri="{BB962C8B-B14F-4D97-AF65-F5344CB8AC3E}">
        <p14:creationId xmlns:p14="http://schemas.microsoft.com/office/powerpoint/2010/main" val="1271153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Respirators can protect you from COVID-19 when worn correctly. </a:t>
            </a:r>
            <a:r>
              <a:rPr lang="en-US" dirty="0" smtClean="0"/>
              <a:t>Respirators are</a:t>
            </a:r>
            <a:r>
              <a:rPr lang="en-US" baseline="0" dirty="0" smtClean="0"/>
              <a:t> more protective than face masks. A common respirator is called an N95. Respirators come in different sizes to fit different sized faces. A test can be done to make sure respirators fit correctly. </a:t>
            </a:r>
          </a:p>
          <a:p>
            <a:r>
              <a:rPr lang="en-US" baseline="0" dirty="0" smtClean="0"/>
              <a:t>[Note: Additional regulations and employee trainings apply when respirators are worn in the workplace. Read more on the L&amp;I respirators webpage at www.lni.wa.gov/safety-health/safety-topics/topics/respirators.]</a:t>
            </a:r>
            <a:endParaRPr lang="en-US" dirty="0" smtClean="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19</a:t>
            </a:fld>
            <a:endParaRPr lang="en-US" altLang="en-US"/>
          </a:p>
        </p:txBody>
      </p:sp>
    </p:spTree>
    <p:extLst>
      <p:ext uri="{BB962C8B-B14F-4D97-AF65-F5344CB8AC3E}">
        <p14:creationId xmlns:p14="http://schemas.microsoft.com/office/powerpoint/2010/main" val="285755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training,</a:t>
            </a:r>
            <a:r>
              <a:rPr lang="en-US" baseline="0" dirty="0" smtClean="0"/>
              <a:t> you should know what policies and procedures we have that protect you from getting COVID-19, where to find those policies and procedures, and what to do if you get sick. </a:t>
            </a:r>
            <a:endParaRPr lang="en-US" dirty="0" smtClean="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2</a:t>
            </a:fld>
            <a:endParaRPr lang="en-US" altLang="en-US"/>
          </a:p>
        </p:txBody>
      </p:sp>
    </p:spTree>
    <p:extLst>
      <p:ext uri="{BB962C8B-B14F-4D97-AF65-F5344CB8AC3E}">
        <p14:creationId xmlns:p14="http://schemas.microsoft.com/office/powerpoint/2010/main" val="118238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[Note: Employee m</a:t>
            </a:r>
            <a:r>
              <a:rPr lang="en-US" sz="1200" kern="1200" dirty="0" smtClean="0">
                <a:solidFill>
                  <a:schemeClr val="tx1"/>
                </a:solidFill>
                <a:effectLst/>
                <a:latin typeface="+mn-lt"/>
                <a:ea typeface="+mn-ea"/>
                <a:cs typeface="+mn-cs"/>
              </a:rPr>
              <a:t>asking may not be barred by employers unless there is a reasonable concern for safety or security. Allow employees to voluntarily wear filtering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facepiece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respirators</a:t>
            </a:r>
            <a:r>
              <a:rPr lang="en-US" sz="1200" kern="1200" baseline="0" dirty="0" smtClean="0">
                <a:solidFill>
                  <a:schemeClr val="tx1"/>
                </a:solidFill>
                <a:effectLst/>
                <a:latin typeface="+mn-lt"/>
                <a:ea typeface="+mn-ea"/>
                <a:cs typeface="+mn-cs"/>
              </a:rPr>
              <a:t> so long as it </a:t>
            </a:r>
            <a:r>
              <a:rPr lang="en-US" sz="1200" kern="1200" dirty="0" smtClean="0">
                <a:solidFill>
                  <a:schemeClr val="tx1"/>
                </a:solidFill>
                <a:effectLst/>
                <a:latin typeface="+mn-lt"/>
                <a:ea typeface="+mn-ea"/>
                <a:cs typeface="+mn-cs"/>
              </a:rPr>
              <a:t>doesn’t create a safety or security issue.]</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20</a:t>
            </a:fld>
            <a:endParaRPr lang="en-US" altLang="en-US"/>
          </a:p>
        </p:txBody>
      </p:sp>
    </p:spTree>
    <p:extLst>
      <p:ext uri="{BB962C8B-B14F-4D97-AF65-F5344CB8AC3E}">
        <p14:creationId xmlns:p14="http://schemas.microsoft.com/office/powerpoint/2010/main" val="166275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[Note: Employee m</a:t>
            </a:r>
            <a:r>
              <a:rPr lang="en-US" sz="1200" kern="1200" dirty="0" smtClean="0">
                <a:solidFill>
                  <a:schemeClr val="tx1"/>
                </a:solidFill>
                <a:effectLst/>
                <a:latin typeface="+mn-lt"/>
                <a:ea typeface="+mn-ea"/>
                <a:cs typeface="+mn-cs"/>
              </a:rPr>
              <a:t>asking may not be barred by employers unless there is a reasonable concern for safety or security. Allow employees to voluntarily wear filtering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facepiece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respirators</a:t>
            </a:r>
            <a:r>
              <a:rPr lang="en-US" sz="1200" kern="1200" baseline="0" dirty="0" smtClean="0">
                <a:solidFill>
                  <a:schemeClr val="tx1"/>
                </a:solidFill>
                <a:effectLst/>
                <a:latin typeface="+mn-lt"/>
                <a:ea typeface="+mn-ea"/>
                <a:cs typeface="+mn-cs"/>
              </a:rPr>
              <a:t> so long as it </a:t>
            </a:r>
            <a:r>
              <a:rPr lang="en-US" sz="1200" kern="1200" dirty="0" smtClean="0">
                <a:solidFill>
                  <a:schemeClr val="tx1"/>
                </a:solidFill>
                <a:effectLst/>
                <a:latin typeface="+mn-lt"/>
                <a:ea typeface="+mn-ea"/>
                <a:cs typeface="+mn-cs"/>
              </a:rPr>
              <a:t>doesn’t create a safety or security issue.]</a:t>
            </a:r>
          </a:p>
          <a:p>
            <a:pPr lvl="0"/>
            <a:endParaRPr lang="en-US" sz="1200" kern="120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21</a:t>
            </a:fld>
            <a:endParaRPr lang="en-US" altLang="en-US"/>
          </a:p>
        </p:txBody>
      </p:sp>
    </p:spTree>
    <p:extLst>
      <p:ext uri="{BB962C8B-B14F-4D97-AF65-F5344CB8AC3E}">
        <p14:creationId xmlns:p14="http://schemas.microsoft.com/office/powerpoint/2010/main" val="76286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have any</a:t>
            </a:r>
            <a:r>
              <a:rPr lang="en-US" baseline="0" dirty="0" smtClean="0"/>
              <a:t> q</a:t>
            </a:r>
            <a:r>
              <a:rPr lang="en-US" dirty="0" smtClean="0"/>
              <a:t>uestions?</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22</a:t>
            </a:fld>
            <a:endParaRPr lang="en-US" altLang="en-US"/>
          </a:p>
        </p:txBody>
      </p:sp>
    </p:spTree>
    <p:extLst>
      <p:ext uri="{BB962C8B-B14F-4D97-AF65-F5344CB8AC3E}">
        <p14:creationId xmlns:p14="http://schemas.microsoft.com/office/powerpoint/2010/main" val="253838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by now know a lot about COVID-19. The</a:t>
            </a:r>
            <a:r>
              <a:rPr lang="en-US" baseline="0" dirty="0" smtClean="0"/>
              <a:t> virus continues to evolve into new </a:t>
            </a:r>
            <a:r>
              <a:rPr lang="en-US" dirty="0" smtClean="0"/>
              <a:t>variants</a:t>
            </a:r>
            <a:r>
              <a:rPr lang="en-US" baseline="0" dirty="0" smtClean="0"/>
              <a:t>. These new variants can increase the risk of reinfection.</a:t>
            </a:r>
            <a:endParaRPr lang="en-US" dirty="0"/>
          </a:p>
        </p:txBody>
      </p:sp>
      <p:sp>
        <p:nvSpPr>
          <p:cNvPr id="4" name="Slide Number Placeholder 3"/>
          <p:cNvSpPr>
            <a:spLocks noGrp="1"/>
          </p:cNvSpPr>
          <p:nvPr>
            <p:ph type="sldNum" sz="quarter" idx="10"/>
          </p:nvPr>
        </p:nvSpPr>
        <p:spPr/>
        <p:txBody>
          <a:bodyPr/>
          <a:lstStyle/>
          <a:p>
            <a:pPr>
              <a:defRPr/>
            </a:pPr>
            <a:fld id="{82F3AAA2-48E4-4C79-9A40-C72937490CBA}" type="slidenum">
              <a:rPr lang="en-US" altLang="en-US" smtClean="0"/>
              <a:pPr>
                <a:defRPr/>
              </a:pPr>
              <a:t>3</a:t>
            </a:fld>
            <a:endParaRPr lang="en-US" altLang="en-US"/>
          </a:p>
        </p:txBody>
      </p:sp>
    </p:spTree>
    <p:extLst>
      <p:ext uri="{BB962C8B-B14F-4D97-AF65-F5344CB8AC3E}">
        <p14:creationId xmlns:p14="http://schemas.microsoft.com/office/powerpoint/2010/main" val="247015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You may have COVID-19</a:t>
            </a:r>
            <a:r>
              <a:rPr lang="en-US" sz="1200" b="0" i="0" kern="1200" baseline="0" dirty="0" smtClean="0">
                <a:solidFill>
                  <a:schemeClr val="tx1"/>
                </a:solidFill>
                <a:effectLst/>
                <a:latin typeface="+mn-lt"/>
                <a:ea typeface="+mn-ea"/>
                <a:cs typeface="+mn-cs"/>
              </a:rPr>
              <a:t> if you come down with any of these symptoms. </a:t>
            </a:r>
            <a:r>
              <a:rPr lang="en-US" sz="1200" b="0" i="0" kern="1200" dirty="0" smtClean="0">
                <a:solidFill>
                  <a:schemeClr val="tx1"/>
                </a:solidFill>
                <a:effectLst/>
                <a:latin typeface="+mn-lt"/>
                <a:ea typeface="+mn-ea"/>
                <a:cs typeface="+mn-cs"/>
              </a:rPr>
              <a:t>COVID-19</a:t>
            </a:r>
            <a:r>
              <a:rPr lang="en-US" sz="1200" b="0" i="0" kern="1200" baseline="0" dirty="0" smtClean="0">
                <a:solidFill>
                  <a:schemeClr val="tx1"/>
                </a:solidFill>
                <a:effectLst/>
                <a:latin typeface="+mn-lt"/>
                <a:ea typeface="+mn-ea"/>
                <a:cs typeface="+mn-cs"/>
              </a:rPr>
              <a:t> symptoms can be mild and may look like other illnesses, like the cold or like allergies. </a:t>
            </a:r>
            <a:r>
              <a:rPr lang="en-US" sz="1200" b="0" i="0" kern="1200" dirty="0" smtClean="0">
                <a:solidFill>
                  <a:schemeClr val="tx1"/>
                </a:solidFill>
                <a:effectLst/>
                <a:latin typeface="+mn-lt"/>
                <a:ea typeface="+mn-ea"/>
                <a:cs typeface="+mn-cs"/>
              </a:rPr>
              <a:t>Symptoms may appear 2-14 days after exposure to the virus, however some</a:t>
            </a:r>
            <a:r>
              <a:rPr lang="en-US" sz="1200" b="0" i="0" kern="1200" baseline="0" dirty="0" smtClean="0">
                <a:solidFill>
                  <a:schemeClr val="tx1"/>
                </a:solidFill>
                <a:effectLst/>
                <a:latin typeface="+mn-lt"/>
                <a:ea typeface="+mn-ea"/>
                <a:cs typeface="+mn-cs"/>
              </a:rPr>
              <a:t> people have no symptoms at all called asymptomatic</a:t>
            </a:r>
            <a:r>
              <a:rPr lang="en-US" sz="1200" b="0" i="0" kern="1200" dirty="0" smtClean="0">
                <a:solidFill>
                  <a:schemeClr val="tx1"/>
                </a:solidFill>
                <a:effectLst/>
                <a:latin typeface="+mn-lt"/>
                <a:ea typeface="+mn-ea"/>
                <a:cs typeface="+mn-cs"/>
              </a:rPr>
              <a:t>. You can spread COVID-19</a:t>
            </a:r>
            <a:r>
              <a:rPr lang="en-US" sz="1200" b="0" i="0" kern="1200" baseline="0" dirty="0" smtClean="0">
                <a:solidFill>
                  <a:schemeClr val="tx1"/>
                </a:solidFill>
                <a:effectLst/>
                <a:latin typeface="+mn-lt"/>
                <a:ea typeface="+mn-ea"/>
                <a:cs typeface="+mn-cs"/>
              </a:rPr>
              <a:t> to other people without having symptoms. Testing is the best way to see if you have COVID-19 or not.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n-ea"/>
                <a:cs typeface="+mn-cs"/>
              </a:rPr>
              <a:t>[Check the Center for Disease Control website for up to date information about COVID-19.]</a:t>
            </a:r>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4</a:t>
            </a:fld>
            <a:endParaRPr lang="en-US" altLang="en-US"/>
          </a:p>
        </p:txBody>
      </p:sp>
    </p:spTree>
    <p:extLst>
      <p:ext uri="{BB962C8B-B14F-4D97-AF65-F5344CB8AC3E}">
        <p14:creationId xmlns:p14="http://schemas.microsoft.com/office/powerpoint/2010/main" val="427199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You, or someone you know may</a:t>
            </a:r>
            <a:r>
              <a:rPr lang="en-US" sz="1200" baseline="0" dirty="0" smtClean="0"/>
              <a:t> be at risk for serious illness. </a:t>
            </a:r>
            <a:r>
              <a:rPr lang="en-US" sz="1200" dirty="0" smtClean="0"/>
              <a:t>Serious or severe illness means that a person with COVID-19 may need hospitalization, intensive care, or they may even die. </a:t>
            </a:r>
            <a:r>
              <a:rPr lang="en-US" dirty="0" smtClean="0"/>
              <a:t>Pregnancy weakens</a:t>
            </a:r>
            <a:r>
              <a:rPr lang="en-US" baseline="0" dirty="0" smtClean="0"/>
              <a:t> your immune system and pregnant women have died of COVID-19. </a:t>
            </a:r>
            <a:endParaRPr lang="en-US" dirty="0" smtClean="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5</a:t>
            </a:fld>
            <a:endParaRPr lang="en-US" altLang="en-US"/>
          </a:p>
        </p:txBody>
      </p:sp>
    </p:spTree>
    <p:extLst>
      <p:ext uri="{BB962C8B-B14F-4D97-AF65-F5344CB8AC3E}">
        <p14:creationId xmlns:p14="http://schemas.microsoft.com/office/powerpoint/2010/main" val="191600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many medical conditions that can lead to serious illness. The ones listed here are some of the more common ones. Check the Center for Disease Control website for additional medical conditions that could lead to serious illness.  </a:t>
            </a:r>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6</a:t>
            </a:fld>
            <a:endParaRPr lang="en-US" altLang="en-US"/>
          </a:p>
        </p:txBody>
      </p:sp>
    </p:spTree>
    <p:extLst>
      <p:ext uri="{BB962C8B-B14F-4D97-AF65-F5344CB8AC3E}">
        <p14:creationId xmlns:p14="http://schemas.microsoft.com/office/powerpoint/2010/main" val="125029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Call 911 or seek emergency medical care immediately</a:t>
            </a:r>
            <a:r>
              <a:rPr lang="en-US" sz="1200" b="0" i="0" kern="1200" baseline="0" dirty="0" smtClean="0">
                <a:solidFill>
                  <a:schemeClr val="tx1"/>
                </a:solidFill>
                <a:effectLst/>
                <a:latin typeface="+mn-lt"/>
                <a:ea typeface="+mn-ea"/>
                <a:cs typeface="+mn-cs"/>
              </a:rPr>
              <a:t> if you or someone you know has these symptoms, or any other symptoms that are concerning to you. </a:t>
            </a:r>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7</a:t>
            </a:fld>
            <a:endParaRPr lang="en-US" altLang="en-US"/>
          </a:p>
        </p:txBody>
      </p:sp>
    </p:spTree>
    <p:extLst>
      <p:ext uri="{BB962C8B-B14F-4D97-AF65-F5344CB8AC3E}">
        <p14:creationId xmlns:p14="http://schemas.microsoft.com/office/powerpoint/2010/main" val="59828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Our goal is that you not get COVID-19</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People</a:t>
            </a:r>
            <a:r>
              <a:rPr lang="en-US" sz="1200" b="0" i="0" kern="1200" baseline="0" dirty="0" smtClean="0">
                <a:solidFill>
                  <a:schemeClr val="tx1"/>
                </a:solidFill>
                <a:effectLst/>
                <a:latin typeface="+mn-lt"/>
                <a:ea typeface="+mn-ea"/>
                <a:cs typeface="+mn-cs"/>
              </a:rPr>
              <a:t> who have COVID-19 breath out viruses, especially when coughing or sneezing.  You can get COVID-19 by breathing in air from an infected person. The virus can land on your eyes, nose, or mouth, which can lead to an infection. Or you can touch your eyes, nose or mouth with hands that have the virus on them. </a:t>
            </a:r>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8</a:t>
            </a:fld>
            <a:endParaRPr lang="en-US" altLang="en-US"/>
          </a:p>
        </p:txBody>
      </p:sp>
    </p:spTree>
    <p:extLst>
      <p:ext uri="{BB962C8B-B14F-4D97-AF65-F5344CB8AC3E}">
        <p14:creationId xmlns:p14="http://schemas.microsoft.com/office/powerpoint/2010/main" val="162259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unvaccinated</a:t>
            </a:r>
            <a:r>
              <a:rPr lang="en-US" baseline="0" dirty="0" smtClean="0"/>
              <a:t> teacher in California in May, 2021 came to work thinking she had allergies. She was congested and tired. She occasionally read aloud to her students without a mask on. She developed a cough, fever, and a headache while working over the course of 2 days. She ended up testing positive for COVID-19. All of her students in her class were below the vaccination age limit. This led to an outbreak of 26 students and family members contracting the COVID-19 delta variant.  In this picture, the students in pink are the ones in the classroom who got COVID-19. Staying home when sick, COVID-19 testing, and vaccinations are key parts to preventing the spread of COVID-19.  [Reference: </a:t>
            </a:r>
            <a:r>
              <a:rPr lang="en-US" sz="1200" b="0" i="0" kern="1200" dirty="0" smtClean="0">
                <a:solidFill>
                  <a:schemeClr val="tx1"/>
                </a:solidFill>
                <a:effectLst/>
                <a:latin typeface="+mn-lt"/>
                <a:ea typeface="+mn-ea"/>
                <a:cs typeface="+mn-cs"/>
              </a:rPr>
              <a:t>Outbreak Associated with SARS-CoV-2 B.1.617.2 (Delta) Variant in an Elementary School — Marin County, California, May–June 2021; </a:t>
            </a:r>
            <a:r>
              <a:rPr lang="en-US" baseline="0" dirty="0" smtClean="0"/>
              <a:t> https://www.cdc.gov/mmwr/volumes/70/wr/mm7035e2.htm)]</a:t>
            </a:r>
          </a:p>
          <a:p>
            <a:endParaRPr lang="en-US" dirty="0"/>
          </a:p>
        </p:txBody>
      </p:sp>
      <p:sp>
        <p:nvSpPr>
          <p:cNvPr id="4" name="Slide Number Placeholder 3"/>
          <p:cNvSpPr>
            <a:spLocks noGrp="1"/>
          </p:cNvSpPr>
          <p:nvPr>
            <p:ph type="sldNum" sz="quarter" idx="10"/>
          </p:nvPr>
        </p:nvSpPr>
        <p:spPr/>
        <p:txBody>
          <a:bodyPr/>
          <a:lstStyle/>
          <a:p>
            <a:pPr>
              <a:defRPr/>
            </a:pPr>
            <a:fld id="{1D24CA99-3584-42D4-A301-49B1F22BA29A}" type="slidenum">
              <a:rPr lang="en-US" altLang="en-US" smtClean="0"/>
              <a:pPr>
                <a:defRPr/>
              </a:pPr>
              <a:t>9</a:t>
            </a:fld>
            <a:endParaRPr lang="en-US" altLang="en-US"/>
          </a:p>
        </p:txBody>
      </p:sp>
    </p:spTree>
    <p:extLst>
      <p:ext uri="{BB962C8B-B14F-4D97-AF65-F5344CB8AC3E}">
        <p14:creationId xmlns:p14="http://schemas.microsoft.com/office/powerpoint/2010/main" val="3839555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p:nvSpPr>
        <p:spPr bwMode="auto">
          <a:xfrm>
            <a:off x="2806700"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p:nvSpPr>
        <p:spPr bwMode="auto">
          <a:xfrm>
            <a:off x="2873375"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amp;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series of 7 photos of workers at various types of jobs" title="Workers on the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895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873375" y="962025"/>
            <a:ext cx="6270625" cy="1085850"/>
          </a:xfrm>
        </p:spPr>
        <p:txBody>
          <a:bodyPr/>
          <a:lstStyle>
            <a:lvl1pPr algn="l">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895600" y="2095500"/>
            <a:ext cx="6248400" cy="857250"/>
          </a:xfrm>
        </p:spPr>
        <p:txBody>
          <a:bodyPr/>
          <a:lstStyle>
            <a:lvl1pPr marL="0" indent="0">
              <a:buFont typeface="Wingdings" pitchFamily="2" charset="2"/>
              <a:buNone/>
              <a:defRPr sz="2800" i="1"/>
            </a:lvl1pPr>
          </a:lstStyle>
          <a:p>
            <a:r>
              <a:rPr lang="en-US" smtClean="0"/>
              <a:t>Click to edit Master subtitle style</a:t>
            </a:r>
            <a:endParaRPr lang="en-US"/>
          </a:p>
        </p:txBody>
      </p:sp>
    </p:spTree>
    <p:extLst>
      <p:ext uri="{BB962C8B-B14F-4D97-AF65-F5344CB8AC3E}">
        <p14:creationId xmlns:p14="http://schemas.microsoft.com/office/powerpoint/2010/main" val="30570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p:nvSpPr>
        <p:spPr bwMode="auto">
          <a:xfrm>
            <a:off x="2806700"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p:nvSpPr>
        <p:spPr bwMode="auto">
          <a:xfrm>
            <a:off x="2873375"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amp;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Banner showing different people doing different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895600" y="1197769"/>
            <a:ext cx="6096000" cy="1069181"/>
          </a:xfrm>
        </p:spPr>
        <p:txBody>
          <a:bodyPr/>
          <a:lstStyle>
            <a:lvl1pPr algn="l">
              <a:defRPr sz="4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895600" y="2324100"/>
            <a:ext cx="6096000" cy="857250"/>
          </a:xfrm>
        </p:spPr>
        <p:txBody>
          <a:bodyPr/>
          <a:lstStyle>
            <a:lvl1pPr marL="0" indent="0" algn="ctr">
              <a:buFont typeface="Wingdings" pitchFamily="2" charset="2"/>
              <a:buNone/>
              <a:defRPr sz="2800" i="1"/>
            </a:lvl1pPr>
          </a:lstStyle>
          <a:p>
            <a:r>
              <a:rPr lang="en-US" smtClean="0"/>
              <a:t>Click to edit Master subtitle style</a:t>
            </a:r>
            <a:endParaRPr lang="en-US"/>
          </a:p>
        </p:txBody>
      </p:sp>
    </p:spTree>
    <p:extLst>
      <p:ext uri="{BB962C8B-B14F-4D97-AF65-F5344CB8AC3E}">
        <p14:creationId xmlns:p14="http://schemas.microsoft.com/office/powerpoint/2010/main" val="32079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5" name="Picture Placeholder 9"/>
          <p:cNvSpPr>
            <a:spLocks noGrp="1"/>
          </p:cNvSpPr>
          <p:nvPr>
            <p:ph type="pic" sz="quarter" idx="10"/>
          </p:nvPr>
        </p:nvSpPr>
        <p:spPr>
          <a:xfrm>
            <a:off x="5715000" y="895350"/>
            <a:ext cx="3352800" cy="3543300"/>
          </a:xfrm>
        </p:spPr>
        <p:txBody>
          <a:bodyPr/>
          <a:lstStyle/>
          <a:p>
            <a:pPr lvl="0"/>
            <a:r>
              <a:rPr lang="en-US" noProof="0" smtClean="0"/>
              <a:t>Click icon to add picture</a:t>
            </a:r>
            <a:endParaRPr lang="en-US" noProof="0" dirty="0"/>
          </a:p>
        </p:txBody>
      </p:sp>
      <p:sp>
        <p:nvSpPr>
          <p:cNvPr id="3" name="Content Placeholder 2"/>
          <p:cNvSpPr>
            <a:spLocks noGrp="1"/>
          </p:cNvSpPr>
          <p:nvPr>
            <p:ph idx="1"/>
          </p:nvPr>
        </p:nvSpPr>
        <p:spPr>
          <a:xfrm>
            <a:off x="381000" y="895350"/>
            <a:ext cx="5105400" cy="3543300"/>
          </a:xfrm>
        </p:spPr>
        <p:txBody>
          <a:bodyPr/>
          <a:lstStyle>
            <a:lvl1pPr>
              <a:spcBef>
                <a:spcPts val="0"/>
              </a:spcBef>
              <a:spcAft>
                <a:spcPts val="1800"/>
              </a:spcAft>
              <a:defRPr/>
            </a:lvl1pPr>
            <a:lvl2pPr>
              <a:spcBef>
                <a:spcPts val="0"/>
              </a:spcBef>
              <a:spcAft>
                <a:spcPts val="1800"/>
              </a:spcAft>
              <a:defRPr/>
            </a:lvl2pPr>
            <a:lvl3pPr>
              <a:spcBef>
                <a:spcPts val="0"/>
              </a:spcBef>
              <a:spcAft>
                <a:spcPts val="1800"/>
              </a:spcAft>
              <a:defRPr/>
            </a:lvl3pPr>
            <a:lvl4pPr>
              <a:spcBef>
                <a:spcPts val="0"/>
              </a:spcBef>
              <a:spcAft>
                <a:spcPts val="1800"/>
              </a:spcAft>
              <a:defRPr/>
            </a:lvl4pPr>
            <a:lvl5pPr>
              <a:spcBef>
                <a:spcPts val="0"/>
              </a:spcBef>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1" cy="479822"/>
          </a:xfrm>
        </p:spPr>
        <p:txBody>
          <a:bodyPr/>
          <a:lstStyle>
            <a:lvl1pPr algn="ctr">
              <a:defRPr sz="3600"/>
            </a:lvl1pPr>
          </a:lstStyle>
          <a:p>
            <a:r>
              <a:rPr lang="en-US" smtClean="0"/>
              <a:t>Click to edit Master title style</a:t>
            </a:r>
            <a:endParaRPr lang="en-US" dirty="0"/>
          </a:p>
        </p:txBody>
      </p:sp>
    </p:spTree>
    <p:extLst>
      <p:ext uri="{BB962C8B-B14F-4D97-AF65-F5344CB8AC3E}">
        <p14:creationId xmlns:p14="http://schemas.microsoft.com/office/powerpoint/2010/main" val="33122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photo">
    <p:spTree>
      <p:nvGrpSpPr>
        <p:cNvPr id="1" name=""/>
        <p:cNvGrpSpPr/>
        <p:nvPr/>
      </p:nvGrpSpPr>
      <p:grpSpPr>
        <a:xfrm>
          <a:off x="0" y="0"/>
          <a:ext cx="0" cy="0"/>
          <a:chOff x="0" y="0"/>
          <a:chExt cx="0" cy="0"/>
        </a:xfrm>
      </p:grpSpPr>
      <p:sp>
        <p:nvSpPr>
          <p:cNvPr id="5" name="Picture 3"/>
          <p:cNvSpPr>
            <a:spLocks noGrp="1"/>
          </p:cNvSpPr>
          <p:nvPr>
            <p:ph type="pic" sz="quarter" idx="10"/>
          </p:nvPr>
        </p:nvSpPr>
        <p:spPr>
          <a:xfrm>
            <a:off x="6153150" y="590550"/>
            <a:ext cx="2819400" cy="4118610"/>
          </a:xfrm>
        </p:spPr>
        <p:txBody>
          <a:bodyPr/>
          <a:lstStyle/>
          <a:p>
            <a:pPr lvl="0"/>
            <a:r>
              <a:rPr lang="en-US" noProof="0" smtClean="0"/>
              <a:t>Click icon to add picture</a:t>
            </a:r>
            <a:endParaRPr lang="en-US" noProof="0" dirty="0"/>
          </a:p>
        </p:txBody>
      </p:sp>
      <p:sp>
        <p:nvSpPr>
          <p:cNvPr id="7" name="Picture 2"/>
          <p:cNvSpPr>
            <a:spLocks noGrp="1"/>
          </p:cNvSpPr>
          <p:nvPr>
            <p:ph type="pic" sz="quarter" idx="12"/>
          </p:nvPr>
        </p:nvSpPr>
        <p:spPr>
          <a:xfrm>
            <a:off x="3162300" y="586740"/>
            <a:ext cx="2819400" cy="4118610"/>
          </a:xfrm>
        </p:spPr>
        <p:txBody>
          <a:bodyPr/>
          <a:lstStyle/>
          <a:p>
            <a:pPr lvl="0"/>
            <a:r>
              <a:rPr lang="en-US" noProof="0" smtClean="0"/>
              <a:t>Click icon to add picture</a:t>
            </a:r>
            <a:endParaRPr lang="en-US" noProof="0" dirty="0"/>
          </a:p>
        </p:txBody>
      </p:sp>
      <p:sp>
        <p:nvSpPr>
          <p:cNvPr id="6" name="Picture 1"/>
          <p:cNvSpPr>
            <a:spLocks noGrp="1"/>
          </p:cNvSpPr>
          <p:nvPr>
            <p:ph type="pic" sz="quarter" idx="11"/>
          </p:nvPr>
        </p:nvSpPr>
        <p:spPr>
          <a:xfrm>
            <a:off x="171450" y="590550"/>
            <a:ext cx="2819400" cy="4118610"/>
          </a:xfrm>
        </p:spPr>
        <p:txBody>
          <a:bodyPr/>
          <a:lstStyle/>
          <a:p>
            <a:pPr lvl="0"/>
            <a:r>
              <a:rPr lang="en-US" noProof="0" smtClean="0"/>
              <a:t>Click icon to add picture</a:t>
            </a:r>
            <a:endParaRPr lang="en-US" noProof="0" dirty="0"/>
          </a:p>
        </p:txBody>
      </p:sp>
      <p:sp>
        <p:nvSpPr>
          <p:cNvPr id="2" name="Title 1"/>
          <p:cNvSpPr>
            <a:spLocks noGrp="1"/>
          </p:cNvSpPr>
          <p:nvPr>
            <p:ph type="title"/>
          </p:nvPr>
        </p:nvSpPr>
        <p:spPr>
          <a:xfrm>
            <a:off x="0" y="0"/>
            <a:ext cx="9144001" cy="479822"/>
          </a:xfrm>
        </p:spPr>
        <p:txBody>
          <a:bodyPr/>
          <a:lstStyle>
            <a:lvl1pPr algn="ct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28075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photo">
    <p:spTree>
      <p:nvGrpSpPr>
        <p:cNvPr id="1" name=""/>
        <p:cNvGrpSpPr/>
        <p:nvPr/>
      </p:nvGrpSpPr>
      <p:grpSpPr>
        <a:xfrm>
          <a:off x="0" y="0"/>
          <a:ext cx="0" cy="0"/>
          <a:chOff x="0" y="0"/>
          <a:chExt cx="0" cy="0"/>
        </a:xfrm>
      </p:grpSpPr>
      <p:sp>
        <p:nvSpPr>
          <p:cNvPr id="5" name="Picture Placeholder 9"/>
          <p:cNvSpPr>
            <a:spLocks noGrp="1"/>
          </p:cNvSpPr>
          <p:nvPr>
            <p:ph type="pic" sz="quarter" idx="10"/>
          </p:nvPr>
        </p:nvSpPr>
        <p:spPr>
          <a:xfrm>
            <a:off x="5715000" y="2724150"/>
            <a:ext cx="3352800" cy="1905000"/>
          </a:xfrm>
        </p:spPr>
        <p:txBody>
          <a:bodyPr/>
          <a:lstStyle/>
          <a:p>
            <a:pPr lvl="0"/>
            <a:r>
              <a:rPr lang="en-US" noProof="0" smtClean="0"/>
              <a:t>Click icon to add picture</a:t>
            </a:r>
            <a:endParaRPr lang="en-US" noProof="0" dirty="0"/>
          </a:p>
        </p:txBody>
      </p:sp>
      <p:sp>
        <p:nvSpPr>
          <p:cNvPr id="7" name="Content Placeholder 2"/>
          <p:cNvSpPr>
            <a:spLocks noGrp="1"/>
          </p:cNvSpPr>
          <p:nvPr>
            <p:ph idx="12"/>
          </p:nvPr>
        </p:nvSpPr>
        <p:spPr>
          <a:xfrm>
            <a:off x="381000" y="2724150"/>
            <a:ext cx="5105400" cy="1600200"/>
          </a:xfrm>
        </p:spPr>
        <p:txBody>
          <a:bodyPr/>
          <a:lstStyle>
            <a:lvl1pPr>
              <a:spcBef>
                <a:spcPts val="0"/>
              </a:spcBef>
              <a:spcAft>
                <a:spcPts val="1800"/>
              </a:spcAft>
              <a:defRPr/>
            </a:lvl1pPr>
            <a:lvl2pPr>
              <a:spcBef>
                <a:spcPts val="0"/>
              </a:spcBef>
              <a:spcAft>
                <a:spcPts val="1800"/>
              </a:spcAft>
              <a:defRPr/>
            </a:lvl2pPr>
            <a:lvl3pPr>
              <a:spcBef>
                <a:spcPts val="0"/>
              </a:spcBef>
              <a:spcAft>
                <a:spcPts val="1800"/>
              </a:spcAft>
              <a:defRPr/>
            </a:lvl3pPr>
            <a:lvl4pPr>
              <a:spcBef>
                <a:spcPts val="0"/>
              </a:spcBef>
              <a:spcAft>
                <a:spcPts val="1800"/>
              </a:spcAft>
              <a:defRPr/>
            </a:lvl4pPr>
            <a:lvl5pPr>
              <a:spcBef>
                <a:spcPts val="0"/>
              </a:spcBef>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9"/>
          <p:cNvSpPr>
            <a:spLocks noGrp="1"/>
          </p:cNvSpPr>
          <p:nvPr>
            <p:ph type="pic" sz="quarter" idx="11"/>
          </p:nvPr>
        </p:nvSpPr>
        <p:spPr>
          <a:xfrm>
            <a:off x="5791200" y="666750"/>
            <a:ext cx="3352800" cy="1905000"/>
          </a:xfrm>
        </p:spPr>
        <p:txBody>
          <a:bodyPr/>
          <a:lstStyle/>
          <a:p>
            <a:pPr lvl="0"/>
            <a:r>
              <a:rPr lang="en-US" noProof="0" smtClean="0"/>
              <a:t>Click icon to add picture</a:t>
            </a:r>
            <a:endParaRPr lang="en-US" noProof="0" dirty="0"/>
          </a:p>
        </p:txBody>
      </p:sp>
      <p:sp>
        <p:nvSpPr>
          <p:cNvPr id="3" name="Content Placeholder 2"/>
          <p:cNvSpPr>
            <a:spLocks noGrp="1"/>
          </p:cNvSpPr>
          <p:nvPr>
            <p:ph idx="1"/>
          </p:nvPr>
        </p:nvSpPr>
        <p:spPr>
          <a:xfrm>
            <a:off x="381000" y="895350"/>
            <a:ext cx="5105400" cy="1600200"/>
          </a:xfrm>
        </p:spPr>
        <p:txBody>
          <a:bodyPr/>
          <a:lstStyle>
            <a:lvl1pPr>
              <a:spcBef>
                <a:spcPts val="0"/>
              </a:spcBef>
              <a:spcAft>
                <a:spcPts val="1800"/>
              </a:spcAft>
              <a:defRPr/>
            </a:lvl1pPr>
            <a:lvl2pPr>
              <a:spcBef>
                <a:spcPts val="0"/>
              </a:spcBef>
              <a:spcAft>
                <a:spcPts val="1800"/>
              </a:spcAft>
              <a:defRPr/>
            </a:lvl2pPr>
            <a:lvl3pPr>
              <a:spcBef>
                <a:spcPts val="0"/>
              </a:spcBef>
              <a:spcAft>
                <a:spcPts val="1800"/>
              </a:spcAft>
              <a:defRPr/>
            </a:lvl3pPr>
            <a:lvl4pPr>
              <a:spcBef>
                <a:spcPts val="0"/>
              </a:spcBef>
              <a:spcAft>
                <a:spcPts val="1800"/>
              </a:spcAft>
              <a:defRPr/>
            </a:lvl4pPr>
            <a:lvl5pPr>
              <a:spcBef>
                <a:spcPts val="0"/>
              </a:spcBef>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1" cy="479822"/>
          </a:xfrm>
        </p:spPr>
        <p:txBody>
          <a:bodyPr/>
          <a:lstStyle>
            <a:lvl1pPr algn="ct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97475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1800"/>
              </a:spcAft>
              <a:defRPr/>
            </a:lvl1pPr>
            <a:lvl2pPr>
              <a:spcBef>
                <a:spcPts val="0"/>
              </a:spcBef>
              <a:spcAft>
                <a:spcPts val="1800"/>
              </a:spcAft>
              <a:defRPr/>
            </a:lvl2pPr>
            <a:lvl3pPr>
              <a:spcBef>
                <a:spcPts val="0"/>
              </a:spcBef>
              <a:spcAft>
                <a:spcPts val="1800"/>
              </a:spcAft>
              <a:defRPr/>
            </a:lvl3pPr>
            <a:lvl4pPr>
              <a:spcBef>
                <a:spcPts val="0"/>
              </a:spcBef>
              <a:spcAft>
                <a:spcPts val="1800"/>
              </a:spcAft>
              <a:defRPr/>
            </a:lvl4pPr>
            <a:lvl5pPr>
              <a:spcBef>
                <a:spcPts val="0"/>
              </a:spcBef>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0" cy="479425"/>
          </a:xfrm>
        </p:spPr>
        <p:txBody>
          <a:bodyPr/>
          <a:lstStyle>
            <a:lvl1pPr algn="ctr">
              <a:defRPr sz="3600"/>
            </a:lvl1pPr>
          </a:lstStyle>
          <a:p>
            <a:r>
              <a:rPr lang="en-US" smtClean="0"/>
              <a:t>Click to edit Master title style</a:t>
            </a:r>
            <a:endParaRPr lang="en-US"/>
          </a:p>
        </p:txBody>
      </p:sp>
    </p:spTree>
    <p:extLst>
      <p:ext uri="{BB962C8B-B14F-4D97-AF65-F5344CB8AC3E}">
        <p14:creationId xmlns:p14="http://schemas.microsoft.com/office/powerpoint/2010/main" val="214192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028700"/>
            <a:ext cx="4038600" cy="3543300"/>
          </a:xfrm>
        </p:spPr>
        <p:txBody>
          <a:bodyPr/>
          <a:lstStyle>
            <a:lvl1pPr>
              <a:spcBef>
                <a:spcPts val="0"/>
              </a:spcBef>
              <a:spcAft>
                <a:spcPts val="1800"/>
              </a:spcAft>
              <a:defRPr sz="2800"/>
            </a:lvl1pPr>
            <a:lvl2pPr>
              <a:spcBef>
                <a:spcPts val="0"/>
              </a:spcBef>
              <a:spcAft>
                <a:spcPts val="1800"/>
              </a:spcAft>
              <a:defRPr sz="2400"/>
            </a:lvl2pPr>
            <a:lvl3pPr>
              <a:spcBef>
                <a:spcPts val="0"/>
              </a:spcBef>
              <a:spcAft>
                <a:spcPts val="1800"/>
              </a:spcAft>
              <a:defRPr sz="20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381000" y="1028700"/>
            <a:ext cx="4038600" cy="3543300"/>
          </a:xfrm>
        </p:spPr>
        <p:txBody>
          <a:bodyPr/>
          <a:lstStyle>
            <a:lvl1pPr>
              <a:spcBef>
                <a:spcPts val="0"/>
              </a:spcBef>
              <a:spcAft>
                <a:spcPts val="1800"/>
              </a:spcAft>
              <a:defRPr sz="2800"/>
            </a:lvl1pPr>
            <a:lvl2pPr>
              <a:spcBef>
                <a:spcPts val="0"/>
              </a:spcBef>
              <a:spcAft>
                <a:spcPts val="1800"/>
              </a:spcAft>
              <a:defRPr sz="2400"/>
            </a:lvl2pPr>
            <a:lvl3pPr>
              <a:spcBef>
                <a:spcPts val="0"/>
              </a:spcBef>
              <a:spcAft>
                <a:spcPts val="1800"/>
              </a:spcAft>
              <a:defRPr sz="20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0" cy="479425"/>
          </a:xfrm>
        </p:spPr>
        <p:txBody>
          <a:bodyPr/>
          <a:lstStyle>
            <a:lvl1pPr algn="ctr">
              <a:defRPr sz="3600"/>
            </a:lvl1pPr>
          </a:lstStyle>
          <a:p>
            <a:r>
              <a:rPr lang="en-US" smtClean="0"/>
              <a:t>Click to edit Master title style</a:t>
            </a:r>
            <a:endParaRPr lang="en-US"/>
          </a:p>
        </p:txBody>
      </p:sp>
    </p:spTree>
    <p:extLst>
      <p:ext uri="{BB962C8B-B14F-4D97-AF65-F5344CB8AC3E}">
        <p14:creationId xmlns:p14="http://schemas.microsoft.com/office/powerpoint/2010/main" val="224424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Icon of person scratching their head with a question mark abo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276350"/>
            <a:ext cx="146843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subTitle" idx="1"/>
          </p:nvPr>
        </p:nvSpPr>
        <p:spPr>
          <a:xfrm>
            <a:off x="-1" y="841248"/>
            <a:ext cx="9143999" cy="495300"/>
          </a:xfrm>
        </p:spPr>
        <p:txBody>
          <a:bodyPr/>
          <a:lstStyle>
            <a:lvl1pPr marL="0" indent="0" algn="ctr">
              <a:buFont typeface="Wingdings" pitchFamily="2" charset="2"/>
              <a:buNone/>
              <a:defRPr sz="2800" i="1"/>
            </a:lvl1pPr>
          </a:lstStyle>
          <a:p>
            <a:r>
              <a:rPr lang="en-US" smtClean="0"/>
              <a:t>Click to edit Master subtitle style</a:t>
            </a:r>
            <a:endParaRPr lang="en-US"/>
          </a:p>
        </p:txBody>
      </p:sp>
      <p:sp>
        <p:nvSpPr>
          <p:cNvPr id="2" name="Title 1"/>
          <p:cNvSpPr>
            <a:spLocks noGrp="1"/>
          </p:cNvSpPr>
          <p:nvPr>
            <p:ph type="title"/>
          </p:nvPr>
        </p:nvSpPr>
        <p:spPr>
          <a:xfrm>
            <a:off x="8770" y="0"/>
            <a:ext cx="9135229" cy="479425"/>
          </a:xfrm>
        </p:spPr>
        <p:txBody>
          <a:bodyPr/>
          <a:lstStyle>
            <a:lvl1pPr algn="ctr">
              <a:defRPr sz="3600"/>
            </a:lvl1pPr>
          </a:lstStyle>
          <a:p>
            <a:r>
              <a:rPr lang="en-US" smtClean="0"/>
              <a:t>Click to edit Master title style</a:t>
            </a:r>
            <a:endParaRPr lang="en-US"/>
          </a:p>
        </p:txBody>
      </p:sp>
    </p:spTree>
    <p:extLst>
      <p:ext uri="{BB962C8B-B14F-4D97-AF65-F5344CB8AC3E}">
        <p14:creationId xmlns:p14="http://schemas.microsoft.com/office/powerpoint/2010/main" val="363928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3" name="Picture 2" descr="Book" title="Book"/>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 b="26944"/>
          <a:stretch/>
        </p:blipFill>
        <p:spPr>
          <a:xfrm>
            <a:off x="10236" y="-17913"/>
            <a:ext cx="9144000" cy="48006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7919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1"/>
          <p:cNvSpPr>
            <a:spLocks noChangeArrowheads="1"/>
          </p:cNvSpPr>
          <p:nvPr/>
        </p:nvSpPr>
        <p:spPr bwMode="auto">
          <a:xfrm>
            <a:off x="0" y="4814888"/>
            <a:ext cx="9144000" cy="342900"/>
          </a:xfrm>
          <a:prstGeom prst="rect">
            <a:avLst/>
          </a:prstGeom>
          <a:solidFill>
            <a:srgbClr val="EE8C4F"/>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p:nvSpPr>
        <p:spPr bwMode="auto">
          <a:xfrm>
            <a:off x="8534400" y="480218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E98A5CF-8F7C-45CD-889D-E803E7B41809}" type="slidenum">
              <a:rPr lang="en-US" altLang="en-US" smtClean="0"/>
              <a:pPr eaLnBrk="1" hangingPunct="1">
                <a:defRPr/>
              </a:pPr>
              <a:t>‹#›</a:t>
            </a:fld>
            <a:endParaRPr lang="en-US" altLang="en-US" smtClean="0"/>
          </a:p>
        </p:txBody>
      </p:sp>
      <p:sp>
        <p:nvSpPr>
          <p:cNvPr id="1027" name="Rectangle 3"/>
          <p:cNvSpPr>
            <a:spLocks noGrp="1" noChangeArrowheads="1"/>
          </p:cNvSpPr>
          <p:nvPr>
            <p:ph type="body" idx="1"/>
          </p:nvPr>
        </p:nvSpPr>
        <p:spPr bwMode="auto">
          <a:xfrm>
            <a:off x="228600" y="819150"/>
            <a:ext cx="868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6" name="Title 1"/>
          <p:cNvSpPr>
            <a:spLocks noGrp="1" noChangeArrowheads="1"/>
          </p:cNvSpPr>
          <p:nvPr>
            <p:ph type="title"/>
          </p:nvPr>
        </p:nvSpPr>
        <p:spPr bwMode="auto">
          <a:xfrm>
            <a:off x="14514" y="0"/>
            <a:ext cx="9129486"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ustDataLst>
      <p:tags r:id="rId11"/>
    </p:custDataLst>
  </p:cSld>
  <p:clrMap bg1="lt1" tx1="dk1" bg2="lt2" tx2="dk2" accent1="accent1" accent2="accent2" accent3="accent3" accent4="accent4" accent5="accent5" accent6="accent6" hlink="hlink" folHlink="folHlink"/>
  <p:sldLayoutIdLst>
    <p:sldLayoutId id="2147483717" r:id="rId1"/>
    <p:sldLayoutId id="2147483718" r:id="rId2"/>
    <p:sldLayoutId id="2147483713" r:id="rId3"/>
    <p:sldLayoutId id="2147483720" r:id="rId4"/>
    <p:sldLayoutId id="2147483719" r:id="rId5"/>
    <p:sldLayoutId id="2147483714" r:id="rId6"/>
    <p:sldLayoutId id="2147483715" r:id="rId7"/>
    <p:sldLayoutId id="2147483716" r:id="rId8"/>
    <p:sldLayoutId id="2147483721" r:id="rId9"/>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40.jpeg"/><Relationship Id="rId4" Type="http://schemas.openxmlformats.org/officeDocument/2006/relationships/hyperlink" Target="https://lni.wa.gov/safety-health/safety-training-materials/training-kit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71800" y="971550"/>
            <a:ext cx="6172200" cy="1219200"/>
          </a:xfrm>
        </p:spPr>
        <p:txBody>
          <a:bodyPr/>
          <a:lstStyle/>
          <a:p>
            <a:r>
              <a:rPr lang="en-US" altLang="en-US" sz="3600" b="0" dirty="0" smtClean="0"/>
              <a:t>COVID-19 Employee Training</a:t>
            </a:r>
          </a:p>
        </p:txBody>
      </p:sp>
      <p:sp>
        <p:nvSpPr>
          <p:cNvPr id="5" name="Rectangle 4"/>
          <p:cNvSpPr/>
          <p:nvPr/>
        </p:nvSpPr>
        <p:spPr>
          <a:xfrm>
            <a:off x="152400" y="4629150"/>
            <a:ext cx="1467068" cy="369332"/>
          </a:xfrm>
          <a:prstGeom prst="rect">
            <a:avLst/>
          </a:prstGeom>
        </p:spPr>
        <p:txBody>
          <a:bodyPr wrap="none">
            <a:spAutoFit/>
          </a:bodyPr>
          <a:lstStyle/>
          <a:p>
            <a:r>
              <a:rPr lang="en-US" dirty="0" smtClean="0"/>
              <a:t>March 2024 </a:t>
            </a:r>
            <a:endParaRPr lang="en-US" dirty="0"/>
          </a:p>
        </p:txBody>
      </p:sp>
      <p:sp>
        <p:nvSpPr>
          <p:cNvPr id="3" name="TextBox 2"/>
          <p:cNvSpPr txBox="1"/>
          <p:nvPr/>
        </p:nvSpPr>
        <p:spPr>
          <a:xfrm>
            <a:off x="6267138" y="4764639"/>
            <a:ext cx="2971800" cy="215444"/>
          </a:xfrm>
          <a:prstGeom prst="rect">
            <a:avLst/>
          </a:prstGeom>
          <a:noFill/>
        </p:spPr>
        <p:txBody>
          <a:bodyPr wrap="square" rtlCol="0">
            <a:spAutoFit/>
          </a:bodyPr>
          <a:lstStyle/>
          <a:p>
            <a:r>
              <a:rPr lang="en-US" sz="800" dirty="0" smtClean="0"/>
              <a:t>All photos from Adobe Stock unless otherwise indicated.</a:t>
            </a:r>
            <a:endParaRPr lang="en-US" sz="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47750"/>
            <a:ext cx="8382000" cy="3733800"/>
          </a:xfrm>
        </p:spPr>
        <p:txBody>
          <a:bodyPr/>
          <a:lstStyle/>
          <a:p>
            <a:pPr>
              <a:spcAft>
                <a:spcPts val="600"/>
              </a:spcAft>
            </a:pPr>
            <a:r>
              <a:rPr lang="en-US" kern="1200" dirty="0" smtClean="0"/>
              <a:t>Are close to a sick person especially if they are coughing or sneezing.</a:t>
            </a:r>
          </a:p>
          <a:p>
            <a:pPr>
              <a:spcAft>
                <a:spcPts val="600"/>
              </a:spcAft>
            </a:pPr>
            <a:r>
              <a:rPr lang="en-US" kern="1200" dirty="0" smtClean="0"/>
              <a:t>Touch </a:t>
            </a:r>
            <a:r>
              <a:rPr lang="en-US" kern="1200" dirty="0"/>
              <a:t>your eyes, nose, and mouth with unwashed </a:t>
            </a:r>
            <a:r>
              <a:rPr lang="en-US" kern="1200" dirty="0" smtClean="0"/>
              <a:t>hands</a:t>
            </a:r>
            <a:endParaRPr lang="en-US" kern="1200" dirty="0"/>
          </a:p>
          <a:p>
            <a:pPr>
              <a:spcAft>
                <a:spcPts val="600"/>
              </a:spcAft>
            </a:pPr>
            <a:r>
              <a:rPr lang="en-US" kern="1200" dirty="0"/>
              <a:t>Prepare or eat food and drinks with unwashed </a:t>
            </a:r>
            <a:r>
              <a:rPr lang="en-US" kern="1200" dirty="0" smtClean="0"/>
              <a:t>hands</a:t>
            </a:r>
            <a:endParaRPr lang="en-US" kern="1200" dirty="0"/>
          </a:p>
          <a:p>
            <a:pPr>
              <a:spcAft>
                <a:spcPts val="600"/>
              </a:spcAft>
            </a:pPr>
            <a:r>
              <a:rPr lang="en-US" kern="1200" dirty="0" smtClean="0"/>
              <a:t>Touch dirty surfaces</a:t>
            </a:r>
            <a:endParaRPr lang="en-US" kern="1200" dirty="0"/>
          </a:p>
        </p:txBody>
      </p:sp>
      <p:sp>
        <p:nvSpPr>
          <p:cNvPr id="3" name="Title 2"/>
          <p:cNvSpPr>
            <a:spLocks noGrp="1"/>
          </p:cNvSpPr>
          <p:nvPr>
            <p:ph type="title"/>
          </p:nvPr>
        </p:nvSpPr>
        <p:spPr>
          <a:xfrm>
            <a:off x="304800" y="285750"/>
            <a:ext cx="8839200" cy="514350"/>
          </a:xfrm>
        </p:spPr>
        <p:txBody>
          <a:bodyPr/>
          <a:lstStyle/>
          <a:p>
            <a:pPr algn="l"/>
            <a:r>
              <a:rPr lang="en-US" kern="1200" dirty="0"/>
              <a:t>Germs can spread when you</a:t>
            </a:r>
            <a:r>
              <a:rPr lang="en-US" kern="1200" dirty="0" smtClean="0"/>
              <a:t>:</a:t>
            </a:r>
            <a:endParaRPr lang="en-US" dirty="0"/>
          </a:p>
        </p:txBody>
      </p:sp>
    </p:spTree>
    <p:custDataLst>
      <p:tags r:id="rId1"/>
    </p:custDataLst>
    <p:extLst>
      <p:ext uri="{BB962C8B-B14F-4D97-AF65-F5344CB8AC3E}">
        <p14:creationId xmlns:p14="http://schemas.microsoft.com/office/powerpoint/2010/main" val="305755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95350"/>
            <a:ext cx="2743200" cy="479425"/>
          </a:xfrm>
        </p:spPr>
        <p:txBody>
          <a:bodyPr/>
          <a:lstStyle/>
          <a:p>
            <a:pPr algn="l"/>
            <a:r>
              <a:rPr lang="en-US" dirty="0" smtClean="0"/>
              <a:t>Wash Your Hands Often</a:t>
            </a:r>
            <a:endParaRPr lang="en-US" dirty="0"/>
          </a:p>
        </p:txBody>
      </p:sp>
      <p:pic>
        <p:nvPicPr>
          <p:cNvPr id="1026" name="Picture 2" descr="hands with suds and a running faucet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24200" y="1038922"/>
            <a:ext cx="4977453" cy="3323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18716" y="3120763"/>
            <a:ext cx="338554" cy="1241687"/>
          </a:xfrm>
          <a:prstGeom prst="rect">
            <a:avLst/>
          </a:prstGeom>
          <a:noFill/>
        </p:spPr>
        <p:txBody>
          <a:bodyPr vert="vert" wrap="none" rtlCol="0">
            <a:spAutoFit/>
          </a:bodyPr>
          <a:lstStyle/>
          <a:p>
            <a:r>
              <a:rPr lang="en-US" sz="1000" dirty="0" smtClean="0"/>
              <a:t>Photo from the CDC</a:t>
            </a:r>
            <a:endParaRPr lang="en-US" sz="1000" dirty="0"/>
          </a:p>
        </p:txBody>
      </p:sp>
    </p:spTree>
    <p:custDataLst>
      <p:tags r:id="rId1"/>
    </p:custDataLst>
    <p:extLst>
      <p:ext uri="{BB962C8B-B14F-4D97-AF65-F5344CB8AC3E}">
        <p14:creationId xmlns:p14="http://schemas.microsoft.com/office/powerpoint/2010/main" val="93845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581150"/>
            <a:ext cx="4114800" cy="2286000"/>
          </a:xfrm>
        </p:spPr>
        <p:txBody>
          <a:bodyPr/>
          <a:lstStyle/>
          <a:p>
            <a:r>
              <a:rPr lang="en-US" dirty="0" smtClean="0"/>
              <a:t>COVID-19 vaccines and boosters can help protect you from serious health effects and long term illness caused by COVID-19.</a:t>
            </a:r>
            <a:endParaRPr lang="en-US" dirty="0"/>
          </a:p>
        </p:txBody>
      </p:sp>
      <p:sp>
        <p:nvSpPr>
          <p:cNvPr id="4" name="Title 3"/>
          <p:cNvSpPr>
            <a:spLocks noGrp="1"/>
          </p:cNvSpPr>
          <p:nvPr>
            <p:ph type="title"/>
          </p:nvPr>
        </p:nvSpPr>
        <p:spPr>
          <a:xfrm>
            <a:off x="0" y="0"/>
            <a:ext cx="9144000" cy="971550"/>
          </a:xfrm>
        </p:spPr>
        <p:txBody>
          <a:bodyPr/>
          <a:lstStyle/>
          <a:p>
            <a:r>
              <a:rPr lang="en-US" dirty="0" smtClean="0"/>
              <a:t>COVID-19 Vaccines and Boosters</a:t>
            </a:r>
            <a:endParaRPr lang="en-US" dirty="0"/>
          </a:p>
        </p:txBody>
      </p:sp>
      <p:pic>
        <p:nvPicPr>
          <p:cNvPr id="6" name="Content Placeholder 4" descr="Patient with a face covering and a bandaid on her arm. "/>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1504950"/>
            <a:ext cx="4038600" cy="26945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7543800" y="4313463"/>
            <a:ext cx="1452642" cy="261610"/>
          </a:xfrm>
          <a:prstGeom prst="rect">
            <a:avLst/>
          </a:prstGeom>
        </p:spPr>
        <p:txBody>
          <a:bodyPr wrap="none">
            <a:spAutoFit/>
          </a:bodyPr>
          <a:lstStyle/>
          <a:p>
            <a:r>
              <a:rPr lang="en-US" sz="1050" dirty="0"/>
              <a:t>Photo from the CDC</a:t>
            </a:r>
          </a:p>
        </p:txBody>
      </p:sp>
    </p:spTree>
    <p:custDataLst>
      <p:tags r:id="rId1"/>
    </p:custDataLst>
    <p:extLst>
      <p:ext uri="{BB962C8B-B14F-4D97-AF65-F5344CB8AC3E}">
        <p14:creationId xmlns:p14="http://schemas.microsoft.com/office/powerpoint/2010/main" val="172435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1" cy="762000"/>
          </a:xfrm>
        </p:spPr>
        <p:txBody>
          <a:bodyPr/>
          <a:lstStyle/>
          <a:p>
            <a:r>
              <a:rPr lang="en-US" sz="3200" dirty="0">
                <a:solidFill>
                  <a:schemeClr val="tx1"/>
                </a:solidFill>
              </a:rPr>
              <a:t>What to do if you feel sick</a:t>
            </a:r>
          </a:p>
        </p:txBody>
      </p:sp>
      <p:pic>
        <p:nvPicPr>
          <p:cNvPr id="3" name="Picture 2" descr="Distressed woman touching her throat" title="woman touching thro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955365"/>
            <a:ext cx="2231304" cy="2306096"/>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200400" y="1200150"/>
            <a:ext cx="4419600" cy="830997"/>
          </a:xfrm>
          <a:prstGeom prst="rect">
            <a:avLst/>
          </a:prstGeom>
        </p:spPr>
        <p:txBody>
          <a:bodyPr wrap="square">
            <a:spAutoFit/>
          </a:bodyPr>
          <a:lstStyle/>
          <a:p>
            <a:pPr>
              <a:spcAft>
                <a:spcPts val="1200"/>
              </a:spcAft>
            </a:pPr>
            <a:r>
              <a:rPr lang="en-US" sz="2400" dirty="0"/>
              <a:t>If you believe you may have </a:t>
            </a:r>
            <a:r>
              <a:rPr lang="en-US" sz="2400" dirty="0" smtClean="0"/>
              <a:t>COVID-19, </a:t>
            </a:r>
            <a:r>
              <a:rPr lang="en-US" sz="2400" dirty="0" smtClean="0">
                <a:solidFill>
                  <a:srgbClr val="FF0000"/>
                </a:solidFill>
              </a:rPr>
              <a:t>stay home</a:t>
            </a:r>
            <a:r>
              <a:rPr lang="en-US" sz="2400" dirty="0" smtClean="0"/>
              <a:t>!</a:t>
            </a:r>
            <a:endParaRPr lang="en-US" sz="1200" dirty="0" smtClean="0"/>
          </a:p>
        </p:txBody>
      </p:sp>
      <p:sp>
        <p:nvSpPr>
          <p:cNvPr id="6" name="Rectangle 5"/>
          <p:cNvSpPr/>
          <p:nvPr/>
        </p:nvSpPr>
        <p:spPr>
          <a:xfrm>
            <a:off x="533400" y="3679854"/>
            <a:ext cx="5181600" cy="461665"/>
          </a:xfrm>
          <a:prstGeom prst="rect">
            <a:avLst/>
          </a:prstGeom>
        </p:spPr>
        <p:txBody>
          <a:bodyPr wrap="square">
            <a:spAutoFit/>
          </a:bodyPr>
          <a:lstStyle/>
          <a:p>
            <a:r>
              <a:rPr lang="en-US" sz="2400" dirty="0" smtClean="0"/>
              <a:t>Tell your supervisor, if you get sick.</a:t>
            </a:r>
            <a:endParaRPr lang="en-US" sz="2400" dirty="0"/>
          </a:p>
        </p:txBody>
      </p:sp>
      <p:pic>
        <p:nvPicPr>
          <p:cNvPr id="4" name="Picture 3" descr="A man in bed under the covers on the phone" title="Man in bed on phone"/>
          <p:cNvPicPr>
            <a:picLocks noChangeAspect="1"/>
          </p:cNvPicPr>
          <p:nvPr/>
        </p:nvPicPr>
        <p:blipFill rotWithShape="1">
          <a:blip r:embed="rId5">
            <a:extLst>
              <a:ext uri="{28A0092B-C50C-407E-A947-70E740481C1C}">
                <a14:useLocalDpi xmlns:a14="http://schemas.microsoft.com/office/drawing/2010/main" val="0"/>
              </a:ext>
            </a:extLst>
          </a:blip>
          <a:srcRect r="10019"/>
          <a:stretch/>
        </p:blipFill>
        <p:spPr>
          <a:xfrm>
            <a:off x="6019800" y="2409029"/>
            <a:ext cx="2522545" cy="1861364"/>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246908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19150"/>
          </a:xfrm>
        </p:spPr>
        <p:txBody>
          <a:bodyPr/>
          <a:lstStyle/>
          <a:p>
            <a:r>
              <a:rPr lang="en-US" dirty="0"/>
              <a:t>Our </a:t>
            </a:r>
            <a:r>
              <a:rPr lang="en-US" dirty="0" smtClean="0"/>
              <a:t>Cleaning Practices</a:t>
            </a:r>
            <a:endParaRPr lang="en-US" dirty="0"/>
          </a:p>
        </p:txBody>
      </p:sp>
      <p:pic>
        <p:nvPicPr>
          <p:cNvPr id="5" name="Content Placeholder 4" descr="Hand in blue gloves wiping a door handle surrounded by simulated virus molecules with a sterilizing cloth"/>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10200" y="1056262"/>
            <a:ext cx="3358896"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761189" y="3028950"/>
            <a:ext cx="4419600" cy="646331"/>
          </a:xfrm>
          <a:prstGeom prst="rect">
            <a:avLst/>
          </a:prstGeom>
          <a:noFill/>
        </p:spPr>
        <p:txBody>
          <a:bodyPr wrap="square" rtlCol="0">
            <a:spAutoFit/>
          </a:bodyPr>
          <a:lstStyle/>
          <a:p>
            <a:r>
              <a:rPr lang="en-US" dirty="0" smtClean="0"/>
              <a:t>:</a:t>
            </a:r>
          </a:p>
          <a:p>
            <a:r>
              <a:rPr lang="en-US" dirty="0" smtClean="0"/>
              <a:t> </a:t>
            </a:r>
            <a:endParaRPr lang="en-US" dirty="0"/>
          </a:p>
        </p:txBody>
      </p:sp>
      <p:sp>
        <p:nvSpPr>
          <p:cNvPr id="4" name="Rectangle 3"/>
          <p:cNvSpPr/>
          <p:nvPr/>
        </p:nvSpPr>
        <p:spPr>
          <a:xfrm>
            <a:off x="457200" y="1323885"/>
            <a:ext cx="4572000" cy="1200329"/>
          </a:xfrm>
          <a:prstGeom prst="rect">
            <a:avLst/>
          </a:prstGeom>
        </p:spPr>
        <p:txBody>
          <a:bodyPr>
            <a:spAutoFit/>
          </a:bodyPr>
          <a:lstStyle/>
          <a:p>
            <a:r>
              <a:rPr lang="en-US" dirty="0" smtClean="0">
                <a:solidFill>
                  <a:srgbClr val="FF0000"/>
                </a:solidFill>
              </a:rPr>
              <a:t>[Insert and describe your specific cleaning practices here </a:t>
            </a:r>
            <a:r>
              <a:rPr lang="en-US" dirty="0">
                <a:solidFill>
                  <a:srgbClr val="FF0000"/>
                </a:solidFill>
              </a:rPr>
              <a:t>(Use Text Box</a:t>
            </a:r>
            <a:r>
              <a:rPr lang="en-US" dirty="0" smtClean="0">
                <a:solidFill>
                  <a:srgbClr val="FF0000"/>
                </a:solidFill>
              </a:rPr>
              <a:t>)]</a:t>
            </a:r>
            <a:endParaRPr lang="en-US" dirty="0" smtClean="0"/>
          </a:p>
          <a:p>
            <a:pPr marL="285750" indent="-285750">
              <a:buFont typeface="Wingdings" panose="05000000000000000000" pitchFamily="2" charset="2"/>
              <a:buChar char="§"/>
            </a:pPr>
            <a:r>
              <a:rPr lang="en-US" dirty="0" smtClean="0"/>
              <a:t> </a:t>
            </a:r>
            <a:endParaRPr lang="en-US" dirty="0"/>
          </a:p>
          <a:p>
            <a:r>
              <a:rPr lang="en-US" dirty="0" smtClean="0">
                <a:solidFill>
                  <a:srgbClr val="FF0000"/>
                </a:solidFill>
              </a:rPr>
              <a:t> </a:t>
            </a:r>
            <a:endParaRPr lang="en-US" dirty="0">
              <a:solidFill>
                <a:srgbClr val="FF0000"/>
              </a:solidFill>
            </a:endParaRPr>
          </a:p>
        </p:txBody>
      </p:sp>
    </p:spTree>
    <p:custDataLst>
      <p:tags r:id="rId1"/>
    </p:custDataLst>
    <p:extLst>
      <p:ext uri="{BB962C8B-B14F-4D97-AF65-F5344CB8AC3E}">
        <p14:creationId xmlns:p14="http://schemas.microsoft.com/office/powerpoint/2010/main" val="594420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9766"/>
          </a:xfrm>
        </p:spPr>
        <p:txBody>
          <a:bodyPr/>
          <a:lstStyle/>
          <a:p>
            <a:r>
              <a:rPr lang="en-US" sz="3200" dirty="0"/>
              <a:t>Our COVID-19 Spread Prevention Strategies</a:t>
            </a:r>
            <a:endParaRPr lang="en-US" dirty="0"/>
          </a:p>
        </p:txBody>
      </p:sp>
      <p:grpSp>
        <p:nvGrpSpPr>
          <p:cNvPr id="2" name="Group 1" descr="Swiss cheese model of COVID-19 prevention. First layer with holes and lots of virus particles passing through - Facemasks &amp; Respirators; Next layer with more holes but fewer virus particles passing through - Phyiscal Distancing; Next layer with fewer holes and fewer particles passing through - Cleaning &amp; Disinfecting; Next layer with 4 holes and 2 particles passing through - Barriers &amp; Ventilation, bottom layer with 3 holes and no particles passing through - Vaccines."/>
          <p:cNvGrpSpPr/>
          <p:nvPr/>
        </p:nvGrpSpPr>
        <p:grpSpPr>
          <a:xfrm>
            <a:off x="-13398" y="971550"/>
            <a:ext cx="9696962" cy="3939072"/>
            <a:chOff x="-95762" y="971550"/>
            <a:chExt cx="9696962" cy="3939072"/>
          </a:xfrm>
        </p:grpSpPr>
        <p:grpSp>
          <p:nvGrpSpPr>
            <p:cNvPr id="4" name="Group 3" descr="Swiss cheese model of COVID-19 prevention. First layer with holes and lots of virus particles passing through - Facemasks &amp; Respirators; Next layer with more holes but fewer virus particles passing through - Phyiscal Distancing; Next layer with fewer holes and fewer particles passing through - Cleaning &amp; Disinfecting; Next layer with 4 holes and 2 particles passing through - Barriers &amp; Ventilation, bottom layer with 3 holes and no particles passing through - Vaccines.&#10;"/>
            <p:cNvGrpSpPr/>
            <p:nvPr/>
          </p:nvGrpSpPr>
          <p:grpSpPr>
            <a:xfrm>
              <a:off x="1098494" y="971550"/>
              <a:ext cx="7845311" cy="3751616"/>
              <a:chOff x="2098492" y="621396"/>
              <a:chExt cx="7845311" cy="3751616"/>
            </a:xfrm>
          </p:grpSpPr>
          <p:sp>
            <p:nvSpPr>
              <p:cNvPr id="5" name="Rectangle 4"/>
              <p:cNvSpPr/>
              <p:nvPr/>
            </p:nvSpPr>
            <p:spPr>
              <a:xfrm>
                <a:off x="7178810" y="623455"/>
                <a:ext cx="977191" cy="3748416"/>
              </a:xfrm>
              <a:prstGeom prst="rect">
                <a:avLst/>
              </a:prstGeom>
              <a:gradFill>
                <a:gsLst>
                  <a:gs pos="100000">
                    <a:schemeClr val="accent1">
                      <a:lumMod val="5000"/>
                      <a:lumOff val="95000"/>
                    </a:schemeClr>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88618" y="621396"/>
                <a:ext cx="1455185" cy="3750475"/>
              </a:xfrm>
              <a:prstGeom prst="rect">
                <a:avLst/>
              </a:prstGeom>
              <a:gradFill>
                <a:gsLst>
                  <a:gs pos="100000">
                    <a:schemeClr val="bg1"/>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98492" y="623455"/>
                <a:ext cx="1058907" cy="3748416"/>
              </a:xfrm>
              <a:prstGeom prst="rect">
                <a:avLst/>
              </a:prstGeom>
              <a:gradFill>
                <a:gsLst>
                  <a:gs pos="100000">
                    <a:schemeClr val="accent1">
                      <a:lumMod val="5000"/>
                      <a:lumOff val="95000"/>
                    </a:schemeClr>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06175" y="623455"/>
                <a:ext cx="1058907" cy="3748416"/>
              </a:xfrm>
              <a:prstGeom prst="rect">
                <a:avLst/>
              </a:prstGeom>
              <a:gradFill>
                <a:gsLst>
                  <a:gs pos="100000">
                    <a:schemeClr val="accent1">
                      <a:lumMod val="5000"/>
                      <a:lumOff val="95000"/>
                    </a:schemeClr>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96050" y="624596"/>
                <a:ext cx="1058907" cy="3748416"/>
              </a:xfrm>
              <a:prstGeom prst="rect">
                <a:avLst/>
              </a:prstGeom>
              <a:gradFill>
                <a:gsLst>
                  <a:gs pos="100000">
                    <a:schemeClr val="accent1">
                      <a:lumMod val="5000"/>
                      <a:lumOff val="95000"/>
                    </a:schemeClr>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3903" y="624596"/>
                <a:ext cx="969251" cy="3748416"/>
              </a:xfrm>
              <a:prstGeom prst="rect">
                <a:avLst/>
              </a:prstGeom>
              <a:gradFill>
                <a:gsLst>
                  <a:gs pos="100000">
                    <a:schemeClr val="accent1">
                      <a:lumMod val="5000"/>
                      <a:lumOff val="95000"/>
                    </a:schemeClr>
                  </a:gs>
                  <a:gs pos="0">
                    <a:srgbClr val="81E5EF"/>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descr="Swiss cheese model of COVID-19 prevention. First layer with holes and lots of virus particles passing through - Facemasks &amp; Respirators; Next layer with more holes but fewer virus particles passing through - Phyiscal Distancing; Next layer with fewer holes and fewer particles passing through - Cleaning &amp; Disinfecting; Next layer with 4 holes and 2 particles passing through - Barriers &amp; Ventilation, bottom layer with 3 holes and no particles passing through - Vaccines.&#10;"/>
            <p:cNvGrpSpPr/>
            <p:nvPr/>
          </p:nvGrpSpPr>
          <p:grpSpPr>
            <a:xfrm>
              <a:off x="1092144" y="971550"/>
              <a:ext cx="6376073" cy="3748416"/>
              <a:chOff x="2098492" y="604258"/>
              <a:chExt cx="6376073" cy="3748416"/>
            </a:xfrm>
          </p:grpSpPr>
          <p:cxnSp>
            <p:nvCxnSpPr>
              <p:cNvPr id="12" name="Straight Connector 11"/>
              <p:cNvCxnSpPr/>
              <p:nvPr/>
            </p:nvCxnSpPr>
            <p:spPr>
              <a:xfrm>
                <a:off x="2098492"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6175"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87573"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5606"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6170"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74565" y="604258"/>
                <a:ext cx="0" cy="3748416"/>
              </a:xfrm>
              <a:prstGeom prst="line">
                <a:avLst/>
              </a:prstGeom>
              <a:ln w="28575">
                <a:solidFill>
                  <a:srgbClr val="169CAA"/>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784928" y="4723166"/>
              <a:ext cx="8816272"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5762" y="2927413"/>
              <a:ext cx="1332845" cy="1321400"/>
              <a:chOff x="208937" y="2514914"/>
              <a:chExt cx="1332845" cy="1321400"/>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98" y="2514914"/>
                <a:ext cx="629184" cy="67169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45" y="3179792"/>
                <a:ext cx="252022" cy="26102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877" y="3524242"/>
                <a:ext cx="301311" cy="31207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678" y="2751436"/>
                <a:ext cx="301311" cy="312072"/>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937" y="3295174"/>
                <a:ext cx="280541" cy="299496"/>
              </a:xfrm>
              <a:prstGeom prst="rect">
                <a:avLst/>
              </a:prstGeom>
            </p:spPr>
          </p:pic>
        </p:grpSp>
        <p:grpSp>
          <p:nvGrpSpPr>
            <p:cNvPr id="25" name="Group 24"/>
            <p:cNvGrpSpPr/>
            <p:nvPr/>
          </p:nvGrpSpPr>
          <p:grpSpPr>
            <a:xfrm>
              <a:off x="1013019" y="2672430"/>
              <a:ext cx="1157099" cy="1912142"/>
              <a:chOff x="1175942" y="2077365"/>
              <a:chExt cx="1157099" cy="1912142"/>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942" y="2077365"/>
                <a:ext cx="796726" cy="191214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611" y="3389357"/>
                <a:ext cx="495430" cy="52890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2288" y="2444798"/>
                <a:ext cx="261745" cy="27505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096" y="3035225"/>
                <a:ext cx="301311" cy="31207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07" y="3292484"/>
                <a:ext cx="280541" cy="29949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874" y="2578043"/>
                <a:ext cx="280541" cy="299496"/>
              </a:xfrm>
              <a:prstGeom prst="rect">
                <a:avLst/>
              </a:prstGeom>
            </p:spPr>
          </p:pic>
        </p:grpSp>
        <p:grpSp>
          <p:nvGrpSpPr>
            <p:cNvPr id="32" name="Group 31"/>
            <p:cNvGrpSpPr/>
            <p:nvPr/>
          </p:nvGrpSpPr>
          <p:grpSpPr>
            <a:xfrm>
              <a:off x="2087304" y="2391724"/>
              <a:ext cx="1096410" cy="2285714"/>
              <a:chOff x="2232322" y="2093514"/>
              <a:chExt cx="1096410" cy="2285714"/>
            </a:xfrm>
          </p:grpSpPr>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2322" y="2093514"/>
                <a:ext cx="952381" cy="2285714"/>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554" y="2718411"/>
                <a:ext cx="485178" cy="517960"/>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6317" y="3492421"/>
                <a:ext cx="444408" cy="467006"/>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6010" y="2531328"/>
                <a:ext cx="261745" cy="275055"/>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7353" y="2948565"/>
                <a:ext cx="301311" cy="312072"/>
              </a:xfrm>
              <a:prstGeom prst="rect">
                <a:avLst/>
              </a:prstGeom>
            </p:spPr>
          </p:pic>
        </p:grpSp>
        <p:grpSp>
          <p:nvGrpSpPr>
            <p:cNvPr id="38" name="Group 37"/>
            <p:cNvGrpSpPr/>
            <p:nvPr/>
          </p:nvGrpSpPr>
          <p:grpSpPr>
            <a:xfrm>
              <a:off x="3284041" y="2753446"/>
              <a:ext cx="1157523" cy="2088882"/>
              <a:chOff x="4195855" y="2403292"/>
              <a:chExt cx="1157523" cy="2088882"/>
            </a:xfrm>
          </p:grpSpPr>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5855" y="2403292"/>
                <a:ext cx="870367" cy="2088882"/>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214" y="3063873"/>
                <a:ext cx="415811" cy="443905"/>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710" y="3807389"/>
                <a:ext cx="538253" cy="565623"/>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829" y="2495604"/>
                <a:ext cx="275114" cy="284939"/>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1663" y="3473827"/>
                <a:ext cx="281715" cy="291776"/>
              </a:xfrm>
              <a:prstGeom prst="rect">
                <a:avLst/>
              </a:prstGeom>
            </p:spPr>
          </p:pic>
        </p:grpSp>
        <p:grpSp>
          <p:nvGrpSpPr>
            <p:cNvPr id="44" name="Group 43"/>
            <p:cNvGrpSpPr/>
            <p:nvPr/>
          </p:nvGrpSpPr>
          <p:grpSpPr>
            <a:xfrm>
              <a:off x="4672931" y="2506013"/>
              <a:ext cx="1161344" cy="2285714"/>
              <a:chOff x="4308334" y="2093514"/>
              <a:chExt cx="1161344" cy="2285714"/>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8334" y="2093514"/>
                <a:ext cx="952381" cy="2285714"/>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798" y="2480816"/>
                <a:ext cx="355556" cy="368254"/>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74" y="3048060"/>
                <a:ext cx="563404" cy="59205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633" y="3724178"/>
                <a:ext cx="280541" cy="299496"/>
              </a:xfrm>
              <a:prstGeom prst="rect">
                <a:avLst/>
              </a:prstGeom>
            </p:spPr>
          </p:pic>
        </p:grpSp>
        <p:grpSp>
          <p:nvGrpSpPr>
            <p:cNvPr id="49" name="Group 48"/>
            <p:cNvGrpSpPr/>
            <p:nvPr/>
          </p:nvGrpSpPr>
          <p:grpSpPr>
            <a:xfrm>
              <a:off x="6118989" y="2506013"/>
              <a:ext cx="1082725" cy="2160304"/>
              <a:chOff x="6372154" y="2093514"/>
              <a:chExt cx="1145582" cy="2285714"/>
            </a:xfrm>
          </p:grpSpPr>
          <p:pic>
            <p:nvPicPr>
              <p:cNvPr id="50" name="Pictur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2154" y="2093514"/>
                <a:ext cx="952381" cy="2285714"/>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4178" y="2723466"/>
                <a:ext cx="226381" cy="241677"/>
              </a:xfrm>
              <a:prstGeom prst="rect">
                <a:avLst/>
              </a:prstGeom>
            </p:spPr>
          </p:pic>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5990" y="3345977"/>
                <a:ext cx="261746" cy="275055"/>
              </a:xfrm>
              <a:prstGeom prst="rect">
                <a:avLst/>
              </a:prstGeom>
            </p:spPr>
          </p:pic>
        </p:grpSp>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88798" y="2346380"/>
              <a:ext cx="952381" cy="2564242"/>
            </a:xfrm>
            <a:prstGeom prst="rect">
              <a:avLst/>
            </a:prstGeom>
            <a:effectLst>
              <a:reflection endPos="0" dist="50800" dir="5400000" sy="-100000" algn="bl" rotWithShape="0"/>
            </a:effectLst>
          </p:spPr>
        </p:pic>
        <p:sp>
          <p:nvSpPr>
            <p:cNvPr id="54" name="TextBox 53"/>
            <p:cNvSpPr txBox="1"/>
            <p:nvPr/>
          </p:nvSpPr>
          <p:spPr>
            <a:xfrm>
              <a:off x="1092144" y="1084088"/>
              <a:ext cx="1056647" cy="830997"/>
            </a:xfrm>
            <a:prstGeom prst="rect">
              <a:avLst/>
            </a:prstGeom>
            <a:noFill/>
          </p:spPr>
          <p:txBody>
            <a:bodyPr wrap="square" rtlCol="0">
              <a:spAutoFit/>
            </a:bodyPr>
            <a:lstStyle/>
            <a:p>
              <a:r>
                <a:rPr lang="en-US" sz="2400" baseline="30000" dirty="0">
                  <a:latin typeface="Arial Narrow" panose="020B0606020202030204" pitchFamily="34" charset="0"/>
                  <a:cs typeface="Arial" panose="020B0604020202020204" pitchFamily="34" charset="0"/>
                </a:rPr>
                <a:t>Facemasks &amp; </a:t>
              </a:r>
              <a:r>
                <a:rPr lang="en-US" sz="2400" baseline="30000" dirty="0" smtClean="0">
                  <a:latin typeface="Arial Narrow" panose="020B0606020202030204" pitchFamily="34" charset="0"/>
                  <a:cs typeface="Arial" panose="020B0604020202020204" pitchFamily="34" charset="0"/>
                </a:rPr>
                <a:t>Respirators</a:t>
              </a:r>
              <a:endParaRPr lang="en-US" sz="2400" baseline="30000" dirty="0">
                <a:latin typeface="Arial Narrow" panose="020B0606020202030204" pitchFamily="34" charset="0"/>
                <a:cs typeface="Arial" panose="020B0604020202020204" pitchFamily="34" charset="0"/>
              </a:endParaRPr>
            </a:p>
          </p:txBody>
        </p:sp>
        <p:sp>
          <p:nvSpPr>
            <p:cNvPr id="55" name="TextBox 54"/>
            <p:cNvSpPr txBox="1"/>
            <p:nvPr/>
          </p:nvSpPr>
          <p:spPr>
            <a:xfrm>
              <a:off x="2171422" y="1084088"/>
              <a:ext cx="1056647" cy="584775"/>
            </a:xfrm>
            <a:prstGeom prst="rect">
              <a:avLst/>
            </a:prstGeom>
            <a:noFill/>
          </p:spPr>
          <p:txBody>
            <a:bodyPr wrap="square" rtlCol="0">
              <a:spAutoFit/>
            </a:bodyPr>
            <a:lstStyle/>
            <a:p>
              <a:r>
                <a:rPr lang="en-US" sz="2400" baseline="30000" dirty="0" smtClean="0">
                  <a:latin typeface="Arial Narrow" panose="020B0606020202030204" pitchFamily="34" charset="0"/>
                  <a:cs typeface="Arial" panose="020B0604020202020204" pitchFamily="34" charset="0"/>
                </a:rPr>
                <a:t>Physical Distancing</a:t>
              </a:r>
              <a:endParaRPr lang="en-US" sz="2400" baseline="30000" dirty="0">
                <a:latin typeface="Arial Narrow" panose="020B0606020202030204" pitchFamily="34" charset="0"/>
                <a:cs typeface="Arial" panose="020B0604020202020204" pitchFamily="34" charset="0"/>
              </a:endParaRPr>
            </a:p>
          </p:txBody>
        </p:sp>
        <p:sp>
          <p:nvSpPr>
            <p:cNvPr id="56" name="TextBox 55"/>
            <p:cNvSpPr txBox="1"/>
            <p:nvPr/>
          </p:nvSpPr>
          <p:spPr>
            <a:xfrm>
              <a:off x="3396750" y="1084088"/>
              <a:ext cx="1056647" cy="584775"/>
            </a:xfrm>
            <a:prstGeom prst="rect">
              <a:avLst/>
            </a:prstGeom>
            <a:noFill/>
          </p:spPr>
          <p:txBody>
            <a:bodyPr wrap="square" rtlCol="0">
              <a:spAutoFit/>
            </a:bodyPr>
            <a:lstStyle/>
            <a:p>
              <a:r>
                <a:rPr lang="en-US" sz="2400" baseline="30000" dirty="0" smtClean="0">
                  <a:latin typeface="Arial Narrow" panose="020B0606020202030204" pitchFamily="34" charset="0"/>
                  <a:cs typeface="Arial" panose="020B0604020202020204" pitchFamily="34" charset="0"/>
                </a:rPr>
                <a:t>Cleaning &amp; Disinfecting</a:t>
              </a:r>
              <a:endParaRPr lang="en-US" sz="2400" baseline="30000" dirty="0">
                <a:latin typeface="Arial Narrow" panose="020B0606020202030204" pitchFamily="34" charset="0"/>
                <a:cs typeface="Arial" panose="020B0604020202020204" pitchFamily="34" charset="0"/>
              </a:endParaRPr>
            </a:p>
          </p:txBody>
        </p:sp>
        <p:sp>
          <p:nvSpPr>
            <p:cNvPr id="57" name="TextBox 56"/>
            <p:cNvSpPr txBox="1"/>
            <p:nvPr/>
          </p:nvSpPr>
          <p:spPr>
            <a:xfrm>
              <a:off x="4763543" y="1081806"/>
              <a:ext cx="1056647" cy="584775"/>
            </a:xfrm>
            <a:prstGeom prst="rect">
              <a:avLst/>
            </a:prstGeom>
            <a:noFill/>
          </p:spPr>
          <p:txBody>
            <a:bodyPr wrap="square" rtlCol="0">
              <a:spAutoFit/>
            </a:bodyPr>
            <a:lstStyle/>
            <a:p>
              <a:r>
                <a:rPr lang="en-US" sz="2400" baseline="30000" dirty="0" smtClean="0">
                  <a:latin typeface="Arial Narrow" panose="020B0606020202030204" pitchFamily="34" charset="0"/>
                  <a:cs typeface="Arial" panose="020B0604020202020204" pitchFamily="34" charset="0"/>
                </a:rPr>
                <a:t>Health Screening</a:t>
              </a:r>
              <a:endParaRPr lang="en-US" sz="2400" baseline="30000" dirty="0">
                <a:latin typeface="Arial Narrow" panose="020B0606020202030204" pitchFamily="34" charset="0"/>
                <a:cs typeface="Arial" panose="020B0604020202020204" pitchFamily="34" charset="0"/>
              </a:endParaRPr>
            </a:p>
          </p:txBody>
        </p:sp>
        <p:sp>
          <p:nvSpPr>
            <p:cNvPr id="58" name="TextBox 57"/>
            <p:cNvSpPr txBox="1"/>
            <p:nvPr/>
          </p:nvSpPr>
          <p:spPr>
            <a:xfrm>
              <a:off x="6237262" y="1081806"/>
              <a:ext cx="1006572" cy="584775"/>
            </a:xfrm>
            <a:prstGeom prst="rect">
              <a:avLst/>
            </a:prstGeom>
            <a:noFill/>
          </p:spPr>
          <p:txBody>
            <a:bodyPr wrap="square" rtlCol="0">
              <a:spAutoFit/>
            </a:bodyPr>
            <a:lstStyle/>
            <a:p>
              <a:r>
                <a:rPr lang="en-US" sz="2400" baseline="30000" dirty="0" smtClean="0">
                  <a:latin typeface="Arial Narrow" panose="020B0606020202030204" pitchFamily="34" charset="0"/>
                  <a:cs typeface="Arial" panose="020B0604020202020204" pitchFamily="34" charset="0"/>
                </a:rPr>
                <a:t>Barriers &amp; Ventilation </a:t>
              </a:r>
              <a:endParaRPr lang="en-US" sz="2400" baseline="30000" dirty="0">
                <a:latin typeface="Arial Narrow" panose="020B0606020202030204" pitchFamily="34" charset="0"/>
                <a:cs typeface="Arial" panose="020B0604020202020204" pitchFamily="34" charset="0"/>
              </a:endParaRPr>
            </a:p>
          </p:txBody>
        </p:sp>
        <p:sp>
          <p:nvSpPr>
            <p:cNvPr id="59" name="TextBox 58"/>
            <p:cNvSpPr txBox="1"/>
            <p:nvPr/>
          </p:nvSpPr>
          <p:spPr>
            <a:xfrm>
              <a:off x="7498678" y="1081806"/>
              <a:ext cx="1056647" cy="338554"/>
            </a:xfrm>
            <a:prstGeom prst="rect">
              <a:avLst/>
            </a:prstGeom>
            <a:noFill/>
          </p:spPr>
          <p:txBody>
            <a:bodyPr wrap="square" rtlCol="0">
              <a:spAutoFit/>
            </a:bodyPr>
            <a:lstStyle/>
            <a:p>
              <a:r>
                <a:rPr lang="en-US" sz="2400" baseline="30000" dirty="0" smtClean="0">
                  <a:latin typeface="Arial Narrow" panose="020B0606020202030204" pitchFamily="34" charset="0"/>
                  <a:cs typeface="Arial" panose="020B0604020202020204" pitchFamily="34" charset="0"/>
                </a:rPr>
                <a:t>Vaccines</a:t>
              </a:r>
              <a:endParaRPr lang="en-US" sz="2400" baseline="30000" dirty="0">
                <a:latin typeface="Arial Narrow" panose="020B0606020202030204" pitchFamily="34" charset="0"/>
                <a:cs typeface="Arial" panose="020B0604020202020204" pitchFamily="34" charset="0"/>
              </a:endParaRPr>
            </a:p>
          </p:txBody>
        </p:sp>
        <p:pic>
          <p:nvPicPr>
            <p:cNvPr id="60" name="Picture 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2000" y="2762773"/>
              <a:ext cx="761905" cy="1853968"/>
            </a:xfrm>
            <a:prstGeom prst="rect">
              <a:avLst/>
            </a:prstGeom>
            <a:effectLst>
              <a:reflection blurRad="76200" stA="45000" endPos="13000" dir="5400000" sy="-100000" algn="bl" rotWithShape="0"/>
            </a:effectLst>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631" y="3689757"/>
              <a:ext cx="280458" cy="299407"/>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51" y="4189108"/>
              <a:ext cx="280541" cy="299496"/>
            </a:xfrm>
            <a:prstGeom prst="rect">
              <a:avLst/>
            </a:prstGeom>
          </p:spPr>
        </p:pic>
      </p:grpSp>
    </p:spTree>
    <p:custDataLst>
      <p:tags r:id="rId1"/>
    </p:custDataLst>
    <p:extLst>
      <p:ext uri="{BB962C8B-B14F-4D97-AF65-F5344CB8AC3E}">
        <p14:creationId xmlns:p14="http://schemas.microsoft.com/office/powerpoint/2010/main" val="511134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 </a:t>
            </a:r>
            <a:r>
              <a:rPr lang="en-US" dirty="0">
                <a:solidFill>
                  <a:schemeClr val="accent2"/>
                </a:solidFill>
              </a:rPr>
              <a:t>Insert your </a:t>
            </a:r>
            <a:r>
              <a:rPr lang="en-US" dirty="0" smtClean="0">
                <a:solidFill>
                  <a:schemeClr val="accent2"/>
                </a:solidFill>
              </a:rPr>
              <a:t>workplace specific policies from your Accident Prevention Program that  </a:t>
            </a:r>
            <a:r>
              <a:rPr lang="en-US" dirty="0">
                <a:solidFill>
                  <a:schemeClr val="accent2"/>
                </a:solidFill>
              </a:rPr>
              <a:t>related to limiting the spread of </a:t>
            </a:r>
            <a:r>
              <a:rPr lang="en-US" dirty="0" smtClean="0">
                <a:solidFill>
                  <a:schemeClr val="accent2"/>
                </a:solidFill>
              </a:rPr>
              <a:t>COVID-19.]</a:t>
            </a:r>
            <a:endParaRPr lang="en-US" dirty="0">
              <a:solidFill>
                <a:schemeClr val="accent2"/>
              </a:solidFill>
            </a:endParaRPr>
          </a:p>
        </p:txBody>
      </p:sp>
      <p:sp>
        <p:nvSpPr>
          <p:cNvPr id="3" name="Title 2"/>
          <p:cNvSpPr>
            <a:spLocks noGrp="1"/>
          </p:cNvSpPr>
          <p:nvPr>
            <p:ph type="title"/>
          </p:nvPr>
        </p:nvSpPr>
        <p:spPr/>
        <p:txBody>
          <a:bodyPr/>
          <a:lstStyle/>
          <a:p>
            <a:r>
              <a:rPr lang="en-US" dirty="0" smtClean="0"/>
              <a:t>Our Requirements &amp; Procedures</a:t>
            </a:r>
            <a:endParaRPr lang="en-US" dirty="0"/>
          </a:p>
        </p:txBody>
      </p:sp>
    </p:spTree>
    <p:custDataLst>
      <p:tags r:id="rId1"/>
    </p:custDataLst>
    <p:extLst>
      <p:ext uri="{BB962C8B-B14F-4D97-AF65-F5344CB8AC3E}">
        <p14:creationId xmlns:p14="http://schemas.microsoft.com/office/powerpoint/2010/main" val="915681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0728"/>
            <a:ext cx="8915401" cy="632222"/>
          </a:xfrm>
        </p:spPr>
        <p:txBody>
          <a:bodyPr/>
          <a:lstStyle/>
          <a:p>
            <a:pPr algn="l"/>
            <a:r>
              <a:rPr lang="en-US" sz="2800" dirty="0" smtClean="0">
                <a:solidFill>
                  <a:schemeClr val="tx1"/>
                </a:solidFill>
                <a:latin typeface="+mn-lt"/>
                <a:cs typeface="Calibri" panose="020F0502020204030204" pitchFamily="34" charset="0"/>
              </a:rPr>
              <a:t>Ways to Protect Yourself</a:t>
            </a:r>
            <a:endParaRPr lang="en-US" sz="2800" dirty="0">
              <a:solidFill>
                <a:schemeClr val="tx1"/>
              </a:solidFill>
              <a:latin typeface="+mn-lt"/>
              <a:cs typeface="Calibri" panose="020F0502020204030204" pitchFamily="34" charset="0"/>
            </a:endParaRPr>
          </a:p>
        </p:txBody>
      </p:sp>
      <p:sp>
        <p:nvSpPr>
          <p:cNvPr id="3" name="Rectangle 2"/>
          <p:cNvSpPr/>
          <p:nvPr/>
        </p:nvSpPr>
        <p:spPr>
          <a:xfrm>
            <a:off x="152400" y="821946"/>
            <a:ext cx="5816072" cy="3493264"/>
          </a:xfrm>
          <a:prstGeom prst="rect">
            <a:avLst/>
          </a:prstGeom>
        </p:spPr>
        <p:txBody>
          <a:bodyPr wrap="square">
            <a:spAutoFit/>
          </a:bodyPr>
          <a:lstStyle/>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Keep vaccines updated</a:t>
            </a:r>
          </a:p>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Wear a respirator</a:t>
            </a:r>
          </a:p>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Practice 6 feet social distancing</a:t>
            </a:r>
            <a:endParaRPr lang="en-US" sz="2800" dirty="0">
              <a:solidFill>
                <a:srgbClr val="000000"/>
              </a:solidFill>
              <a:latin typeface="Calibri" panose="020F0502020204030204" pitchFamily="34" charset="0"/>
            </a:endParaRPr>
          </a:p>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Wash your hands often with soap for 20 seconds</a:t>
            </a:r>
            <a:endParaRPr lang="en-US" sz="2800" dirty="0">
              <a:solidFill>
                <a:srgbClr val="000000"/>
              </a:solidFill>
              <a:latin typeface="Calibri" panose="020F0502020204030204" pitchFamily="34" charset="0"/>
            </a:endParaRPr>
          </a:p>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Keep surfaces </a:t>
            </a:r>
            <a:r>
              <a:rPr lang="en-US" sz="2800" dirty="0">
                <a:solidFill>
                  <a:srgbClr val="000000"/>
                </a:solidFill>
                <a:latin typeface="Calibri" panose="020F0502020204030204" pitchFamily="34" charset="0"/>
              </a:rPr>
              <a:t>and </a:t>
            </a:r>
            <a:r>
              <a:rPr lang="en-US" sz="2800" dirty="0" smtClean="0">
                <a:solidFill>
                  <a:srgbClr val="000000"/>
                </a:solidFill>
                <a:latin typeface="Calibri" panose="020F0502020204030204" pitchFamily="34" charset="0"/>
              </a:rPr>
              <a:t>tools clean</a:t>
            </a:r>
            <a:endParaRPr lang="en-US" sz="2800" dirty="0">
              <a:solidFill>
                <a:srgbClr val="000000"/>
              </a:solidFill>
              <a:latin typeface="Calibri" panose="020F0502020204030204" pitchFamily="34" charset="0"/>
            </a:endParaRPr>
          </a:p>
          <a:p>
            <a:pPr marL="342900" indent="-342900">
              <a:spcAft>
                <a:spcPts val="600"/>
              </a:spcAft>
              <a:buFont typeface="Arial" panose="020B0604020202020204" pitchFamily="34" charset="0"/>
              <a:buChar char="•"/>
            </a:pPr>
            <a:r>
              <a:rPr lang="en-US" sz="2800" dirty="0" smtClean="0">
                <a:solidFill>
                  <a:srgbClr val="000000"/>
                </a:solidFill>
                <a:latin typeface="Calibri" panose="020F0502020204030204" pitchFamily="34" charset="0"/>
              </a:rPr>
              <a:t>Stay </a:t>
            </a:r>
            <a:r>
              <a:rPr lang="en-US" sz="2800" dirty="0">
                <a:solidFill>
                  <a:srgbClr val="000000"/>
                </a:solidFill>
                <a:latin typeface="Calibri" panose="020F0502020204030204" pitchFamily="34" charset="0"/>
              </a:rPr>
              <a:t>home if you are </a:t>
            </a:r>
            <a:r>
              <a:rPr lang="en-US" sz="2800" dirty="0" smtClean="0">
                <a:solidFill>
                  <a:srgbClr val="000000"/>
                </a:solidFill>
                <a:latin typeface="Calibri" panose="020F0502020204030204" pitchFamily="34" charset="0"/>
              </a:rPr>
              <a:t>sick</a:t>
            </a:r>
            <a:endParaRPr lang="en-US" sz="2800" dirty="0">
              <a:solidFill>
                <a:prstClr val="black"/>
              </a:solidFill>
              <a:latin typeface="Microsoft Sans Serif" panose="020B0604020202020204" pitchFamily="34" charset="0"/>
            </a:endParaRPr>
          </a:p>
        </p:txBody>
      </p:sp>
      <p:pic>
        <p:nvPicPr>
          <p:cNvPr id="4" name="Picture 3" descr="Two people maintaining social disltancing with a six foot double sided arrow between." title="maintain socual dist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403" y="395789"/>
            <a:ext cx="2616465" cy="1736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N95 facemask with two yellow stra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403" y="2724150"/>
            <a:ext cx="25146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90434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32426" y="514349"/>
            <a:ext cx="8526814" cy="533401"/>
          </a:xfrm>
        </p:spPr>
        <p:txBody>
          <a:bodyPr/>
          <a:lstStyle/>
          <a:p>
            <a:r>
              <a:rPr lang="en-US" sz="2400" dirty="0" smtClean="0"/>
              <a:t>Facemasks versus Respirators </a:t>
            </a:r>
            <a:r>
              <a:rPr lang="en-US" dirty="0"/>
              <a:t/>
            </a:r>
            <a:br>
              <a:rPr lang="en-US" dirty="0"/>
            </a:br>
            <a:endParaRPr lang="en-US" dirty="0"/>
          </a:p>
        </p:txBody>
      </p:sp>
      <p:sp>
        <p:nvSpPr>
          <p:cNvPr id="8" name="Rectangle 7"/>
          <p:cNvSpPr/>
          <p:nvPr/>
        </p:nvSpPr>
        <p:spPr>
          <a:xfrm>
            <a:off x="228600" y="3486150"/>
            <a:ext cx="3723265" cy="461665"/>
          </a:xfrm>
          <a:prstGeom prst="rect">
            <a:avLst/>
          </a:prstGeom>
        </p:spPr>
        <p:txBody>
          <a:bodyPr wrap="square">
            <a:spAutoFit/>
          </a:bodyPr>
          <a:lstStyle/>
          <a:p>
            <a:pPr algn="ctr"/>
            <a:r>
              <a:rPr lang="en-US" sz="2400" dirty="0" smtClean="0"/>
              <a:t>Surgical Mask</a:t>
            </a:r>
            <a:endParaRPr lang="en-US" sz="2000" dirty="0"/>
          </a:p>
        </p:txBody>
      </p:sp>
      <p:pic>
        <p:nvPicPr>
          <p:cNvPr id="13" name="Picture 12" descr="Surgical Mask" title="Surgical Mas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23950"/>
            <a:ext cx="3198354" cy="2132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descr="N95 respirator with two yellow stra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200150"/>
            <a:ext cx="3629025" cy="2419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6019800" y="3867150"/>
            <a:ext cx="1606530" cy="461665"/>
          </a:xfrm>
          <a:prstGeom prst="rect">
            <a:avLst/>
          </a:prstGeom>
          <a:noFill/>
        </p:spPr>
        <p:txBody>
          <a:bodyPr wrap="none" rtlCol="0">
            <a:spAutoFit/>
          </a:bodyPr>
          <a:lstStyle/>
          <a:p>
            <a:r>
              <a:rPr lang="en-US" sz="2400" dirty="0" smtClean="0"/>
              <a:t>Respirator</a:t>
            </a:r>
            <a:endParaRPr lang="en-US" sz="2400" dirty="0"/>
          </a:p>
        </p:txBody>
      </p:sp>
    </p:spTree>
    <p:custDataLst>
      <p:tags r:id="rId1"/>
    </p:custDataLst>
    <p:extLst>
      <p:ext uri="{BB962C8B-B14F-4D97-AF65-F5344CB8AC3E}">
        <p14:creationId xmlns:p14="http://schemas.microsoft.com/office/powerpoint/2010/main" val="94368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1" cy="794023"/>
          </a:xfrm>
        </p:spPr>
        <p:txBody>
          <a:bodyPr/>
          <a:lstStyle/>
          <a:p>
            <a:r>
              <a:rPr lang="en-US" sz="3200" dirty="0" smtClean="0">
                <a:solidFill>
                  <a:schemeClr val="tx1"/>
                </a:solidFill>
              </a:rPr>
              <a:t>Respirators</a:t>
            </a:r>
            <a:endParaRPr lang="en-US" sz="3200" dirty="0">
              <a:solidFill>
                <a:schemeClr val="tx1"/>
              </a:solidFill>
            </a:endParaRPr>
          </a:p>
        </p:txBody>
      </p:sp>
      <p:sp>
        <p:nvSpPr>
          <p:cNvPr id="3" name="Rectangle 2"/>
          <p:cNvSpPr/>
          <p:nvPr/>
        </p:nvSpPr>
        <p:spPr>
          <a:xfrm>
            <a:off x="76200" y="2324122"/>
            <a:ext cx="6426359"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Calibri" panose="020F0502020204030204" pitchFamily="34" charset="0"/>
              </a:rPr>
              <a:t>Respirators have </a:t>
            </a:r>
            <a:r>
              <a:rPr lang="en-US" sz="2400" dirty="0" smtClean="0">
                <a:solidFill>
                  <a:srgbClr val="000000"/>
                </a:solidFill>
                <a:latin typeface="Calibri" panose="020F0502020204030204" pitchFamily="34" charset="0"/>
              </a:rPr>
              <a:t>two </a:t>
            </a:r>
            <a:r>
              <a:rPr lang="en-US" sz="2400" dirty="0">
                <a:solidFill>
                  <a:srgbClr val="000000"/>
                </a:solidFill>
                <a:latin typeface="Calibri" panose="020F0502020204030204" pitchFamily="34" charset="0"/>
              </a:rPr>
              <a:t>straps </a:t>
            </a:r>
            <a:r>
              <a:rPr lang="en-US" sz="2400" dirty="0" smtClean="0">
                <a:solidFill>
                  <a:srgbClr val="000000"/>
                </a:solidFill>
                <a:latin typeface="Calibri" panose="020F0502020204030204" pitchFamily="34" charset="0"/>
              </a:rPr>
              <a:t>that go around </a:t>
            </a:r>
            <a:r>
              <a:rPr lang="en-US" sz="2400" dirty="0">
                <a:solidFill>
                  <a:srgbClr val="000000"/>
                </a:solidFill>
                <a:latin typeface="Calibri" panose="020F0502020204030204" pitchFamily="34" charset="0"/>
              </a:rPr>
              <a:t>the head and neck </a:t>
            </a:r>
            <a:r>
              <a:rPr lang="en-US" sz="2400" dirty="0" smtClean="0">
                <a:solidFill>
                  <a:srgbClr val="000000"/>
                </a:solidFill>
                <a:latin typeface="Calibri" panose="020F0502020204030204" pitchFamily="34" charset="0"/>
              </a:rPr>
              <a:t>to keep </a:t>
            </a:r>
            <a:r>
              <a:rPr lang="en-US" sz="2400" dirty="0">
                <a:solidFill>
                  <a:srgbClr val="000000"/>
                </a:solidFill>
                <a:latin typeface="Calibri" panose="020F0502020204030204" pitchFamily="34" charset="0"/>
              </a:rPr>
              <a:t>the masks </a:t>
            </a:r>
            <a:r>
              <a:rPr lang="en-US" sz="2400" dirty="0" smtClean="0">
                <a:solidFill>
                  <a:srgbClr val="000000"/>
                </a:solidFill>
                <a:latin typeface="Calibri" panose="020F0502020204030204" pitchFamily="34" charset="0"/>
              </a:rPr>
              <a:t>in place.</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NIOSH evaluates performance of respirators in the US. </a:t>
            </a:r>
          </a:p>
          <a:p>
            <a:pPr marL="342900" indent="-342900">
              <a:buFont typeface="Arial" panose="020B0604020202020204" pitchFamily="34" charset="0"/>
              <a:buChar char="•"/>
            </a:pPr>
            <a:r>
              <a:rPr lang="en-US" sz="2400" dirty="0" smtClean="0">
                <a:solidFill>
                  <a:srgbClr val="000000"/>
                </a:solidFill>
                <a:latin typeface="Calibri" panose="020F0502020204030204" pitchFamily="34" charset="0"/>
              </a:rPr>
              <a:t>Each approved respirator has a NIOSH approval number on the mask.</a:t>
            </a:r>
            <a:endParaRPr lang="en-US" sz="2400" dirty="0">
              <a:solidFill>
                <a:prstClr val="black"/>
              </a:solidFill>
              <a:latin typeface="Microsoft Sans Serif" panose="020B0604020202020204" pitchFamily="34" charset="0"/>
            </a:endParaRPr>
          </a:p>
        </p:txBody>
      </p:sp>
      <p:pic>
        <p:nvPicPr>
          <p:cNvPr id="8" name="Picture 7" descr="a woman with green gloves on adjusting her N95 filtering facepiece respirator" title="Woman with N-95 respira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114" y="508629"/>
            <a:ext cx="2272186" cy="2285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9471018" y="1308459"/>
            <a:ext cx="5958000" cy="1200329"/>
          </a:xfrm>
          <a:prstGeom prst="rect">
            <a:avLst/>
          </a:prstGeom>
        </p:spPr>
        <p:txBody>
          <a:bodyPr wrap="square">
            <a:spAutoFit/>
          </a:bodyPr>
          <a:lstStyle/>
          <a:p>
            <a:r>
              <a:rPr lang="en-US" sz="2400" dirty="0" smtClean="0">
                <a:solidFill>
                  <a:srgbClr val="000000"/>
                </a:solidFill>
                <a:latin typeface="Calibri" panose="020F0502020204030204" pitchFamily="34" charset="0"/>
              </a:rPr>
              <a:t>Respirators have a certification process via NIOSH to ensure their performance and quality.</a:t>
            </a:r>
            <a:endParaRPr lang="en-US" sz="2400" dirty="0">
              <a:solidFill>
                <a:prstClr val="black"/>
              </a:solidFill>
              <a:latin typeface="Microsoft Sans Serif" panose="020B0604020202020204" pitchFamily="34" charset="0"/>
            </a:endParaRPr>
          </a:p>
        </p:txBody>
      </p:sp>
      <p:pic>
        <p:nvPicPr>
          <p:cNvPr id="7" name="Picture 6" title="NIOSH logo"/>
          <p:cNvPicPr>
            <a:picLocks noChangeAspect="1"/>
          </p:cNvPicPr>
          <p:nvPr/>
        </p:nvPicPr>
        <p:blipFill>
          <a:blip r:embed="rId5"/>
          <a:stretch>
            <a:fillRect/>
          </a:stretch>
        </p:blipFill>
        <p:spPr>
          <a:xfrm>
            <a:off x="6502559" y="3662950"/>
            <a:ext cx="2590800" cy="909536"/>
          </a:xfrm>
          <a:prstGeom prst="rect">
            <a:avLst/>
          </a:prstGeom>
        </p:spPr>
      </p:pic>
      <p:cxnSp>
        <p:nvCxnSpPr>
          <p:cNvPr id="11" name="Straight Arrow Connector 10" descr="Arrow pointing to picture of a person adjusting an N95 respirator&#10;"/>
          <p:cNvCxnSpPr/>
          <p:nvPr/>
        </p:nvCxnSpPr>
        <p:spPr>
          <a:xfrm flipV="1">
            <a:off x="5869136" y="1781068"/>
            <a:ext cx="596978" cy="543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6" descr="elastomeric respirat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769" y="771516"/>
            <a:ext cx="1709671" cy="1251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2" descr="two N95 Respirat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5702" y="810899"/>
            <a:ext cx="1672596" cy="1230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902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229" y="1657350"/>
            <a:ext cx="8382000" cy="479425"/>
          </a:xfrm>
        </p:spPr>
        <p:txBody>
          <a:bodyPr/>
          <a:lstStyle/>
          <a:p>
            <a:pPr algn="l"/>
            <a:r>
              <a:rPr lang="en-US" sz="3600" dirty="0" smtClean="0"/>
              <a:t>This training will cover:</a:t>
            </a:r>
            <a:endParaRPr lang="en-US" sz="3600" dirty="0"/>
          </a:p>
        </p:txBody>
      </p:sp>
      <p:sp>
        <p:nvSpPr>
          <p:cNvPr id="2" name="Content Placeholder 1"/>
          <p:cNvSpPr>
            <a:spLocks noGrp="1"/>
          </p:cNvSpPr>
          <p:nvPr>
            <p:ph idx="1"/>
          </p:nvPr>
        </p:nvSpPr>
        <p:spPr>
          <a:xfrm>
            <a:off x="373380" y="2571750"/>
            <a:ext cx="8382000" cy="2076450"/>
          </a:xfrm>
        </p:spPr>
        <p:txBody>
          <a:bodyPr/>
          <a:lstStyle/>
          <a:p>
            <a:r>
              <a:rPr lang="en-US" dirty="0" smtClean="0"/>
              <a:t>How to protect yourself from getting COVID-19 </a:t>
            </a:r>
          </a:p>
          <a:p>
            <a:r>
              <a:rPr lang="en-US" dirty="0" smtClean="0"/>
              <a:t>Our COVID-19 policies and procedures</a:t>
            </a:r>
          </a:p>
          <a:p>
            <a:r>
              <a:rPr lang="en-US" dirty="0" smtClean="0"/>
              <a:t>What </a:t>
            </a:r>
            <a:r>
              <a:rPr lang="en-US" dirty="0"/>
              <a:t>to do if you get sick</a:t>
            </a:r>
          </a:p>
          <a:p>
            <a:endParaRPr lang="en-US" dirty="0"/>
          </a:p>
        </p:txBody>
      </p:sp>
      <p:pic>
        <p:nvPicPr>
          <p:cNvPr id="5" name="Picture 4" descr="House, Soap, handwashing, face covering, social distancing."/>
          <p:cNvPicPr>
            <a:picLocks noChangeAspect="1"/>
          </p:cNvPicPr>
          <p:nvPr/>
        </p:nvPicPr>
        <p:blipFill rotWithShape="1">
          <a:blip r:embed="rId4" cstate="print">
            <a:extLst>
              <a:ext uri="{28A0092B-C50C-407E-A947-70E740481C1C}">
                <a14:useLocalDpi xmlns:a14="http://schemas.microsoft.com/office/drawing/2010/main" val="0"/>
              </a:ext>
            </a:extLst>
          </a:blip>
          <a:srcRect l="5833" t="54000" r="6666" b="12000"/>
          <a:stretch/>
        </p:blipFill>
        <p:spPr>
          <a:xfrm>
            <a:off x="563880" y="117763"/>
            <a:ext cx="8001000" cy="1295400"/>
          </a:xfrm>
          <a:prstGeom prst="rect">
            <a:avLst/>
          </a:prstGeom>
        </p:spPr>
      </p:pic>
    </p:spTree>
    <p:custDataLst>
      <p:tags r:id="rId1"/>
    </p:custDataLst>
    <p:extLst>
      <p:ext uri="{BB962C8B-B14F-4D97-AF65-F5344CB8AC3E}">
        <p14:creationId xmlns:p14="http://schemas.microsoft.com/office/powerpoint/2010/main" val="1148171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96319" y="1028700"/>
            <a:ext cx="4038600" cy="3543300"/>
          </a:xfrm>
        </p:spPr>
        <p:txBody>
          <a:bodyPr/>
          <a:lstStyle/>
          <a:p>
            <a:pPr marL="0" indent="0">
              <a:buNone/>
            </a:pPr>
            <a:r>
              <a:rPr lang="en-US" sz="2400" dirty="0" smtClean="0">
                <a:solidFill>
                  <a:srgbClr val="FF0000"/>
                </a:solidFill>
              </a:rPr>
              <a:t>Describe here: </a:t>
            </a:r>
          </a:p>
          <a:p>
            <a:r>
              <a:rPr lang="en-US" sz="2400" dirty="0">
                <a:solidFill>
                  <a:srgbClr val="FF0000"/>
                </a:solidFill>
              </a:rPr>
              <a:t>T</a:t>
            </a:r>
            <a:r>
              <a:rPr lang="en-US" sz="2400" dirty="0" smtClean="0">
                <a:solidFill>
                  <a:srgbClr val="FF0000"/>
                </a:solidFill>
              </a:rPr>
              <a:t>he types of respirators selected/used </a:t>
            </a:r>
          </a:p>
          <a:p>
            <a:r>
              <a:rPr lang="en-US" sz="2400" dirty="0">
                <a:solidFill>
                  <a:srgbClr val="FF0000"/>
                </a:solidFill>
              </a:rPr>
              <a:t>W</a:t>
            </a:r>
            <a:r>
              <a:rPr lang="en-US" sz="2400" dirty="0" smtClean="0">
                <a:solidFill>
                  <a:srgbClr val="FF0000"/>
                </a:solidFill>
              </a:rPr>
              <a:t>here </a:t>
            </a:r>
            <a:r>
              <a:rPr lang="en-US" sz="2400" dirty="0">
                <a:solidFill>
                  <a:srgbClr val="FF0000"/>
                </a:solidFill>
              </a:rPr>
              <a:t>you require the use of </a:t>
            </a:r>
            <a:r>
              <a:rPr lang="en-US" sz="2400" dirty="0" smtClean="0">
                <a:solidFill>
                  <a:srgbClr val="FF0000"/>
                </a:solidFill>
              </a:rPr>
              <a:t>respirators</a:t>
            </a:r>
          </a:p>
          <a:p>
            <a:r>
              <a:rPr lang="en-US" sz="2400" dirty="0" smtClean="0">
                <a:solidFill>
                  <a:srgbClr val="FF0000"/>
                </a:solidFill>
              </a:rPr>
              <a:t> Your voluntary use of respirators </a:t>
            </a:r>
            <a:r>
              <a:rPr lang="en-US" sz="2400" dirty="0">
                <a:solidFill>
                  <a:srgbClr val="FF0000"/>
                </a:solidFill>
              </a:rPr>
              <a:t>(</a:t>
            </a:r>
            <a:r>
              <a:rPr lang="en-US" sz="2400" dirty="0" smtClean="0">
                <a:solidFill>
                  <a:srgbClr val="FF0000"/>
                </a:solidFill>
              </a:rPr>
              <a:t>if applicable).</a:t>
            </a:r>
            <a:endParaRPr lang="en-US" dirty="0"/>
          </a:p>
        </p:txBody>
      </p:sp>
      <p:pic>
        <p:nvPicPr>
          <p:cNvPr id="7" name="Content Placeholder 2" descr="Man wearing blue t-shirt and a white facemask with two straps."/>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140922" y="1200150"/>
            <a:ext cx="2518756" cy="3200400"/>
          </a:xfrm>
          <a:prstGeom prst="round2DiagRect">
            <a:avLst>
              <a:gd name="adj1" fmla="val 16667"/>
              <a:gd name="adj2" fmla="val 8432"/>
            </a:avLst>
          </a:prstGeom>
          <a:ln w="88900" cap="sq">
            <a:solidFill>
              <a:srgbClr val="FFFFFF"/>
            </a:solidFill>
            <a:miter lim="800000"/>
          </a:ln>
          <a:effectLst>
            <a:outerShdw blurRad="254000" algn="tl" rotWithShape="0">
              <a:srgbClr val="000000">
                <a:alpha val="43000"/>
              </a:srgbClr>
            </a:outerShdw>
          </a:effectLst>
        </p:spPr>
      </p:pic>
      <p:sp>
        <p:nvSpPr>
          <p:cNvPr id="5" name="Title 4"/>
          <p:cNvSpPr>
            <a:spLocks noGrp="1"/>
          </p:cNvSpPr>
          <p:nvPr>
            <p:ph type="title"/>
          </p:nvPr>
        </p:nvSpPr>
        <p:spPr/>
        <p:txBody>
          <a:bodyPr/>
          <a:lstStyle/>
          <a:p>
            <a:r>
              <a:rPr lang="en-US" sz="3200" dirty="0" smtClean="0">
                <a:solidFill>
                  <a:schemeClr val="tx1"/>
                </a:solidFill>
                <a:latin typeface="Calibri" panose="020F0502020204030204" pitchFamily="34" charset="0"/>
                <a:cs typeface="Calibri" panose="020F0502020204030204" pitchFamily="34" charset="0"/>
              </a:rPr>
              <a:t>Our Respirator Policies and Procedures</a:t>
            </a:r>
            <a:endParaRPr lang="en-US" sz="3200" dirty="0">
              <a:solidFill>
                <a:schemeClr val="tx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08631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86200" y="1028700"/>
            <a:ext cx="4876800" cy="3543300"/>
          </a:xfrm>
        </p:spPr>
        <p:txBody>
          <a:bodyPr/>
          <a:lstStyle/>
          <a:p>
            <a:r>
              <a:rPr lang="en-US" sz="2400" smtClean="0">
                <a:solidFill>
                  <a:srgbClr val="FF0000"/>
                </a:solidFill>
              </a:rPr>
              <a:t>[Complete </a:t>
            </a:r>
            <a:r>
              <a:rPr lang="en-US" sz="2400" dirty="0" smtClean="0">
                <a:solidFill>
                  <a:srgbClr val="FF0000"/>
                </a:solidFill>
              </a:rPr>
              <a:t>Respiratory Protection Training Module(s) for the respirators worn in your workplace</a:t>
            </a:r>
            <a:r>
              <a:rPr lang="en-US" sz="2400" smtClean="0">
                <a:solidFill>
                  <a:srgbClr val="FF0000"/>
                </a:solidFill>
              </a:rPr>
              <a:t>. </a:t>
            </a:r>
          </a:p>
          <a:p>
            <a:r>
              <a:rPr lang="en-US" sz="2400" dirty="0" smtClean="0">
                <a:solidFill>
                  <a:srgbClr val="FF0000"/>
                </a:solidFill>
              </a:rPr>
              <a:t>See </a:t>
            </a:r>
            <a:r>
              <a:rPr lang="en-US" sz="2400" dirty="0">
                <a:hlinkClick r:id="rId4"/>
              </a:rPr>
              <a:t>Training Kits (wa.gov</a:t>
            </a:r>
            <a:r>
              <a:rPr lang="en-US" sz="2400" dirty="0" smtClean="0">
                <a:hlinkClick r:id="rId4"/>
              </a:rPr>
              <a:t>)</a:t>
            </a:r>
            <a:r>
              <a:rPr lang="en-US" sz="2400" dirty="0" smtClean="0"/>
              <a:t> </a:t>
            </a:r>
            <a:r>
              <a:rPr lang="en-US" sz="2400" dirty="0">
                <a:solidFill>
                  <a:srgbClr val="FF0000"/>
                </a:solidFill>
              </a:rPr>
              <a:t>scroll down to Respiratory </a:t>
            </a:r>
            <a:r>
              <a:rPr lang="en-US" sz="2400" dirty="0" smtClean="0">
                <a:solidFill>
                  <a:srgbClr val="FF0000"/>
                </a:solidFill>
              </a:rPr>
              <a:t>protection and select the corresponding module.]</a:t>
            </a:r>
            <a:endParaRPr lang="en-US" sz="2400" dirty="0">
              <a:solidFill>
                <a:srgbClr val="FF0000"/>
              </a:solidFill>
            </a:endParaRPr>
          </a:p>
          <a:p>
            <a:pPr marL="0" indent="0">
              <a:buNone/>
            </a:pPr>
            <a:endParaRPr lang="en-US" dirty="0"/>
          </a:p>
        </p:txBody>
      </p:sp>
      <p:pic>
        <p:nvPicPr>
          <p:cNvPr id="7" name="Content Placeholder 2" descr="Man wearing blue t-shirt and a white facemask with two straps."/>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914400" y="1200150"/>
            <a:ext cx="2518756" cy="3200400"/>
          </a:xfrm>
          <a:prstGeom prst="round2DiagRect">
            <a:avLst>
              <a:gd name="adj1" fmla="val 16667"/>
              <a:gd name="adj2" fmla="val 8432"/>
            </a:avLst>
          </a:prstGeom>
          <a:ln w="88900" cap="sq">
            <a:solidFill>
              <a:srgbClr val="FFFFFF"/>
            </a:solidFill>
            <a:miter lim="800000"/>
          </a:ln>
          <a:effectLst>
            <a:outerShdw blurRad="254000" algn="tl" rotWithShape="0">
              <a:srgbClr val="000000">
                <a:alpha val="43000"/>
              </a:srgbClr>
            </a:outerShdw>
          </a:effectLst>
        </p:spPr>
      </p:pic>
      <p:sp>
        <p:nvSpPr>
          <p:cNvPr id="5" name="Title 4"/>
          <p:cNvSpPr>
            <a:spLocks noGrp="1"/>
          </p:cNvSpPr>
          <p:nvPr>
            <p:ph type="title"/>
          </p:nvPr>
        </p:nvSpPr>
        <p:spPr/>
        <p:txBody>
          <a:bodyPr/>
          <a:lstStyle/>
          <a:p>
            <a:r>
              <a:rPr lang="en-US" sz="3200" dirty="0" smtClean="0">
                <a:solidFill>
                  <a:schemeClr val="tx1"/>
                </a:solidFill>
                <a:latin typeface="Calibri" panose="020F0502020204030204" pitchFamily="34" charset="0"/>
                <a:cs typeface="Calibri" panose="020F0502020204030204" pitchFamily="34" charset="0"/>
              </a:rPr>
              <a:t>Respiratory Protection Training</a:t>
            </a:r>
            <a:endParaRPr lang="en-US" sz="3200" dirty="0">
              <a:solidFill>
                <a:schemeClr val="tx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9257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1" cy="819150"/>
          </a:xfrm>
        </p:spPr>
        <p:txBody>
          <a:bodyPr/>
          <a:lstStyle/>
          <a:p>
            <a:r>
              <a:rPr lang="en-US" dirty="0" smtClean="0"/>
              <a:t>Questions?</a:t>
            </a:r>
            <a:endParaRPr lang="en-US" dirty="0"/>
          </a:p>
        </p:txBody>
      </p:sp>
      <p:pic>
        <p:nvPicPr>
          <p:cNvPr id="5" name="Content Placeholder 4" descr="Three healthcare workers in face shields, N95 respirators, isolation gowns, and nitrile glove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03461" y="1247533"/>
            <a:ext cx="4260478"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2" descr="From left: Kayla Jones, RN; Mollie Hiltibrand, RN; and Kay Lyn Mueting, RN and surgery manager, demonstrate proper PPE attire for surgery during the pandemic. Workers are wearing scrubs, booties, isolation gowns, gloves, respirators, eye protection, and hair caps. "/>
          <p:cNvPicPr>
            <a:picLocks noGrp="1" noChangeAspect="1" noChangeArrowheads="1"/>
          </p:cNvPicPr>
          <p:nvPr>
            <p:ph type="pic" sz="quarter" idx="10"/>
          </p:nvPr>
        </p:nvPicPr>
        <p:blipFill>
          <a:blip r:embed="rId5">
            <a:extLst>
              <a:ext uri="{28A0092B-C50C-407E-A947-70E740481C1C}">
                <a14:useLocalDpi xmlns:a14="http://schemas.microsoft.com/office/drawing/2010/main" val="0"/>
              </a:ext>
            </a:extLst>
          </a:blip>
          <a:srcRect l="14502" r="14502"/>
          <a:stretch>
            <a:fillRect/>
          </a:stretch>
        </p:blipFill>
        <p:spPr bwMode="auto">
          <a:xfrm>
            <a:off x="5486400" y="895349"/>
            <a:ext cx="3352800" cy="3543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2800" y="4521598"/>
            <a:ext cx="1415772" cy="276999"/>
          </a:xfrm>
          <a:prstGeom prst="rect">
            <a:avLst/>
          </a:prstGeom>
          <a:noFill/>
        </p:spPr>
        <p:txBody>
          <a:bodyPr wrap="none" rtlCol="0">
            <a:spAutoFit/>
          </a:bodyPr>
          <a:lstStyle/>
          <a:p>
            <a:r>
              <a:rPr lang="en-US" sz="1200" dirty="0" smtClean="0"/>
              <a:t>Photo from OSHA</a:t>
            </a:r>
            <a:endParaRPr lang="en-US" sz="1200" dirty="0"/>
          </a:p>
        </p:txBody>
      </p:sp>
      <p:sp>
        <p:nvSpPr>
          <p:cNvPr id="8" name="TextBox 7"/>
          <p:cNvSpPr txBox="1"/>
          <p:nvPr/>
        </p:nvSpPr>
        <p:spPr>
          <a:xfrm>
            <a:off x="685800" y="4220600"/>
            <a:ext cx="1311578" cy="276999"/>
          </a:xfrm>
          <a:prstGeom prst="rect">
            <a:avLst/>
          </a:prstGeom>
          <a:noFill/>
        </p:spPr>
        <p:txBody>
          <a:bodyPr wrap="none" rtlCol="0">
            <a:spAutoFit/>
          </a:bodyPr>
          <a:lstStyle/>
          <a:p>
            <a:r>
              <a:rPr lang="en-US" sz="1200" dirty="0" smtClean="0"/>
              <a:t>Photo from CDC</a:t>
            </a:r>
            <a:endParaRPr lang="en-US" sz="1200" dirty="0"/>
          </a:p>
        </p:txBody>
      </p:sp>
    </p:spTree>
    <p:custDataLst>
      <p:tags r:id="rId1"/>
    </p:custDataLst>
    <p:extLst>
      <p:ext uri="{BB962C8B-B14F-4D97-AF65-F5344CB8AC3E}">
        <p14:creationId xmlns:p14="http://schemas.microsoft.com/office/powerpoint/2010/main" val="142020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84" y="147539"/>
            <a:ext cx="8078615" cy="1047750"/>
          </a:xfrm>
        </p:spPr>
        <p:txBody>
          <a:bodyPr/>
          <a:lstStyle/>
          <a:p>
            <a:pPr algn="l"/>
            <a:r>
              <a:rPr lang="en-US" sz="2800" dirty="0" smtClean="0">
                <a:solidFill>
                  <a:schemeClr val="tx1"/>
                </a:solidFill>
              </a:rPr>
              <a:t>COVID-19 </a:t>
            </a:r>
            <a:r>
              <a:rPr lang="en-US" sz="2800" dirty="0">
                <a:solidFill>
                  <a:schemeClr val="tx1"/>
                </a:solidFill>
              </a:rPr>
              <a:t>remains </a:t>
            </a:r>
            <a:r>
              <a:rPr lang="en-US" sz="2800" dirty="0" smtClean="0">
                <a:solidFill>
                  <a:schemeClr val="tx1"/>
                </a:solidFill>
              </a:rPr>
              <a:t>a workplace </a:t>
            </a:r>
            <a:r>
              <a:rPr lang="en-US" sz="2800" dirty="0">
                <a:solidFill>
                  <a:schemeClr val="tx1"/>
                </a:solidFill>
              </a:rPr>
              <a:t>hazard </a:t>
            </a:r>
          </a:p>
        </p:txBody>
      </p:sp>
      <p:sp>
        <p:nvSpPr>
          <p:cNvPr id="5" name="Rectangle 4"/>
          <p:cNvSpPr/>
          <p:nvPr/>
        </p:nvSpPr>
        <p:spPr>
          <a:xfrm>
            <a:off x="380999" y="1185241"/>
            <a:ext cx="5524143" cy="3647152"/>
          </a:xfrm>
          <a:prstGeom prst="rect">
            <a:avLst/>
          </a:prstGeom>
        </p:spPr>
        <p:txBody>
          <a:bodyPr wrap="square">
            <a:spAutoFit/>
          </a:bodyPr>
          <a:lstStyle/>
          <a:p>
            <a:pPr>
              <a:spcAft>
                <a:spcPts val="1800"/>
              </a:spcAft>
            </a:pPr>
            <a:r>
              <a:rPr lang="en-US" sz="2400" dirty="0">
                <a:latin typeface="Calibri" panose="020F0502020204030204" pitchFamily="34" charset="0"/>
              </a:rPr>
              <a:t>S</a:t>
            </a:r>
            <a:r>
              <a:rPr lang="en-US" sz="2400" dirty="0" smtClean="0">
                <a:latin typeface="Calibri" panose="020F0502020204030204" pitchFamily="34" charset="0"/>
              </a:rPr>
              <a:t>ymptoms vary between people:</a:t>
            </a:r>
          </a:p>
          <a:p>
            <a:pPr marL="342900" indent="-342900">
              <a:spcAft>
                <a:spcPts val="1800"/>
              </a:spcAft>
              <a:buFont typeface="Arial" panose="020B0604020202020204" pitchFamily="34" charset="0"/>
              <a:buChar char="•"/>
            </a:pPr>
            <a:r>
              <a:rPr lang="en-US" sz="2400" dirty="0" smtClean="0">
                <a:latin typeface="Calibri" panose="020F0502020204030204" pitchFamily="34" charset="0"/>
              </a:rPr>
              <a:t>Mild symptoms similar to common colds or allergies to no symptoms (asymptomatic)</a:t>
            </a:r>
          </a:p>
          <a:p>
            <a:pPr marL="342900" indent="-342900">
              <a:spcAft>
                <a:spcPts val="1800"/>
              </a:spcAft>
              <a:buFont typeface="Arial" panose="020B0604020202020204" pitchFamily="34" charset="0"/>
              <a:buChar char="•"/>
            </a:pPr>
            <a:r>
              <a:rPr lang="en-US" sz="2400" dirty="0" smtClean="0">
                <a:latin typeface="Calibri" panose="020F0502020204030204" pitchFamily="34" charset="0"/>
              </a:rPr>
              <a:t> In other people, it can cause </a:t>
            </a:r>
            <a:r>
              <a:rPr lang="en-US" sz="2400" strike="sngStrike" dirty="0" smtClean="0">
                <a:latin typeface="Calibri" panose="020F0502020204030204" pitchFamily="34" charset="0"/>
              </a:rPr>
              <a:t>a</a:t>
            </a:r>
            <a:r>
              <a:rPr lang="en-US" sz="2400" dirty="0" smtClean="0">
                <a:latin typeface="Calibri" panose="020F0502020204030204" pitchFamily="34" charset="0"/>
              </a:rPr>
              <a:t> very serious health effects or death.</a:t>
            </a:r>
            <a:endParaRPr lang="en-US" sz="2400" dirty="0">
              <a:latin typeface="Calibri" panose="020F0502020204030204" pitchFamily="34" charset="0"/>
            </a:endParaRPr>
          </a:p>
          <a:p>
            <a:pPr>
              <a:spcAft>
                <a:spcPts val="1800"/>
              </a:spcAft>
            </a:pPr>
            <a:r>
              <a:rPr lang="en-US" b="1" dirty="0" smtClean="0">
                <a:latin typeface="Calibri" panose="020F0502020204030204" pitchFamily="34" charset="0"/>
              </a:rPr>
              <a:t>Note: </a:t>
            </a:r>
            <a:r>
              <a:rPr lang="en-US" dirty="0" smtClean="0">
                <a:latin typeface="Calibri" panose="020F0502020204030204" pitchFamily="34" charset="0"/>
              </a:rPr>
              <a:t>The virus continues to change new variants still emerging.  It’s possible to have COVID-19 multiple times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6" name="TextBox 5"/>
          <p:cNvSpPr txBox="1"/>
          <p:nvPr/>
        </p:nvSpPr>
        <p:spPr>
          <a:xfrm>
            <a:off x="7131535" y="4400550"/>
            <a:ext cx="1577676" cy="261610"/>
          </a:xfrm>
          <a:prstGeom prst="rect">
            <a:avLst/>
          </a:prstGeom>
          <a:noFill/>
        </p:spPr>
        <p:txBody>
          <a:bodyPr wrap="none" rtlCol="0">
            <a:spAutoFit/>
          </a:bodyPr>
          <a:lstStyle/>
          <a:p>
            <a:r>
              <a:rPr lang="en-US" sz="1100" dirty="0" smtClean="0"/>
              <a:t>Graphic from the CDC</a:t>
            </a:r>
            <a:endParaRPr lang="en-US" sz="1100" dirty="0"/>
          </a:p>
        </p:txBody>
      </p:sp>
      <p:pic>
        <p:nvPicPr>
          <p:cNvPr id="3" name="Picture 2" descr="Microscopic view of a coronavirus, with red receptors in the shape of triangles sticking out around the spherical molecule."/>
          <p:cNvPicPr>
            <a:picLocks noChangeAspect="1"/>
          </p:cNvPicPr>
          <p:nvPr/>
        </p:nvPicPr>
        <p:blipFill>
          <a:blip r:embed="rId4"/>
          <a:stretch>
            <a:fillRect/>
          </a:stretch>
        </p:blipFill>
        <p:spPr>
          <a:xfrm>
            <a:off x="6156155" y="1195289"/>
            <a:ext cx="2553056" cy="3029373"/>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57150"/>
            <a:ext cx="9144000" cy="708025"/>
          </a:xfrm>
        </p:spPr>
        <p:txBody>
          <a:bodyPr/>
          <a:lstStyle/>
          <a:p>
            <a:r>
              <a:rPr lang="en-US" dirty="0" smtClean="0"/>
              <a:t>Watch out for these symptoms</a:t>
            </a:r>
            <a:endParaRPr lang="en-US" altLang="en-US" b="0" dirty="0" smtClean="0">
              <a:solidFill>
                <a:schemeClr val="tx1"/>
              </a:solidFill>
            </a:endParaRPr>
          </a:p>
        </p:txBody>
      </p:sp>
      <p:sp>
        <p:nvSpPr>
          <p:cNvPr id="5" name="Content Placeholder 4"/>
          <p:cNvSpPr>
            <a:spLocks noGrp="1"/>
          </p:cNvSpPr>
          <p:nvPr>
            <p:ph sz="half" idx="1"/>
          </p:nvPr>
        </p:nvSpPr>
        <p:spPr>
          <a:xfrm>
            <a:off x="381000" y="895350"/>
            <a:ext cx="5137150" cy="3676650"/>
          </a:xfrm>
        </p:spPr>
        <p:txBody>
          <a:bodyPr/>
          <a:lstStyle/>
          <a:p>
            <a:r>
              <a:rPr lang="en-US" sz="1800" dirty="0"/>
              <a:t>Fever or chills</a:t>
            </a:r>
          </a:p>
          <a:p>
            <a:r>
              <a:rPr lang="en-US" sz="1800" dirty="0"/>
              <a:t>Sore throat</a:t>
            </a:r>
          </a:p>
          <a:p>
            <a:r>
              <a:rPr lang="en-US" sz="1800" dirty="0"/>
              <a:t>Headache</a:t>
            </a:r>
          </a:p>
          <a:p>
            <a:r>
              <a:rPr lang="en-US" sz="1800" dirty="0" smtClean="0"/>
              <a:t>Congestion</a:t>
            </a:r>
          </a:p>
          <a:p>
            <a:r>
              <a:rPr lang="en-US" sz="1800" dirty="0" smtClean="0"/>
              <a:t>Nausea</a:t>
            </a:r>
          </a:p>
          <a:p>
            <a:r>
              <a:rPr lang="en-US" sz="1800" dirty="0"/>
              <a:t>Muscle </a:t>
            </a:r>
            <a:r>
              <a:rPr lang="en-US" sz="1800" dirty="0" smtClean="0"/>
              <a:t>aches</a:t>
            </a:r>
          </a:p>
          <a:p>
            <a:r>
              <a:rPr lang="en-US" sz="1800" dirty="0"/>
              <a:t>New loss of taste or </a:t>
            </a:r>
            <a:r>
              <a:rPr lang="en-US" sz="1800" dirty="0" smtClean="0"/>
              <a:t>smell</a:t>
            </a:r>
            <a:endParaRPr lang="en-US" sz="1800" dirty="0"/>
          </a:p>
        </p:txBody>
      </p:sp>
      <p:sp>
        <p:nvSpPr>
          <p:cNvPr id="6" name="Content Placeholder 5"/>
          <p:cNvSpPr>
            <a:spLocks noGrp="1"/>
          </p:cNvSpPr>
          <p:nvPr>
            <p:ph sz="half" idx="2"/>
          </p:nvPr>
        </p:nvSpPr>
        <p:spPr>
          <a:xfrm>
            <a:off x="3276600" y="895350"/>
            <a:ext cx="2438400" cy="2667000"/>
          </a:xfrm>
        </p:spPr>
        <p:txBody>
          <a:bodyPr/>
          <a:lstStyle/>
          <a:p>
            <a:r>
              <a:rPr lang="en-US" sz="1800" dirty="0"/>
              <a:t>Fatigue</a:t>
            </a:r>
          </a:p>
          <a:p>
            <a:r>
              <a:rPr lang="en-US" sz="1800" dirty="0" smtClean="0"/>
              <a:t>Cough</a:t>
            </a:r>
          </a:p>
          <a:p>
            <a:r>
              <a:rPr lang="en-US" sz="1800" dirty="0" smtClean="0"/>
              <a:t>Diarrhea</a:t>
            </a:r>
            <a:endParaRPr lang="en-US" sz="1800" dirty="0"/>
          </a:p>
          <a:p>
            <a:r>
              <a:rPr lang="en-US" sz="1800" dirty="0" smtClean="0"/>
              <a:t>Runny nose</a:t>
            </a:r>
          </a:p>
          <a:p>
            <a:r>
              <a:rPr lang="en-US" sz="1800" dirty="0" smtClean="0"/>
              <a:t>Vomiting</a:t>
            </a:r>
          </a:p>
          <a:p>
            <a:r>
              <a:rPr lang="en-US" sz="1800" dirty="0" smtClean="0"/>
              <a:t>Body aches</a:t>
            </a:r>
          </a:p>
          <a:p>
            <a:endParaRPr lang="en-US" sz="2400" dirty="0"/>
          </a:p>
          <a:p>
            <a:endParaRPr lang="en-US" dirty="0"/>
          </a:p>
          <a:p>
            <a:endParaRPr lang="en-US" dirty="0"/>
          </a:p>
          <a:p>
            <a:endParaRPr lang="en-US" dirty="0"/>
          </a:p>
        </p:txBody>
      </p:sp>
      <p:pic>
        <p:nvPicPr>
          <p:cNvPr id="8197" name="Picture 2" descr="Man laying down with hand on forhead looking at a thermometer being held in his other han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950" y="870604"/>
            <a:ext cx="2736850" cy="1756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8198" name="Picture 3" descr="Man with hand on chest and hand over mouth cough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732225"/>
            <a:ext cx="2190750" cy="2087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7278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915400" cy="914400"/>
          </a:xfrm>
        </p:spPr>
        <p:txBody>
          <a:bodyPr/>
          <a:lstStyle/>
          <a:p>
            <a:r>
              <a:rPr lang="en-US" dirty="0" smtClean="0"/>
              <a:t>You have a </a:t>
            </a:r>
            <a:r>
              <a:rPr lang="en-US" dirty="0"/>
              <a:t>h</a:t>
            </a:r>
            <a:r>
              <a:rPr lang="en-US" dirty="0" smtClean="0"/>
              <a:t>igher risk for serious illness if you are:</a:t>
            </a:r>
            <a:endParaRPr lang="en-US" dirty="0"/>
          </a:p>
        </p:txBody>
      </p:sp>
      <p:sp>
        <p:nvSpPr>
          <p:cNvPr id="3" name="Content Placeholder 2"/>
          <p:cNvSpPr>
            <a:spLocks noGrp="1"/>
          </p:cNvSpPr>
          <p:nvPr>
            <p:ph sz="half" idx="1"/>
          </p:nvPr>
        </p:nvSpPr>
        <p:spPr>
          <a:xfrm>
            <a:off x="381000" y="1453477"/>
            <a:ext cx="4038600" cy="1956474"/>
          </a:xfrm>
        </p:spPr>
        <p:txBody>
          <a:bodyPr/>
          <a:lstStyle/>
          <a:p>
            <a:r>
              <a:rPr lang="en-US" dirty="0"/>
              <a:t>A</a:t>
            </a:r>
            <a:r>
              <a:rPr lang="en-US" dirty="0" smtClean="0"/>
              <a:t>n older adult</a:t>
            </a:r>
          </a:p>
          <a:p>
            <a:r>
              <a:rPr lang="en-US" dirty="0"/>
              <a:t>P</a:t>
            </a:r>
            <a:r>
              <a:rPr lang="en-US" dirty="0" smtClean="0"/>
              <a:t>regnant or recently pregnant</a:t>
            </a:r>
          </a:p>
          <a:p>
            <a:r>
              <a:rPr lang="en-US" dirty="0" smtClean="0"/>
              <a:t>Immunocompromised</a:t>
            </a:r>
          </a:p>
          <a:p>
            <a:r>
              <a:rPr lang="en-US" dirty="0" smtClean="0"/>
              <a:t>Have certain health conditions</a:t>
            </a:r>
          </a:p>
          <a:p>
            <a:endParaRPr lang="en-US" dirty="0"/>
          </a:p>
        </p:txBody>
      </p:sp>
      <p:pic>
        <p:nvPicPr>
          <p:cNvPr id="6" name="Content Placeholder 5" descr="Healthcare provider with a pregnant patient" title="Pregnan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10100" y="1581150"/>
            <a:ext cx="4038600" cy="26944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422967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7750"/>
          </a:xfrm>
        </p:spPr>
        <p:txBody>
          <a:bodyPr/>
          <a:lstStyle/>
          <a:p>
            <a:r>
              <a:rPr lang="en-US" sz="2800" dirty="0" smtClean="0"/>
              <a:t>Common Health Conditions with Higher Risks of Serious Illness</a:t>
            </a:r>
            <a:endParaRPr lang="en-US" sz="2800" dirty="0"/>
          </a:p>
        </p:txBody>
      </p:sp>
      <p:sp>
        <p:nvSpPr>
          <p:cNvPr id="5" name="Content Placeholder 4"/>
          <p:cNvSpPr>
            <a:spLocks noGrp="1"/>
          </p:cNvSpPr>
          <p:nvPr>
            <p:ph idx="1"/>
          </p:nvPr>
        </p:nvSpPr>
        <p:spPr>
          <a:xfrm>
            <a:off x="381000" y="895350"/>
            <a:ext cx="3733800" cy="3676650"/>
          </a:xfrm>
        </p:spPr>
        <p:txBody>
          <a:bodyPr/>
          <a:lstStyle/>
          <a:p>
            <a:r>
              <a:rPr lang="en-US" sz="2000" dirty="0" smtClean="0"/>
              <a:t>Asthma</a:t>
            </a:r>
          </a:p>
          <a:p>
            <a:r>
              <a:rPr lang="en-US" sz="2000" dirty="0" smtClean="0"/>
              <a:t>Overweight</a:t>
            </a:r>
            <a:endParaRPr lang="en-US" sz="2000" dirty="0">
              <a:solidFill>
                <a:srgbClr val="00B050"/>
              </a:solidFill>
            </a:endParaRPr>
          </a:p>
          <a:p>
            <a:r>
              <a:rPr lang="en-US" sz="2000" dirty="0" smtClean="0"/>
              <a:t>Diabetes, Type 1 or 2</a:t>
            </a:r>
          </a:p>
          <a:p>
            <a:r>
              <a:rPr lang="en-US" sz="2000" dirty="0" smtClean="0"/>
              <a:t>Smoker – current or former</a:t>
            </a:r>
          </a:p>
          <a:p>
            <a:r>
              <a:rPr lang="en-US" sz="2000" dirty="0" smtClean="0"/>
              <a:t>Alcohol or drug abuse</a:t>
            </a:r>
          </a:p>
          <a:p>
            <a:r>
              <a:rPr lang="en-US" sz="2000" dirty="0" smtClean="0"/>
              <a:t>Chronic lung, heart, liver or kidney disease</a:t>
            </a:r>
            <a:r>
              <a:rPr lang="en-US" sz="2000" dirty="0" smtClean="0">
                <a:solidFill>
                  <a:srgbClr val="00B050"/>
                </a:solidFill>
              </a:rPr>
              <a:t> </a:t>
            </a:r>
          </a:p>
          <a:p>
            <a:pPr marL="0" indent="0">
              <a:buNone/>
            </a:pPr>
            <a:endParaRPr lang="en-US" sz="2000" dirty="0" smtClean="0"/>
          </a:p>
          <a:p>
            <a:endParaRPr lang="en-US" sz="2000" dirty="0" smtClean="0"/>
          </a:p>
          <a:p>
            <a:endParaRPr lang="en-US" dirty="0"/>
          </a:p>
        </p:txBody>
      </p:sp>
      <p:pic>
        <p:nvPicPr>
          <p:cNvPr id="4" name="Picture 3" descr="Sick patient in a hospital" title="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073" y="1219200"/>
            <a:ext cx="4542927"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36122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550"/>
            <a:ext cx="9144000" cy="479425"/>
          </a:xfrm>
        </p:spPr>
        <p:txBody>
          <a:bodyPr/>
          <a:lstStyle/>
          <a:p>
            <a:pPr algn="ctr"/>
            <a:r>
              <a:rPr lang="en-US" dirty="0" smtClean="0"/>
              <a:t>Emergency Warning Signs</a:t>
            </a:r>
            <a:endParaRPr lang="en-US" dirty="0"/>
          </a:p>
        </p:txBody>
      </p:sp>
      <p:sp>
        <p:nvSpPr>
          <p:cNvPr id="2" name="Content Placeholder 1"/>
          <p:cNvSpPr>
            <a:spLocks noGrp="1"/>
          </p:cNvSpPr>
          <p:nvPr>
            <p:ph sz="half" idx="1"/>
          </p:nvPr>
        </p:nvSpPr>
        <p:spPr>
          <a:xfrm>
            <a:off x="381000" y="895350"/>
            <a:ext cx="4343400" cy="3810000"/>
          </a:xfrm>
        </p:spPr>
        <p:txBody>
          <a:bodyPr/>
          <a:lstStyle/>
          <a:p>
            <a:pPr>
              <a:spcAft>
                <a:spcPts val="600"/>
              </a:spcAft>
            </a:pPr>
            <a:r>
              <a:rPr lang="en-US" sz="2400" dirty="0" smtClean="0"/>
              <a:t> Labored breathing</a:t>
            </a:r>
            <a:endParaRPr lang="en-US" sz="2400" dirty="0"/>
          </a:p>
          <a:p>
            <a:pPr>
              <a:spcAft>
                <a:spcPts val="600"/>
              </a:spcAft>
            </a:pPr>
            <a:r>
              <a:rPr lang="en-US" sz="2400" dirty="0"/>
              <a:t>P</a:t>
            </a:r>
            <a:r>
              <a:rPr lang="en-US" sz="2400" dirty="0" smtClean="0"/>
              <a:t>ain </a:t>
            </a:r>
            <a:r>
              <a:rPr lang="en-US" sz="2400" dirty="0"/>
              <a:t>or pressure in the </a:t>
            </a:r>
            <a:r>
              <a:rPr lang="en-US" sz="2400" dirty="0" smtClean="0"/>
              <a:t>chest</a:t>
            </a:r>
          </a:p>
          <a:p>
            <a:pPr>
              <a:spcAft>
                <a:spcPts val="600"/>
              </a:spcAft>
            </a:pPr>
            <a:r>
              <a:rPr lang="en-US" sz="2400" dirty="0" smtClean="0"/>
              <a:t>Sudden confusion</a:t>
            </a:r>
            <a:endParaRPr lang="en-US" sz="2400" dirty="0"/>
          </a:p>
          <a:p>
            <a:pPr>
              <a:spcAft>
                <a:spcPts val="600"/>
              </a:spcAft>
            </a:pPr>
            <a:r>
              <a:rPr lang="en-US" sz="2400" dirty="0" smtClean="0"/>
              <a:t>Not waking up </a:t>
            </a:r>
            <a:r>
              <a:rPr lang="en-US" sz="2400" dirty="0"/>
              <a:t>or </a:t>
            </a:r>
            <a:r>
              <a:rPr lang="en-US" sz="2400" dirty="0" smtClean="0"/>
              <a:t>able to stay awake. Lethargy  or drowsiness</a:t>
            </a:r>
          </a:p>
          <a:p>
            <a:pPr>
              <a:spcAft>
                <a:spcPts val="600"/>
              </a:spcAft>
            </a:pPr>
            <a:r>
              <a:rPr lang="en-US" sz="2400" dirty="0" smtClean="0"/>
              <a:t>Pale, gray, or blue-colored skin, lips, or nail beds (depending on skin tone)</a:t>
            </a:r>
            <a:endParaRPr lang="en-US" sz="2400" dirty="0"/>
          </a:p>
        </p:txBody>
      </p:sp>
      <p:pic>
        <p:nvPicPr>
          <p:cNvPr id="5" name="Content Placeholder 4" descr="Two people entering an emergency department of a hospital with an ambulance parked out fron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24400" y="1452687"/>
            <a:ext cx="4038600" cy="26953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08481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971550"/>
          </a:xfrm>
        </p:spPr>
        <p:txBody>
          <a:bodyPr/>
          <a:lstStyle/>
          <a:p>
            <a:pPr algn="ctr"/>
            <a:r>
              <a:rPr lang="en-US" altLang="en-US" dirty="0" smtClean="0">
                <a:solidFill>
                  <a:schemeClr val="tx1"/>
                </a:solidFill>
              </a:rPr>
              <a:t>How does Covid-19 spread?</a:t>
            </a:r>
          </a:p>
        </p:txBody>
      </p:sp>
      <p:pic>
        <p:nvPicPr>
          <p:cNvPr id="9222" name="Picture 2" descr="Woman without a mask coughing, sending out coronaviruses into air"/>
          <p:cNvPicPr>
            <a:picLocks noChangeAspect="1"/>
          </p:cNvPicPr>
          <p:nvPr/>
        </p:nvPicPr>
        <p:blipFill rotWithShape="1">
          <a:blip r:embed="rId4">
            <a:extLst>
              <a:ext uri="{28A0092B-C50C-407E-A947-70E740481C1C}">
                <a14:useLocalDpi xmlns:a14="http://schemas.microsoft.com/office/drawing/2010/main" val="0"/>
              </a:ext>
            </a:extLst>
          </a:blip>
          <a:srcRect l="16901"/>
          <a:stretch/>
        </p:blipFill>
        <p:spPr bwMode="auto">
          <a:xfrm>
            <a:off x="228600" y="1657350"/>
            <a:ext cx="4059416" cy="2474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descr="Woman pulling down her surgical mask and touching her face close to her ey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657350"/>
            <a:ext cx="3718964" cy="24793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Multiply 3" descr="Don't lower your mask and touch your face."/>
          <p:cNvSpPr/>
          <p:nvPr/>
        </p:nvSpPr>
        <p:spPr>
          <a:xfrm>
            <a:off x="7162800" y="1657350"/>
            <a:ext cx="1204364" cy="1219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220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93675"/>
            <a:ext cx="8382000" cy="1143000"/>
          </a:xfrm>
          <a:solidFill>
            <a:schemeClr val="bg1"/>
          </a:solidFill>
        </p:spPr>
        <p:txBody>
          <a:bodyPr/>
          <a:lstStyle/>
          <a:p>
            <a:pPr algn="ctr"/>
            <a:r>
              <a:rPr lang="en-US" dirty="0" smtClean="0"/>
              <a:t>Is it allergies or is it COVID-19? </a:t>
            </a:r>
            <a:br>
              <a:rPr lang="en-US" dirty="0" smtClean="0"/>
            </a:br>
            <a:r>
              <a:rPr lang="en-US" dirty="0" smtClean="0"/>
              <a:t>From one illness to an outbreak </a:t>
            </a:r>
            <a:endParaRPr lang="en-US" sz="2800" dirty="0"/>
          </a:p>
        </p:txBody>
      </p:sp>
      <p:pic>
        <p:nvPicPr>
          <p:cNvPr id="5" name="Content Placeholder 4" descr="Graphic showing a teacher with 24 students, with the locations of where the 12 students sat in the classroom who ended up getting COVID-19. All 5 students in the first row got COVID-19. Three students in the 2nd row, 1 in the 3rd row, 1 in the 4th row, and 2 students in the last row got COVID-19. " title="Infographic"/>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19338" y="1838325"/>
            <a:ext cx="4505325" cy="2409825"/>
          </a:xfrm>
        </p:spPr>
      </p:pic>
      <p:sp>
        <p:nvSpPr>
          <p:cNvPr id="6" name="TextBox 5"/>
          <p:cNvSpPr txBox="1"/>
          <p:nvPr/>
        </p:nvSpPr>
        <p:spPr>
          <a:xfrm>
            <a:off x="152400" y="4835526"/>
            <a:ext cx="2369559" cy="246221"/>
          </a:xfrm>
          <a:prstGeom prst="rect">
            <a:avLst/>
          </a:prstGeom>
          <a:noFill/>
        </p:spPr>
        <p:txBody>
          <a:bodyPr wrap="none" rtlCol="0">
            <a:spAutoFit/>
          </a:bodyPr>
          <a:lstStyle/>
          <a:p>
            <a:r>
              <a:rPr lang="en-US" sz="1000" dirty="0" smtClean="0"/>
              <a:t>Graphic from the CDC/ Photo from L&amp;I</a:t>
            </a:r>
          </a:p>
        </p:txBody>
      </p:sp>
    </p:spTree>
    <p:custDataLst>
      <p:tags r:id="rId1"/>
    </p:custDataLst>
    <p:extLst>
      <p:ext uri="{BB962C8B-B14F-4D97-AF65-F5344CB8AC3E}">
        <p14:creationId xmlns:p14="http://schemas.microsoft.com/office/powerpoint/2010/main" val="1022097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rWlozQTk"/>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_LNItemplateLight16x9.potx" id="{0B5065E5-C5AC-4C27-AF57-E9D28C264886}" vid="{4A856D25-64EA-4311-861F-DA9DECE27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__LNItemplateLight16x9</Template>
  <TotalTime>6336</TotalTime>
  <Words>1756</Words>
  <Application>Microsoft Office PowerPoint</Application>
  <PresentationFormat>On-screen Show (16:9)</PresentationFormat>
  <Paragraphs>157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Microsoft Sans Serif</vt:lpstr>
      <vt:lpstr>Wingdings</vt:lpstr>
      <vt:lpstr>Default Design</vt:lpstr>
      <vt:lpstr>COVID-19 Employee Training</vt:lpstr>
      <vt:lpstr>This training will cover:</vt:lpstr>
      <vt:lpstr>COVID-19 remains a workplace hazard </vt:lpstr>
      <vt:lpstr>Watch out for these symptoms</vt:lpstr>
      <vt:lpstr>You have a higher risk for serious illness if you are:</vt:lpstr>
      <vt:lpstr>Common Health Conditions with Higher Risks of Serious Illness</vt:lpstr>
      <vt:lpstr>Emergency Warning Signs</vt:lpstr>
      <vt:lpstr>How does Covid-19 spread?</vt:lpstr>
      <vt:lpstr>Is it allergies or is it COVID-19?  From one illness to an outbreak </vt:lpstr>
      <vt:lpstr>Germs can spread when you:</vt:lpstr>
      <vt:lpstr>Wash Your Hands Often</vt:lpstr>
      <vt:lpstr>COVID-19 Vaccines and Boosters</vt:lpstr>
      <vt:lpstr>What to do if you feel sick</vt:lpstr>
      <vt:lpstr>Our Cleaning Practices</vt:lpstr>
      <vt:lpstr>Our COVID-19 Spread Prevention Strategies</vt:lpstr>
      <vt:lpstr>Our Requirements &amp; Procedures</vt:lpstr>
      <vt:lpstr>Ways to Protect Yourself</vt:lpstr>
      <vt:lpstr>Facemasks versus Respirators  </vt:lpstr>
      <vt:lpstr>Respirators</vt:lpstr>
      <vt:lpstr>Our Respirator Policies and Procedures</vt:lpstr>
      <vt:lpstr>Respiratory Protection Training</vt:lpstr>
      <vt:lpstr>Questions?</vt:lpstr>
    </vt:vector>
  </TitlesOfParts>
  <Company>Dept. of Labor and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Basic Training for Employees not in health care environments</dc:title>
  <dc:subject>Worker basic training on Coronavirus</dc:subject>
  <dc:creator>DOSH</dc:creator>
  <cp:keywords>DOSH COVID training, L&amp;I Coronavirus worker training, DOSH L&amp;I covid19 workers PowerPoint</cp:keywords>
  <cp:lastModifiedBy>Marsh, Paul (LNI)</cp:lastModifiedBy>
  <cp:revision>238</cp:revision>
  <dcterms:created xsi:type="dcterms:W3CDTF">2021-09-16T21:08:24Z</dcterms:created>
  <dcterms:modified xsi:type="dcterms:W3CDTF">2024-04-01T22:43:25Z</dcterms:modified>
  <cp:category>DOSH Coronavirus safety &amp; health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3AE92969-B891-4515-B8D5-843A6EB9B656</vt:lpwstr>
  </property>
  <property fmtid="{D5CDD505-2E9C-101B-9397-08002B2CF9AE}" pid="3" name="ArticulatePath">
    <vt:lpwstr>_LNITemplateLight16x9</vt:lpwstr>
  </property>
</Properties>
</file>