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95" autoAdjust="0"/>
    <p:restoredTop sz="64743" autoAdjust="0"/>
  </p:normalViewPr>
  <p:slideViewPr>
    <p:cSldViewPr snapToGrid="0">
      <p:cViewPr varScale="1">
        <p:scale>
          <a:sx n="70" d="100"/>
          <a:sy n="70" d="100"/>
        </p:scale>
        <p:origin x="1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38B72-91A5-466C-BDCD-AE59EF60E97B}" type="datetimeFigureOut">
              <a:rPr lang="en-US" smtClean="0"/>
              <a:t>10/28/2022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75550-61B5-4618-B1BB-C2A24E4E2F39}" type="slidenum">
              <a:rPr lang="en-US" smtClean="0"/>
              <a:t>‹#›</a:t>
            </a:fld>
            <a:endParaRPr lang="en-US"/>
          </a:p>
        </p:txBody>
      </p:sp>
    </p:spTree>
    <p:extLst>
      <p:ext uri="{BB962C8B-B14F-4D97-AF65-F5344CB8AC3E}">
        <p14:creationId xmlns:p14="http://schemas.microsoft.com/office/powerpoint/2010/main" val="2236211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fld id="{47B75550-61B5-4618-B1BB-C2A24E4E2F39}" type="slidenum">
              <a:rPr lang="en-US" smtClean="0"/>
              <a:t>1</a:t>
            </a:fld>
            <a:endParaRPr lang="en-US"/>
          </a:p>
        </p:txBody>
      </p:sp>
    </p:spTree>
    <p:extLst>
      <p:ext uri="{BB962C8B-B14F-4D97-AF65-F5344CB8AC3E}">
        <p14:creationId xmlns:p14="http://schemas.microsoft.com/office/powerpoint/2010/main" val="1861256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Las vacunas contra el coronavirus han salvado vidas. Se ha demostrado que las vacunas de Moderna y Pfizer son especialmente eficaces.  Hagan clic en los enlaces para obtener más información o consulten a su médico si tienen alguna pregunta o duda sobre las vacunas contra el coronavirus.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10</a:t>
            </a:fld>
            <a:endParaRPr/>
          </a:p>
        </p:txBody>
      </p:sp>
    </p:spTree>
    <p:extLst>
      <p:ext uri="{BB962C8B-B14F-4D97-AF65-F5344CB8AC3E}">
        <p14:creationId xmlns:p14="http://schemas.microsoft.com/office/powerpoint/2010/main" val="3953579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No necesitamos guardar copias de sus registros de vacunación. Si su empleador exige que todos usen mascarilla, no tendrán que mostrar sus registros de vacunación. Si no tienen documentación de vacunación, es posible que algunos empleadores acepten una declaración firmada que indique que están vacunados.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11</a:t>
            </a:fld>
            <a:endParaRPr/>
          </a:p>
        </p:txBody>
      </p:sp>
    </p:spTree>
    <p:extLst>
      <p:ext uri="{BB962C8B-B14F-4D97-AF65-F5344CB8AC3E}">
        <p14:creationId xmlns:p14="http://schemas.microsoft.com/office/powerpoint/2010/main" val="586639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Empleadores: Añadan su información aquí.</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12</a:t>
            </a:fld>
            <a:endParaRPr/>
          </a:p>
        </p:txBody>
      </p:sp>
    </p:spTree>
    <p:extLst>
      <p:ext uri="{BB962C8B-B14F-4D97-AF65-F5344CB8AC3E}">
        <p14:creationId xmlns:p14="http://schemas.microsoft.com/office/powerpoint/2010/main" val="2028687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Si no están vacunados, estas son otras formas de protegerse a ustedes mismos y a los demás.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13</a:t>
            </a:fld>
            <a:endParaRPr/>
          </a:p>
        </p:txBody>
      </p:sp>
    </p:spTree>
    <p:extLst>
      <p:ext uri="{BB962C8B-B14F-4D97-AF65-F5344CB8AC3E}">
        <p14:creationId xmlns:p14="http://schemas.microsoft.com/office/powerpoint/2010/main" val="3834665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No están obligados a utilizar una mascarilla si tienen el esquema de vacunación completo, excepto cuando trabajen en interiores cerca del público, en eventos o reuniones de 500 personas o más al aire libre, o cuando su empleador les exija llevarla puesta en función de una evaluación de riesgos que haya realizado.  Quienes deban usar mascarillas, consulten el enlace “Which Mask for Which Task?” (“¿Qué mascarilla debo usar en cada situación?”).  Se trata de una publicación que describe qué tipo de mascarillas se necesitan para cada tipo de trabajo.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14</a:t>
            </a:fld>
            <a:endParaRPr/>
          </a:p>
        </p:txBody>
      </p:sp>
    </p:spTree>
    <p:extLst>
      <p:ext uri="{BB962C8B-B14F-4D97-AF65-F5344CB8AC3E}">
        <p14:creationId xmlns:p14="http://schemas.microsoft.com/office/powerpoint/2010/main" val="335125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dirty="0"/>
              <a:t>Los tres primeros tipos de mascarillas no se ajustan bien a la cara y no impiden completamente que el coronavirus entre a través de la mascarilla. Sin embargo, si todo el mundo en nuestro lugar de trabajo las usa, las posibilidades de que se infecten por la tos, los estornudos o la conversación de un compañero de trabajo se reducen enormemente, sobre todo, si se combinan con el distanciamiento social y las prácticas de higiene. </a:t>
            </a:r>
            <a:r>
              <a:rPr lang="es-US" dirty="0" smtClean="0"/>
              <a:t>La N-95 es una </a:t>
            </a:r>
            <a:r>
              <a:rPr lang="es-US" dirty="0"/>
              <a:t>mascarilla de protección </a:t>
            </a:r>
            <a:r>
              <a:rPr lang="es-US"/>
              <a:t>respiratoria </a:t>
            </a:r>
            <a:r>
              <a:rPr lang="es-US" smtClean="0"/>
              <a:t>especial, </a:t>
            </a:r>
            <a:r>
              <a:rPr lang="es-US" dirty="0"/>
              <a:t>que brinda la mayor protección.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15</a:t>
            </a:fld>
            <a:endParaRPr/>
          </a:p>
        </p:txBody>
      </p:sp>
    </p:spTree>
    <p:extLst>
      <p:ext uri="{BB962C8B-B14F-4D97-AF65-F5344CB8AC3E}">
        <p14:creationId xmlns:p14="http://schemas.microsoft.com/office/powerpoint/2010/main" val="1271153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[Los trabajadores que tienen el esquema de vacunación completo y que no laboran cerca de otras personas o del público no tienen que usar mascarillas o mascarillas de protección respiratoria] </a:t>
            </a:r>
          </a:p>
          <a:p>
            <a:endParaRPr lang="en-US" dirty="0"/>
          </a:p>
          <a:p>
            <a:pPr rtl="0"/>
            <a:r>
              <a:rPr lang="es-US"/>
              <a:t>Empleadores: Añadan su información aquí. Consulten los últimos requisitos en: https://Lni.wa.gov/COVIDSafety</a:t>
            </a:r>
          </a:p>
          <a:p>
            <a:endParaRPr lang="en-US" dirty="0"/>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16</a:t>
            </a:fld>
            <a:endParaRPr/>
          </a:p>
        </p:txBody>
      </p:sp>
    </p:spTree>
    <p:extLst>
      <p:ext uri="{BB962C8B-B14F-4D97-AF65-F5344CB8AC3E}">
        <p14:creationId xmlns:p14="http://schemas.microsoft.com/office/powerpoint/2010/main" val="166275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dirty="0"/>
              <a:t>Las mascarillas de protección respiratoria N-95 aprobadas por el NIOSH son las mascarillas que más protegen contra el coronavirus.  Una advertencia: Hay muchas mascarillas de protección respiratoria N-95 falsas que se venden en Internet, por lo que es mejor no comprarlas en línea.</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17</a:t>
            </a:fld>
            <a:endParaRPr/>
          </a:p>
        </p:txBody>
      </p:sp>
    </p:spTree>
    <p:extLst>
      <p:ext uri="{BB962C8B-B14F-4D97-AF65-F5344CB8AC3E}">
        <p14:creationId xmlns:p14="http://schemas.microsoft.com/office/powerpoint/2010/main" val="2857559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Las mascarillas de protección respiratoria N-95 vienen en diferentes tamaños.  La prueba de ajuste es un procedimiento para asegurarse de que la mascarilla de protección respiratoria se ajuste correctamente y no tenga fugas en los bordes.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18</a:t>
            </a:fld>
            <a:endParaRPr/>
          </a:p>
        </p:txBody>
      </p:sp>
    </p:spTree>
    <p:extLst>
      <p:ext uri="{BB962C8B-B14F-4D97-AF65-F5344CB8AC3E}">
        <p14:creationId xmlns:p14="http://schemas.microsoft.com/office/powerpoint/2010/main" val="2761235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US"/>
              <a:t>Empleadores: Añadan su información aquí. Consulten los últimos requisitos en: https://Lni.wa.gov/COVIDSafety</a:t>
            </a:r>
          </a:p>
          <a:p>
            <a:endParaRPr lang="en-US" dirty="0"/>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19</a:t>
            </a:fld>
            <a:endParaRPr/>
          </a:p>
        </p:txBody>
      </p:sp>
    </p:spTree>
    <p:extLst>
      <p:ext uri="{BB962C8B-B14F-4D97-AF65-F5344CB8AC3E}">
        <p14:creationId xmlns:p14="http://schemas.microsoft.com/office/powerpoint/2010/main" val="199097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dirty="0"/>
              <a:t>El coronavirus apareció por primera vez en China a finales de 2019 y se extendió por todo el mundo con mucha rapidez.  A estas alturas, la mayoría de ustedes están al tanto de esta pandemia que, sin duda, ha tenido un impacto tanto en su vida personal como laboral. Esta breve capacitación básica es un requisito del </a:t>
            </a:r>
            <a:r>
              <a:rPr lang="es-US" dirty="0" err="1"/>
              <a:t>Department</a:t>
            </a:r>
            <a:r>
              <a:rPr lang="es-US" dirty="0"/>
              <a:t> of Labor &amp; Industries (Departamento de Labor e Industrias) para todos los trabajadores en todos los puestos de trabajo, excepto para el sector salud, donde los trabajadores atienden a pacientes infectados por el coronavirus. Su capacitación debe ser más exhaustiva.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2</a:t>
            </a:fld>
            <a:endParaRPr/>
          </a:p>
        </p:txBody>
      </p:sp>
    </p:spTree>
    <p:extLst>
      <p:ext uri="{BB962C8B-B14F-4D97-AF65-F5344CB8AC3E}">
        <p14:creationId xmlns:p14="http://schemas.microsoft.com/office/powerpoint/2010/main" val="247015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dirty="0"/>
              <a:t>Las personas que corren el riesgo de presentar síntomas más graves son aquellas mayores de 65 años, las personas </a:t>
            </a:r>
            <a:r>
              <a:rPr lang="es-US" dirty="0" smtClean="0"/>
              <a:t>inmunocomprometidas (bajas defensas</a:t>
            </a:r>
            <a:r>
              <a:rPr lang="es-US" baseline="0" dirty="0" smtClean="0"/>
              <a:t> inmunológicas)</a:t>
            </a:r>
            <a:r>
              <a:rPr lang="es-US" dirty="0" smtClean="0"/>
              <a:t>, </a:t>
            </a:r>
            <a:r>
              <a:rPr lang="es-US" dirty="0"/>
              <a:t>las mujeres embarazadas o las personas con problemas de salud subyacentes, como afecciones cardíacas, enfermedades pulmonares, renales o hepáticas crónicas, o con un sobrepeso importante.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3</a:t>
            </a:fld>
            <a:endParaRPr/>
          </a:p>
        </p:txBody>
      </p:sp>
    </p:spTree>
    <p:extLst>
      <p:ext uri="{BB962C8B-B14F-4D97-AF65-F5344CB8AC3E}">
        <p14:creationId xmlns:p14="http://schemas.microsoft.com/office/powerpoint/2010/main" val="92392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Si no están vacunados, el mayor riesgo de contraer el coronavirus a través de otras personas surge en las aglomeraciones al aire libre o en interiores con grupos de personas; en ambos casos, cuando las personas están cerca unas de otras y pocas o ninguna está usando una mascarilla.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4</a:t>
            </a:fld>
            <a:endParaRPr/>
          </a:p>
        </p:txBody>
      </p:sp>
    </p:spTree>
    <p:extLst>
      <p:ext uri="{BB962C8B-B14F-4D97-AF65-F5344CB8AC3E}">
        <p14:creationId xmlns:p14="http://schemas.microsoft.com/office/powerpoint/2010/main" val="10506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dirty="0"/>
              <a:t>Su proveedor de atención médica </a:t>
            </a:r>
            <a:r>
              <a:rPr lang="es-US" dirty="0" smtClean="0"/>
              <a:t>(médico)</a:t>
            </a:r>
            <a:r>
              <a:rPr lang="es-US" baseline="0" dirty="0" smtClean="0"/>
              <a:t> </a:t>
            </a:r>
            <a:r>
              <a:rPr lang="es-US" dirty="0" smtClean="0"/>
              <a:t>podrá </a:t>
            </a:r>
            <a:r>
              <a:rPr lang="es-US" dirty="0"/>
              <a:t>hacerles una prueba para determinar si realmente están infectados con COVID-19.</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5</a:t>
            </a:fld>
            <a:endParaRPr/>
          </a:p>
        </p:txBody>
      </p:sp>
    </p:spTree>
    <p:extLst>
      <p:ext uri="{BB962C8B-B14F-4D97-AF65-F5344CB8AC3E}">
        <p14:creationId xmlns:p14="http://schemas.microsoft.com/office/powerpoint/2010/main" val="417974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Las personas que no están vacunadas y que se encuentran en estas situaciones de trabajo deben usar una mascarilla de protección respiratoria N-95 u otra equivalente.   En algunos casos, es posible que incluso los trabajadores vacunados deban usar una mascarilla de protección respiratoria N-95 u otra equivalente.  Se hablará de ello más adelante.</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6</a:t>
            </a:fld>
            <a:endParaRPr/>
          </a:p>
        </p:txBody>
      </p:sp>
    </p:spTree>
    <p:extLst>
      <p:ext uri="{BB962C8B-B14F-4D97-AF65-F5344CB8AC3E}">
        <p14:creationId xmlns:p14="http://schemas.microsoft.com/office/powerpoint/2010/main" val="163699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Las personas que no están vacunadas y que se encuentran en estas situaciones de trabajo deben usar mascarillas.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7</a:t>
            </a:fld>
            <a:endParaRPr/>
          </a:p>
        </p:txBody>
      </p:sp>
    </p:spTree>
    <p:extLst>
      <p:ext uri="{BB962C8B-B14F-4D97-AF65-F5344CB8AC3E}">
        <p14:creationId xmlns:p14="http://schemas.microsoft.com/office/powerpoint/2010/main" val="145119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Aunque el riesgo se considera bajo, los trabajadores que no están vacunados deben seguir utilizando mascarillas en el trabajo. </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8</a:t>
            </a:fld>
            <a:endParaRPr/>
          </a:p>
        </p:txBody>
      </p:sp>
    </p:spTree>
    <p:extLst>
      <p:ext uri="{BB962C8B-B14F-4D97-AF65-F5344CB8AC3E}">
        <p14:creationId xmlns:p14="http://schemas.microsoft.com/office/powerpoint/2010/main" val="124523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US"/>
              <a:t>Empleadores: Añadan su información aquí.</a:t>
            </a:r>
          </a:p>
        </p:txBody>
      </p:sp>
      <p:sp>
        <p:nvSpPr>
          <p:cNvPr id="4" name="Slide Number Placeholder 3"/>
          <p:cNvSpPr>
            <a:spLocks noGrp="1"/>
          </p:cNvSpPr>
          <p:nvPr>
            <p:ph type="sldNum" sz="quarter" idx="10"/>
          </p:nvPr>
        </p:nvSpPr>
        <p:spPr/>
        <p:txBody>
          <a:bodyPr/>
          <a:lstStyle/>
          <a:p>
            <a:pPr rtl="0">
              <a:defRPr/>
            </a:pPr>
            <a:fld id="{82F3AAA2-48E4-4C79-9A40-C72937490CBA}" type="slidenum">
              <a:rPr/>
              <a:pPr>
                <a:defRPr/>
              </a:pPr>
              <a:t>9</a:t>
            </a:fld>
            <a:endParaRPr/>
          </a:p>
        </p:txBody>
      </p:sp>
    </p:spTree>
    <p:extLst>
      <p:ext uri="{BB962C8B-B14F-4D97-AF65-F5344CB8AC3E}">
        <p14:creationId xmlns:p14="http://schemas.microsoft.com/office/powerpoint/2010/main" val="1002061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12192000" cy="68580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12"/>
          <p:cNvSpPr>
            <a:spLocks noChangeArrowheads="1"/>
          </p:cNvSpPr>
          <p:nvPr/>
        </p:nvSpPr>
        <p:spPr bwMode="auto">
          <a:xfrm>
            <a:off x="3742267" y="1193800"/>
            <a:ext cx="8449733" cy="27791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13"/>
          <p:cNvSpPr>
            <a:spLocks noChangeArrowheads="1"/>
          </p:cNvSpPr>
          <p:nvPr/>
        </p:nvSpPr>
        <p:spPr bwMode="auto">
          <a:xfrm>
            <a:off x="3831168" y="1261533"/>
            <a:ext cx="8360833" cy="270086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11"/>
          <p:cNvSpPr>
            <a:spLocks noChangeArrowheads="1"/>
          </p:cNvSpPr>
          <p:nvPr/>
        </p:nvSpPr>
        <p:spPr bwMode="auto">
          <a:xfrm>
            <a:off x="0" y="3962401"/>
            <a:ext cx="12192000" cy="151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7"/>
          <p:cNvSpPr>
            <a:spLocks noChangeArrowheads="1"/>
          </p:cNvSpPr>
          <p:nvPr/>
        </p:nvSpPr>
        <p:spPr bwMode="auto">
          <a:xfrm>
            <a:off x="0" y="6705600"/>
            <a:ext cx="12192000" cy="1524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9" name="Picture 19" descr="L&amp;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67" y="61757"/>
            <a:ext cx="2713567"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 series of 7 photos of workers at various types of jobs" title="Workers on the j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1"/>
            <a:ext cx="12192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831168" y="1282700"/>
            <a:ext cx="8360833" cy="1447800"/>
          </a:xfrm>
        </p:spPr>
        <p:txBody>
          <a:bodyPr/>
          <a:lstStyle>
            <a:lvl1pPr algn="l">
              <a:defRPr sz="5333"/>
            </a:lvl1pPr>
          </a:lstStyle>
          <a:p>
            <a:r>
              <a:rPr lang="en-US"/>
              <a:t>Click to edit Master title style</a:t>
            </a:r>
          </a:p>
        </p:txBody>
      </p:sp>
      <p:sp>
        <p:nvSpPr>
          <p:cNvPr id="3075" name="Rectangle 3"/>
          <p:cNvSpPr>
            <a:spLocks noGrp="1" noChangeArrowheads="1"/>
          </p:cNvSpPr>
          <p:nvPr>
            <p:ph type="subTitle" idx="1"/>
          </p:nvPr>
        </p:nvSpPr>
        <p:spPr>
          <a:xfrm>
            <a:off x="3860800" y="2794000"/>
            <a:ext cx="8331200" cy="1143000"/>
          </a:xfrm>
        </p:spPr>
        <p:txBody>
          <a:bodyPr/>
          <a:lstStyle>
            <a:lvl1pPr marL="0" indent="0">
              <a:buFont typeface="Wingdings" pitchFamily="2" charset="2"/>
              <a:buNone/>
              <a:defRPr sz="3733" i="1"/>
            </a:lvl1pPr>
          </a:lstStyle>
          <a:p>
            <a:r>
              <a:rPr lang="en-US"/>
              <a:t>Click to edit Master subtitle style</a:t>
            </a:r>
          </a:p>
        </p:txBody>
      </p:sp>
    </p:spTree>
    <p:extLst>
      <p:ext uri="{BB962C8B-B14F-4D97-AF65-F5344CB8AC3E}">
        <p14:creationId xmlns:p14="http://schemas.microsoft.com/office/powerpoint/2010/main" val="305705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12192000" cy="68580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Rectangle 12"/>
          <p:cNvSpPr>
            <a:spLocks noChangeArrowheads="1"/>
          </p:cNvSpPr>
          <p:nvPr/>
        </p:nvSpPr>
        <p:spPr bwMode="auto">
          <a:xfrm>
            <a:off x="3742267" y="1447800"/>
            <a:ext cx="8449733" cy="2819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Rectangle 13"/>
          <p:cNvSpPr>
            <a:spLocks noChangeArrowheads="1"/>
          </p:cNvSpPr>
          <p:nvPr/>
        </p:nvSpPr>
        <p:spPr bwMode="auto">
          <a:xfrm>
            <a:off x="3831168" y="1515533"/>
            <a:ext cx="8360833" cy="270086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Rectangle 11"/>
          <p:cNvSpPr>
            <a:spLocks noChangeArrowheads="1"/>
          </p:cNvSpPr>
          <p:nvPr/>
        </p:nvSpPr>
        <p:spPr bwMode="auto">
          <a:xfrm>
            <a:off x="0" y="0"/>
            <a:ext cx="16256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Rectangle 7"/>
          <p:cNvSpPr>
            <a:spLocks noChangeArrowheads="1"/>
          </p:cNvSpPr>
          <p:nvPr/>
        </p:nvSpPr>
        <p:spPr bwMode="auto">
          <a:xfrm>
            <a:off x="0" y="6705600"/>
            <a:ext cx="12192000" cy="1524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9" name="Picture 19" descr="L&amp;I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1" y="287867"/>
            <a:ext cx="2713567" cy="59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Banner showing different people doing different 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76200"/>
            <a:ext cx="1430867" cy="657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860800" y="1597026"/>
            <a:ext cx="8128000" cy="1425575"/>
          </a:xfrm>
        </p:spPr>
        <p:txBody>
          <a:bodyPr/>
          <a:lstStyle>
            <a:lvl1pPr algn="l">
              <a:defRPr sz="5333"/>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860800" y="3098800"/>
            <a:ext cx="8128000" cy="1143000"/>
          </a:xfrm>
        </p:spPr>
        <p:txBody>
          <a:bodyPr/>
          <a:lstStyle>
            <a:lvl1pPr marL="0" indent="0" algn="ctr">
              <a:buFont typeface="Wingdings" pitchFamily="2" charset="2"/>
              <a:buNone/>
              <a:defRPr sz="3733" i="1"/>
            </a:lvl1pPr>
          </a:lstStyle>
          <a:p>
            <a:r>
              <a:rPr lang="en-US"/>
              <a:t>Click to edit Master subtitle style</a:t>
            </a:r>
          </a:p>
        </p:txBody>
      </p:sp>
    </p:spTree>
    <p:extLst>
      <p:ext uri="{BB962C8B-B14F-4D97-AF65-F5344CB8AC3E}">
        <p14:creationId xmlns:p14="http://schemas.microsoft.com/office/powerpoint/2010/main" val="320790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5" name="Picture Placeholder 9"/>
          <p:cNvSpPr>
            <a:spLocks noGrp="1"/>
          </p:cNvSpPr>
          <p:nvPr>
            <p:ph type="pic" sz="quarter" idx="10"/>
          </p:nvPr>
        </p:nvSpPr>
        <p:spPr>
          <a:xfrm>
            <a:off x="7620000" y="1193800"/>
            <a:ext cx="4470400" cy="4724400"/>
          </a:xfrm>
        </p:spPr>
        <p:txBody>
          <a:bodyPr/>
          <a:lstStyle/>
          <a:p>
            <a:pPr lvl="0"/>
            <a:r>
              <a:rPr lang="en-US" noProof="0"/>
              <a:t>Click icon to add picture</a:t>
            </a:r>
            <a:endParaRPr lang="en-US" noProof="0" dirty="0"/>
          </a:p>
        </p:txBody>
      </p:sp>
      <p:sp>
        <p:nvSpPr>
          <p:cNvPr id="3" name="Content Placeholder 2"/>
          <p:cNvSpPr>
            <a:spLocks noGrp="1"/>
          </p:cNvSpPr>
          <p:nvPr>
            <p:ph idx="1"/>
          </p:nvPr>
        </p:nvSpPr>
        <p:spPr>
          <a:xfrm>
            <a:off x="508000" y="1193800"/>
            <a:ext cx="6807200" cy="4724400"/>
          </a:xfrm>
        </p:spPr>
        <p:txBody>
          <a:bodyPr/>
          <a:lstStyle>
            <a:lvl1pPr>
              <a:spcBef>
                <a:spcPts val="0"/>
              </a:spcBef>
              <a:spcAft>
                <a:spcPts val="2400"/>
              </a:spcAft>
              <a:defRPr/>
            </a:lvl1pPr>
            <a:lvl2pPr>
              <a:spcBef>
                <a:spcPts val="0"/>
              </a:spcBef>
              <a:spcAft>
                <a:spcPts val="2400"/>
              </a:spcAft>
              <a:defRPr/>
            </a:lvl2pPr>
            <a:lvl3pPr>
              <a:spcBef>
                <a:spcPts val="0"/>
              </a:spcBef>
              <a:spcAft>
                <a:spcPts val="2400"/>
              </a:spcAft>
              <a:defRPr/>
            </a:lvl3pPr>
            <a:lvl4pPr>
              <a:spcBef>
                <a:spcPts val="0"/>
              </a:spcBef>
              <a:spcAft>
                <a:spcPts val="2400"/>
              </a:spcAft>
              <a:defRPr/>
            </a:lvl4pPr>
            <a:lvl5pPr>
              <a:spcBef>
                <a:spcPts val="0"/>
              </a:spcBef>
              <a:spcAft>
                <a:spcPts val="24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 y="0"/>
            <a:ext cx="12192001" cy="639763"/>
          </a:xfrm>
        </p:spPr>
        <p:txBody>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33122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photo">
    <p:spTree>
      <p:nvGrpSpPr>
        <p:cNvPr id="1" name=""/>
        <p:cNvGrpSpPr/>
        <p:nvPr/>
      </p:nvGrpSpPr>
      <p:grpSpPr>
        <a:xfrm>
          <a:off x="0" y="0"/>
          <a:ext cx="0" cy="0"/>
          <a:chOff x="0" y="0"/>
          <a:chExt cx="0" cy="0"/>
        </a:xfrm>
      </p:grpSpPr>
      <p:sp>
        <p:nvSpPr>
          <p:cNvPr id="5" name="Picture 3"/>
          <p:cNvSpPr>
            <a:spLocks noGrp="1"/>
          </p:cNvSpPr>
          <p:nvPr>
            <p:ph type="pic" sz="quarter" idx="10"/>
          </p:nvPr>
        </p:nvSpPr>
        <p:spPr>
          <a:xfrm>
            <a:off x="8204200" y="787400"/>
            <a:ext cx="3759200" cy="5491480"/>
          </a:xfrm>
        </p:spPr>
        <p:txBody>
          <a:bodyPr/>
          <a:lstStyle/>
          <a:p>
            <a:pPr lvl="0"/>
            <a:r>
              <a:rPr lang="en-US" noProof="0"/>
              <a:t>Click icon to add picture</a:t>
            </a:r>
            <a:endParaRPr lang="en-US" noProof="0" dirty="0"/>
          </a:p>
        </p:txBody>
      </p:sp>
      <p:sp>
        <p:nvSpPr>
          <p:cNvPr id="7" name="Picture 2"/>
          <p:cNvSpPr>
            <a:spLocks noGrp="1"/>
          </p:cNvSpPr>
          <p:nvPr>
            <p:ph type="pic" sz="quarter" idx="12"/>
          </p:nvPr>
        </p:nvSpPr>
        <p:spPr>
          <a:xfrm>
            <a:off x="4216400" y="782320"/>
            <a:ext cx="3759200" cy="5491480"/>
          </a:xfrm>
        </p:spPr>
        <p:txBody>
          <a:bodyPr/>
          <a:lstStyle/>
          <a:p>
            <a:pPr lvl="0"/>
            <a:r>
              <a:rPr lang="en-US" noProof="0"/>
              <a:t>Click icon to add picture</a:t>
            </a:r>
            <a:endParaRPr lang="en-US" noProof="0" dirty="0"/>
          </a:p>
        </p:txBody>
      </p:sp>
      <p:sp>
        <p:nvSpPr>
          <p:cNvPr id="6" name="Picture 1"/>
          <p:cNvSpPr>
            <a:spLocks noGrp="1"/>
          </p:cNvSpPr>
          <p:nvPr>
            <p:ph type="pic" sz="quarter" idx="11"/>
          </p:nvPr>
        </p:nvSpPr>
        <p:spPr>
          <a:xfrm>
            <a:off x="228600" y="787400"/>
            <a:ext cx="3759200" cy="5491480"/>
          </a:xfrm>
        </p:spPr>
        <p:txBody>
          <a:bodyPr/>
          <a:lstStyle/>
          <a:p>
            <a:pPr lvl="0"/>
            <a:r>
              <a:rPr lang="en-US" noProof="0"/>
              <a:t>Click icon to add picture</a:t>
            </a:r>
            <a:endParaRPr lang="en-US" noProof="0" dirty="0"/>
          </a:p>
        </p:txBody>
      </p:sp>
      <p:sp>
        <p:nvSpPr>
          <p:cNvPr id="2" name="Title 1"/>
          <p:cNvSpPr>
            <a:spLocks noGrp="1"/>
          </p:cNvSpPr>
          <p:nvPr>
            <p:ph type="title"/>
          </p:nvPr>
        </p:nvSpPr>
        <p:spPr>
          <a:xfrm>
            <a:off x="1" y="0"/>
            <a:ext cx="12192001" cy="639763"/>
          </a:xfrm>
        </p:spPr>
        <p:txBody>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128075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photo">
    <p:spTree>
      <p:nvGrpSpPr>
        <p:cNvPr id="1" name=""/>
        <p:cNvGrpSpPr/>
        <p:nvPr/>
      </p:nvGrpSpPr>
      <p:grpSpPr>
        <a:xfrm>
          <a:off x="0" y="0"/>
          <a:ext cx="0" cy="0"/>
          <a:chOff x="0" y="0"/>
          <a:chExt cx="0" cy="0"/>
        </a:xfrm>
      </p:grpSpPr>
      <p:sp>
        <p:nvSpPr>
          <p:cNvPr id="5" name="Picture Placeholder 9"/>
          <p:cNvSpPr>
            <a:spLocks noGrp="1"/>
          </p:cNvSpPr>
          <p:nvPr>
            <p:ph type="pic" sz="quarter" idx="10"/>
          </p:nvPr>
        </p:nvSpPr>
        <p:spPr>
          <a:xfrm>
            <a:off x="7620000" y="3632200"/>
            <a:ext cx="4470400" cy="2540000"/>
          </a:xfrm>
        </p:spPr>
        <p:txBody>
          <a:bodyPr/>
          <a:lstStyle/>
          <a:p>
            <a:pPr lvl="0"/>
            <a:r>
              <a:rPr lang="en-US" noProof="0"/>
              <a:t>Click icon to add picture</a:t>
            </a:r>
            <a:endParaRPr lang="en-US" noProof="0" dirty="0"/>
          </a:p>
        </p:txBody>
      </p:sp>
      <p:sp>
        <p:nvSpPr>
          <p:cNvPr id="7" name="Content Placeholder 2"/>
          <p:cNvSpPr>
            <a:spLocks noGrp="1"/>
          </p:cNvSpPr>
          <p:nvPr>
            <p:ph idx="12"/>
          </p:nvPr>
        </p:nvSpPr>
        <p:spPr>
          <a:xfrm>
            <a:off x="508000" y="3632200"/>
            <a:ext cx="6807200" cy="2133600"/>
          </a:xfrm>
        </p:spPr>
        <p:txBody>
          <a:bodyPr/>
          <a:lstStyle>
            <a:lvl1pPr>
              <a:spcBef>
                <a:spcPts val="0"/>
              </a:spcBef>
              <a:spcAft>
                <a:spcPts val="2400"/>
              </a:spcAft>
              <a:defRPr/>
            </a:lvl1pPr>
            <a:lvl2pPr>
              <a:spcBef>
                <a:spcPts val="0"/>
              </a:spcBef>
              <a:spcAft>
                <a:spcPts val="2400"/>
              </a:spcAft>
              <a:defRPr/>
            </a:lvl2pPr>
            <a:lvl3pPr>
              <a:spcBef>
                <a:spcPts val="0"/>
              </a:spcBef>
              <a:spcAft>
                <a:spcPts val="2400"/>
              </a:spcAft>
              <a:defRPr/>
            </a:lvl3pPr>
            <a:lvl4pPr>
              <a:spcBef>
                <a:spcPts val="0"/>
              </a:spcBef>
              <a:spcAft>
                <a:spcPts val="2400"/>
              </a:spcAft>
              <a:defRPr/>
            </a:lvl4pPr>
            <a:lvl5pPr>
              <a:spcBef>
                <a:spcPts val="0"/>
              </a:spcBef>
              <a:spcAft>
                <a:spcPts val="24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9"/>
          <p:cNvSpPr>
            <a:spLocks noGrp="1"/>
          </p:cNvSpPr>
          <p:nvPr>
            <p:ph type="pic" sz="quarter" idx="11"/>
          </p:nvPr>
        </p:nvSpPr>
        <p:spPr>
          <a:xfrm>
            <a:off x="7721600" y="889000"/>
            <a:ext cx="4470400" cy="2540000"/>
          </a:xfrm>
        </p:spPr>
        <p:txBody>
          <a:bodyPr/>
          <a:lstStyle/>
          <a:p>
            <a:pPr lvl="0"/>
            <a:r>
              <a:rPr lang="en-US" noProof="0"/>
              <a:t>Click icon to add picture</a:t>
            </a:r>
            <a:endParaRPr lang="en-US" noProof="0" dirty="0"/>
          </a:p>
        </p:txBody>
      </p:sp>
      <p:sp>
        <p:nvSpPr>
          <p:cNvPr id="3" name="Content Placeholder 2"/>
          <p:cNvSpPr>
            <a:spLocks noGrp="1"/>
          </p:cNvSpPr>
          <p:nvPr>
            <p:ph idx="1"/>
          </p:nvPr>
        </p:nvSpPr>
        <p:spPr>
          <a:xfrm>
            <a:off x="508000" y="1193800"/>
            <a:ext cx="6807200" cy="2133600"/>
          </a:xfrm>
        </p:spPr>
        <p:txBody>
          <a:bodyPr/>
          <a:lstStyle>
            <a:lvl1pPr>
              <a:spcBef>
                <a:spcPts val="0"/>
              </a:spcBef>
              <a:spcAft>
                <a:spcPts val="2400"/>
              </a:spcAft>
              <a:defRPr/>
            </a:lvl1pPr>
            <a:lvl2pPr>
              <a:spcBef>
                <a:spcPts val="0"/>
              </a:spcBef>
              <a:spcAft>
                <a:spcPts val="2400"/>
              </a:spcAft>
              <a:defRPr/>
            </a:lvl2pPr>
            <a:lvl3pPr>
              <a:spcBef>
                <a:spcPts val="0"/>
              </a:spcBef>
              <a:spcAft>
                <a:spcPts val="2400"/>
              </a:spcAft>
              <a:defRPr/>
            </a:lvl3pPr>
            <a:lvl4pPr>
              <a:spcBef>
                <a:spcPts val="0"/>
              </a:spcBef>
              <a:spcAft>
                <a:spcPts val="2400"/>
              </a:spcAft>
              <a:defRPr/>
            </a:lvl4pPr>
            <a:lvl5pPr>
              <a:spcBef>
                <a:spcPts val="0"/>
              </a:spcBef>
              <a:spcAft>
                <a:spcPts val="24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 y="0"/>
            <a:ext cx="12192001" cy="639763"/>
          </a:xfrm>
        </p:spPr>
        <p:txBody>
          <a:bodyPr/>
          <a:lstStyle>
            <a:lvl1pPr algn="ctr">
              <a:defRPr sz="4800"/>
            </a:lvl1pPr>
          </a:lstStyle>
          <a:p>
            <a:r>
              <a:rPr lang="en-US"/>
              <a:t>Click to edit Master title style</a:t>
            </a:r>
            <a:endParaRPr lang="en-US" dirty="0"/>
          </a:p>
        </p:txBody>
      </p:sp>
    </p:spTree>
    <p:extLst>
      <p:ext uri="{BB962C8B-B14F-4D97-AF65-F5344CB8AC3E}">
        <p14:creationId xmlns:p14="http://schemas.microsoft.com/office/powerpoint/2010/main" val="197475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o photo,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0"/>
              </a:spcBef>
              <a:spcAft>
                <a:spcPts val="2400"/>
              </a:spcAft>
              <a:defRPr/>
            </a:lvl1pPr>
            <a:lvl2pPr>
              <a:spcBef>
                <a:spcPts val="0"/>
              </a:spcBef>
              <a:spcAft>
                <a:spcPts val="2400"/>
              </a:spcAft>
              <a:defRPr/>
            </a:lvl2pPr>
            <a:lvl3pPr>
              <a:spcBef>
                <a:spcPts val="0"/>
              </a:spcBef>
              <a:spcAft>
                <a:spcPts val="2400"/>
              </a:spcAft>
              <a:defRPr/>
            </a:lvl3pPr>
            <a:lvl4pPr>
              <a:spcBef>
                <a:spcPts val="0"/>
              </a:spcBef>
              <a:spcAft>
                <a:spcPts val="2400"/>
              </a:spcAft>
              <a:defRPr/>
            </a:lvl4pPr>
            <a:lvl5pPr>
              <a:spcBef>
                <a:spcPts val="0"/>
              </a:spcBef>
              <a:spcAft>
                <a:spcPts val="24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12192000" cy="639233"/>
          </a:xfrm>
        </p:spPr>
        <p:txBody>
          <a:bodyPr/>
          <a:lstStyle>
            <a:lvl1pPr algn="ctr">
              <a:defRPr sz="4800"/>
            </a:lvl1pPr>
          </a:lstStyle>
          <a:p>
            <a:r>
              <a:rPr lang="en-US"/>
              <a:t>Click to edit Master title style</a:t>
            </a:r>
          </a:p>
        </p:txBody>
      </p:sp>
    </p:spTree>
    <p:extLst>
      <p:ext uri="{BB962C8B-B14F-4D97-AF65-F5344CB8AC3E}">
        <p14:creationId xmlns:p14="http://schemas.microsoft.com/office/powerpoint/2010/main" val="214192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No photo, 2 colum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99200" y="1371600"/>
            <a:ext cx="5384800" cy="4724400"/>
          </a:xfrm>
        </p:spPr>
        <p:txBody>
          <a:bodyPr/>
          <a:lstStyle>
            <a:lvl1pPr>
              <a:spcBef>
                <a:spcPts val="0"/>
              </a:spcBef>
              <a:spcAft>
                <a:spcPts val="2400"/>
              </a:spcAft>
              <a:defRPr sz="3733"/>
            </a:lvl1pPr>
            <a:lvl2pPr>
              <a:spcBef>
                <a:spcPts val="0"/>
              </a:spcBef>
              <a:spcAft>
                <a:spcPts val="2400"/>
              </a:spcAft>
              <a:defRPr sz="3200"/>
            </a:lvl2pPr>
            <a:lvl3pPr>
              <a:spcBef>
                <a:spcPts val="0"/>
              </a:spcBef>
              <a:spcAft>
                <a:spcPts val="2400"/>
              </a:spcAft>
              <a:defRPr sz="2667"/>
            </a:lvl3pPr>
            <a:lvl4pPr>
              <a:spcBef>
                <a:spcPts val="0"/>
              </a:spcBef>
              <a:spcAft>
                <a:spcPts val="2400"/>
              </a:spcAft>
              <a:defRPr sz="2400"/>
            </a:lvl4pPr>
            <a:lvl5pPr>
              <a:spcBef>
                <a:spcPts val="0"/>
              </a:spcBef>
              <a:spcAft>
                <a:spcPts val="2400"/>
              </a:spcAft>
              <a:defRPr sz="24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half" idx="1"/>
          </p:nvPr>
        </p:nvSpPr>
        <p:spPr>
          <a:xfrm>
            <a:off x="508000" y="1371600"/>
            <a:ext cx="5384800" cy="4724400"/>
          </a:xfrm>
        </p:spPr>
        <p:txBody>
          <a:bodyPr/>
          <a:lstStyle>
            <a:lvl1pPr>
              <a:spcBef>
                <a:spcPts val="0"/>
              </a:spcBef>
              <a:spcAft>
                <a:spcPts val="2400"/>
              </a:spcAft>
              <a:defRPr sz="3733"/>
            </a:lvl1pPr>
            <a:lvl2pPr>
              <a:spcBef>
                <a:spcPts val="0"/>
              </a:spcBef>
              <a:spcAft>
                <a:spcPts val="2400"/>
              </a:spcAft>
              <a:defRPr sz="3200"/>
            </a:lvl2pPr>
            <a:lvl3pPr>
              <a:spcBef>
                <a:spcPts val="0"/>
              </a:spcBef>
              <a:spcAft>
                <a:spcPts val="2400"/>
              </a:spcAft>
              <a:defRPr sz="2667"/>
            </a:lvl3pPr>
            <a:lvl4pPr>
              <a:spcBef>
                <a:spcPts val="0"/>
              </a:spcBef>
              <a:spcAft>
                <a:spcPts val="2400"/>
              </a:spcAft>
              <a:defRPr sz="2400"/>
            </a:lvl4pPr>
            <a:lvl5pPr>
              <a:spcBef>
                <a:spcPts val="0"/>
              </a:spcBef>
              <a:spcAft>
                <a:spcPts val="2400"/>
              </a:spcAft>
              <a:defRPr sz="24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0" y="1"/>
            <a:ext cx="12192000" cy="639233"/>
          </a:xfrm>
        </p:spPr>
        <p:txBody>
          <a:bodyPr/>
          <a:lstStyle>
            <a:lvl1pPr algn="ctr">
              <a:defRPr sz="4800"/>
            </a:lvl1pPr>
          </a:lstStyle>
          <a:p>
            <a:r>
              <a:rPr lang="en-US"/>
              <a:t>Click to edit Master title style</a:t>
            </a:r>
          </a:p>
        </p:txBody>
      </p:sp>
    </p:spTree>
    <p:extLst>
      <p:ext uri="{BB962C8B-B14F-4D97-AF65-F5344CB8AC3E}">
        <p14:creationId xmlns:p14="http://schemas.microsoft.com/office/powerpoint/2010/main" val="224424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descr="Icon of person scratching their head with a question mark abov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1" y="1701801"/>
            <a:ext cx="1957916" cy="421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subTitle" idx="1"/>
          </p:nvPr>
        </p:nvSpPr>
        <p:spPr>
          <a:xfrm>
            <a:off x="-1" y="1121664"/>
            <a:ext cx="12191999" cy="660400"/>
          </a:xfrm>
        </p:spPr>
        <p:txBody>
          <a:bodyPr/>
          <a:lstStyle>
            <a:lvl1pPr marL="0" indent="0" algn="ctr">
              <a:buFont typeface="Wingdings" pitchFamily="2" charset="2"/>
              <a:buNone/>
              <a:defRPr sz="3733" i="1"/>
            </a:lvl1pPr>
          </a:lstStyle>
          <a:p>
            <a:r>
              <a:rPr lang="en-US"/>
              <a:t>Click to edit Master subtitle style</a:t>
            </a:r>
          </a:p>
        </p:txBody>
      </p:sp>
      <p:sp>
        <p:nvSpPr>
          <p:cNvPr id="2" name="Title 1"/>
          <p:cNvSpPr>
            <a:spLocks noGrp="1"/>
          </p:cNvSpPr>
          <p:nvPr>
            <p:ph type="title"/>
          </p:nvPr>
        </p:nvSpPr>
        <p:spPr>
          <a:xfrm>
            <a:off x="11694" y="1"/>
            <a:ext cx="12180305" cy="639233"/>
          </a:xfrm>
        </p:spPr>
        <p:txBody>
          <a:bodyPr/>
          <a:lstStyle>
            <a:lvl1pPr algn="ctr">
              <a:defRPr sz="4800"/>
            </a:lvl1pPr>
          </a:lstStyle>
          <a:p>
            <a:r>
              <a:rPr lang="en-US"/>
              <a:t>Click to edit Master title style</a:t>
            </a:r>
          </a:p>
        </p:txBody>
      </p:sp>
    </p:spTree>
    <p:extLst>
      <p:ext uri="{BB962C8B-B14F-4D97-AF65-F5344CB8AC3E}">
        <p14:creationId xmlns:p14="http://schemas.microsoft.com/office/powerpoint/2010/main" val="363928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1"/>
          <p:cNvSpPr>
            <a:spLocks noChangeArrowheads="1"/>
          </p:cNvSpPr>
          <p:nvPr/>
        </p:nvSpPr>
        <p:spPr bwMode="auto">
          <a:xfrm>
            <a:off x="0" y="6419851"/>
            <a:ext cx="12192000" cy="457200"/>
          </a:xfrm>
          <a:prstGeom prst="rect">
            <a:avLst/>
          </a:prstGeom>
          <a:solidFill>
            <a:srgbClr val="EE8C4F"/>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9" name="Rectangle 8"/>
          <p:cNvSpPr>
            <a:spLocks noChangeArrowheads="1"/>
          </p:cNvSpPr>
          <p:nvPr/>
        </p:nvSpPr>
        <p:spPr bwMode="auto">
          <a:xfrm>
            <a:off x="11379200" y="6402917"/>
            <a:ext cx="71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rtl="0" eaLnBrk="1" hangingPunct="1">
              <a:defRPr/>
            </a:pPr>
            <a:fld id="{9E98A5CF-8F7C-45CD-889D-E803E7B41809}" type="slidenum">
              <a:rPr/>
              <a:pPr eaLnBrk="1" hangingPunct="1">
                <a:defRPr/>
              </a:pPr>
              <a:t>‹#›</a:t>
            </a:fld>
            <a:endParaRPr/>
          </a:p>
        </p:txBody>
      </p:sp>
      <p:sp>
        <p:nvSpPr>
          <p:cNvPr id="1027" name="Rectangle 3"/>
          <p:cNvSpPr>
            <a:spLocks noGrp="1" noChangeArrowheads="1"/>
          </p:cNvSpPr>
          <p:nvPr>
            <p:ph type="body" idx="1"/>
          </p:nvPr>
        </p:nvSpPr>
        <p:spPr bwMode="auto">
          <a:xfrm>
            <a:off x="304800" y="1092200"/>
            <a:ext cx="115824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6" name="Title 1"/>
          <p:cNvSpPr>
            <a:spLocks noGrp="1" noChangeArrowheads="1"/>
          </p:cNvSpPr>
          <p:nvPr>
            <p:ph type="title"/>
          </p:nvPr>
        </p:nvSpPr>
        <p:spPr bwMode="auto">
          <a:xfrm>
            <a:off x="19352" y="1"/>
            <a:ext cx="12172648" cy="63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ustDataLst>
      <p:tags r:id="rId10"/>
    </p:custDataLst>
  </p:cSld>
  <p:clrMap bg1="lt1" tx1="dk1" bg2="lt2" tx2="dk2" accent1="accent1" accent2="accent2" accent3="accent3" accent4="accent4" accent5="accent5" accent6="accent6" hlink="hlink" folHlink="folHlink"/>
  <p:sldLayoutIdLst>
    <p:sldLayoutId id="2147483717" r:id="rId1"/>
    <p:sldLayoutId id="2147483718" r:id="rId2"/>
    <p:sldLayoutId id="2147483713" r:id="rId3"/>
    <p:sldLayoutId id="2147483720" r:id="rId4"/>
    <p:sldLayoutId id="2147483719" r:id="rId5"/>
    <p:sldLayoutId id="2147483714" r:id="rId6"/>
    <p:sldLayoutId id="2147483715" r:id="rId7"/>
    <p:sldLayoutId id="2147483716" r:id="rId8"/>
  </p:sldLayoutIdLst>
  <p:hf sldNum="0" hdr="0" dt="0"/>
  <p:txStyles>
    <p:titleStyle>
      <a:lvl1pPr algn="ctr" rtl="0" eaLnBrk="1" fontAlgn="base" hangingPunct="1">
        <a:spcBef>
          <a:spcPct val="0"/>
        </a:spcBef>
        <a:spcAft>
          <a:spcPct val="0"/>
        </a:spcAft>
        <a:defRPr sz="3600" b="1">
          <a:solidFill>
            <a:srgbClr val="4D4D4D"/>
          </a:solidFill>
          <a:latin typeface="+mj-lt"/>
          <a:ea typeface="+mj-ea"/>
          <a:cs typeface="+mj-cs"/>
        </a:defRPr>
      </a:lvl1pPr>
      <a:lvl2pPr algn="l" rtl="0" eaLnBrk="1" fontAlgn="base" hangingPunct="1">
        <a:spcBef>
          <a:spcPct val="0"/>
        </a:spcBef>
        <a:spcAft>
          <a:spcPct val="0"/>
        </a:spcAft>
        <a:defRPr sz="3200" b="1">
          <a:solidFill>
            <a:srgbClr val="4D4D4D"/>
          </a:solidFill>
          <a:latin typeface="Arial" charset="0"/>
        </a:defRPr>
      </a:lvl2pPr>
      <a:lvl3pPr algn="l" rtl="0" eaLnBrk="1" fontAlgn="base" hangingPunct="1">
        <a:spcBef>
          <a:spcPct val="0"/>
        </a:spcBef>
        <a:spcAft>
          <a:spcPct val="0"/>
        </a:spcAft>
        <a:defRPr sz="3200" b="1">
          <a:solidFill>
            <a:srgbClr val="4D4D4D"/>
          </a:solidFill>
          <a:latin typeface="Arial" charset="0"/>
        </a:defRPr>
      </a:lvl3pPr>
      <a:lvl4pPr algn="l" rtl="0" eaLnBrk="1" fontAlgn="base" hangingPunct="1">
        <a:spcBef>
          <a:spcPct val="0"/>
        </a:spcBef>
        <a:spcAft>
          <a:spcPct val="0"/>
        </a:spcAft>
        <a:defRPr sz="3200" b="1">
          <a:solidFill>
            <a:srgbClr val="4D4D4D"/>
          </a:solidFill>
          <a:latin typeface="Arial" charset="0"/>
        </a:defRPr>
      </a:lvl4pPr>
      <a:lvl5pPr algn="l" rtl="0" eaLnBrk="1" fontAlgn="base" hangingPunct="1">
        <a:spcBef>
          <a:spcPct val="0"/>
        </a:spcBef>
        <a:spcAft>
          <a:spcPct val="0"/>
        </a:spcAft>
        <a:defRPr sz="3200" b="1">
          <a:solidFill>
            <a:srgbClr val="4D4D4D"/>
          </a:solidFill>
          <a:latin typeface="Arial" charset="0"/>
        </a:defRPr>
      </a:lvl5pPr>
      <a:lvl6pPr marL="457200" algn="l" rtl="0" eaLnBrk="1" fontAlgn="base" hangingPunct="1">
        <a:spcBef>
          <a:spcPct val="0"/>
        </a:spcBef>
        <a:spcAft>
          <a:spcPct val="0"/>
        </a:spcAft>
        <a:defRPr sz="3200" b="1">
          <a:solidFill>
            <a:srgbClr val="4D4D4D"/>
          </a:solidFill>
          <a:latin typeface="Arial" charset="0"/>
        </a:defRPr>
      </a:lvl6pPr>
      <a:lvl7pPr marL="914400" algn="l" rtl="0" eaLnBrk="1" fontAlgn="base" hangingPunct="1">
        <a:spcBef>
          <a:spcPct val="0"/>
        </a:spcBef>
        <a:spcAft>
          <a:spcPct val="0"/>
        </a:spcAft>
        <a:defRPr sz="3200" b="1">
          <a:solidFill>
            <a:srgbClr val="4D4D4D"/>
          </a:solidFill>
          <a:latin typeface="Arial" charset="0"/>
        </a:defRPr>
      </a:lvl7pPr>
      <a:lvl8pPr marL="1371600" algn="l" rtl="0" eaLnBrk="1" fontAlgn="base" hangingPunct="1">
        <a:spcBef>
          <a:spcPct val="0"/>
        </a:spcBef>
        <a:spcAft>
          <a:spcPct val="0"/>
        </a:spcAft>
        <a:defRPr sz="3200" b="1">
          <a:solidFill>
            <a:srgbClr val="4D4D4D"/>
          </a:solidFill>
          <a:latin typeface="Arial" charset="0"/>
        </a:defRPr>
      </a:lvl8pPr>
      <a:lvl9pPr marL="1828800" algn="l" rtl="0" eaLnBrk="1" fontAlgn="base" hangingPunct="1">
        <a:spcBef>
          <a:spcPct val="0"/>
        </a:spcBef>
        <a:spcAft>
          <a:spcPct val="0"/>
        </a:spcAft>
        <a:defRPr sz="3200" b="1">
          <a:solidFill>
            <a:srgbClr val="4D4D4D"/>
          </a:solidFill>
          <a:latin typeface="Arial" charset="0"/>
        </a:defRPr>
      </a:lvl9pPr>
    </p:titleStyle>
    <p:bodyStyle>
      <a:lvl1pPr marL="342900" indent="-342900" algn="l" rtl="0" eaLnBrk="1" fontAlgn="base" hangingPunct="1">
        <a:spcBef>
          <a:spcPct val="20000"/>
        </a:spcBef>
        <a:spcAft>
          <a:spcPct val="0"/>
        </a:spcAft>
        <a:buClr>
          <a:srgbClr val="005595"/>
        </a:buClr>
        <a:buFont typeface="Wingdings" panose="05000000000000000000"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5595"/>
        </a:buClr>
        <a:buChar char="–"/>
        <a:defRPr sz="2400">
          <a:solidFill>
            <a:schemeClr val="tx1"/>
          </a:solidFill>
          <a:latin typeface="+mn-lt"/>
        </a:defRPr>
      </a:lvl2pPr>
      <a:lvl3pPr marL="1143000" indent="-228600" algn="l" rtl="0" eaLnBrk="1" fontAlgn="base" hangingPunct="1">
        <a:spcBef>
          <a:spcPct val="20000"/>
        </a:spcBef>
        <a:spcAft>
          <a:spcPct val="0"/>
        </a:spcAft>
        <a:buClr>
          <a:srgbClr val="005595"/>
        </a:buClr>
        <a:buChar char="•"/>
        <a:defRPr sz="2000">
          <a:solidFill>
            <a:schemeClr val="tx1"/>
          </a:solidFill>
          <a:latin typeface="+mn-lt"/>
        </a:defRPr>
      </a:lvl3pPr>
      <a:lvl4pPr marL="1600200" indent="-228600" algn="l" rtl="0" eaLnBrk="1" fontAlgn="base" hangingPunct="1">
        <a:spcBef>
          <a:spcPct val="20000"/>
        </a:spcBef>
        <a:spcAft>
          <a:spcPct val="0"/>
        </a:spcAft>
        <a:buClr>
          <a:srgbClr val="005595"/>
        </a:buClr>
        <a:buChar char="–"/>
        <a:defRPr>
          <a:solidFill>
            <a:schemeClr val="tx1"/>
          </a:solidFill>
          <a:latin typeface="+mn-lt"/>
        </a:defRPr>
      </a:lvl4pPr>
      <a:lvl5pPr marL="2057400" indent="-228600" algn="l" rtl="0" eaLnBrk="1" fontAlgn="base" hangingPunct="1">
        <a:spcBef>
          <a:spcPct val="20000"/>
        </a:spcBef>
        <a:spcAft>
          <a:spcPct val="0"/>
        </a:spcAft>
        <a:buClr>
          <a:srgbClr val="005595"/>
        </a:buClr>
        <a:buChar char="»"/>
        <a:defRPr>
          <a:solidFill>
            <a:schemeClr val="tx1"/>
          </a:solidFill>
          <a:latin typeface="+mn-lt"/>
        </a:defRPr>
      </a:lvl5pPr>
      <a:lvl6pPr marL="2514600" indent="-228600" algn="l" rtl="0" eaLnBrk="1" fontAlgn="base" hangingPunct="1">
        <a:spcBef>
          <a:spcPct val="20000"/>
        </a:spcBef>
        <a:spcAft>
          <a:spcPct val="0"/>
        </a:spcAft>
        <a:buClr>
          <a:srgbClr val="005595"/>
        </a:buClr>
        <a:buChar char="»"/>
        <a:defRPr>
          <a:solidFill>
            <a:schemeClr val="tx1"/>
          </a:solidFill>
          <a:latin typeface="+mn-lt"/>
        </a:defRPr>
      </a:lvl6pPr>
      <a:lvl7pPr marL="2971800" indent="-228600" algn="l" rtl="0" eaLnBrk="1" fontAlgn="base" hangingPunct="1">
        <a:spcBef>
          <a:spcPct val="20000"/>
        </a:spcBef>
        <a:spcAft>
          <a:spcPct val="0"/>
        </a:spcAft>
        <a:buClr>
          <a:srgbClr val="005595"/>
        </a:buClr>
        <a:buChar char="»"/>
        <a:defRPr>
          <a:solidFill>
            <a:schemeClr val="tx1"/>
          </a:solidFill>
          <a:latin typeface="+mn-lt"/>
        </a:defRPr>
      </a:lvl7pPr>
      <a:lvl8pPr marL="3429000" indent="-228600" algn="l" rtl="0" eaLnBrk="1" fontAlgn="base" hangingPunct="1">
        <a:spcBef>
          <a:spcPct val="20000"/>
        </a:spcBef>
        <a:spcAft>
          <a:spcPct val="0"/>
        </a:spcAft>
        <a:buClr>
          <a:srgbClr val="005595"/>
        </a:buClr>
        <a:buChar char="»"/>
        <a:defRPr>
          <a:solidFill>
            <a:schemeClr val="tx1"/>
          </a:solidFill>
          <a:latin typeface="+mn-lt"/>
        </a:defRPr>
      </a:lvl8pPr>
      <a:lvl9pPr marL="3886200" indent="-228600" algn="l" rtl="0" eaLnBrk="1" fontAlgn="base" hangingPunct="1">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hyperlink" Target="https://www.communityhealthmagazine.com/videos/coronavirus-in-context-combating-vaccine-misinformation-webmd/video_0ea0977b-fd15-56fb-bf68-3b622cb5f3c0.html" TargetMode="External"/><Relationship Id="rId5" Type="http://schemas.openxmlformats.org/officeDocument/2006/relationships/hyperlink" Target="https://www.doh.wa.gov/emergencies/COVID19" TargetMode="External"/><Relationship Id="rId4" Type="http://schemas.openxmlformats.org/officeDocument/2006/relationships/hyperlink" Target="https://www.doh.wa.gov/Emergencies/COVID19/Spanish"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hyperlink" Target="https://www.lni.wa.gov/forms-publications/F414-168-999.pdf"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hyperlink" Target="http://enespanol.lni.wa.gov/Spanish/Main/COVID19FaceCoveringsFAQ.asp" TargetMode="External"/><Relationship Id="rId3" Type="http://schemas.openxmlformats.org/officeDocument/2006/relationships/notesSlide" Target="../notesSlides/notesSlide15.xml"/><Relationship Id="rId7" Type="http://schemas.openxmlformats.org/officeDocument/2006/relationships/image" Target="../media/image24.jpe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hyperlink" Target="https://lni.wa.gov/agency/outreach/coronavirus-covid-19-worker-face-covering-and-mask-requirements-questions?utm_medium=email&amp;utm_source=govdelivery"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962400" y="1295400"/>
            <a:ext cx="8229600" cy="1625600"/>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4800" b="0" dirty="0"/>
              <a:t>Capacitación básica sobre </a:t>
            </a:r>
            <a:br>
              <a:rPr lang="es-US" sz="4800" b="0" dirty="0"/>
            </a:br>
            <a:r>
              <a:rPr lang="es-US" sz="4800" b="0" dirty="0"/>
              <a:t>el coronavirus</a:t>
            </a:r>
          </a:p>
        </p:txBody>
      </p:sp>
      <p:sp>
        <p:nvSpPr>
          <p:cNvPr id="2" name="TextBox 1"/>
          <p:cNvSpPr txBox="1"/>
          <p:nvPr/>
        </p:nvSpPr>
        <p:spPr>
          <a:xfrm>
            <a:off x="4673600" y="3055192"/>
            <a:ext cx="7620000" cy="502766"/>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2667" i="1" dirty="0"/>
              <a:t>Capacitación básica para todos los sectores, excepto para el de salud</a:t>
            </a:r>
          </a:p>
        </p:txBody>
      </p:sp>
      <p:sp>
        <p:nvSpPr>
          <p:cNvPr id="5" name="Rectangle 4"/>
          <p:cNvSpPr/>
          <p:nvPr/>
        </p:nvSpPr>
        <p:spPr>
          <a:xfrm>
            <a:off x="203201" y="6172200"/>
            <a:ext cx="2178460" cy="369332"/>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a:t>Octubre de 2021</a:t>
            </a:r>
          </a:p>
        </p:txBody>
      </p:sp>
      <p:sp>
        <p:nvSpPr>
          <p:cNvPr id="3" name="TextBox 2"/>
          <p:cNvSpPr txBox="1"/>
          <p:nvPr/>
        </p:nvSpPr>
        <p:spPr>
          <a:xfrm>
            <a:off x="7021902" y="6352852"/>
            <a:ext cx="5170098" cy="25654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1067" dirty="0"/>
              <a:t>Todas las fotografías provienen de Adobe Stock, salvo que se indique lo contrario.</a:t>
            </a:r>
          </a:p>
        </p:txBody>
      </p:sp>
      <p:sp>
        <p:nvSpPr>
          <p:cNvPr id="6" name="TextBox 5"/>
          <p:cNvSpPr txBox="1"/>
          <p:nvPr/>
        </p:nvSpPr>
        <p:spPr>
          <a:xfrm>
            <a:off x="304800" y="1047750"/>
            <a:ext cx="2538984" cy="1200329"/>
          </a:xfrm>
          <a:prstGeom prst="rect">
            <a:avLst/>
          </a:prstGeom>
          <a:noFill/>
        </p:spPr>
        <p:txBody>
          <a:bodyPr wrap="square" rtlCol="0">
            <a:spAutoFit/>
          </a:bodyPr>
          <a:lstStyle/>
          <a:p>
            <a:r>
              <a:rPr lang="es-ES" sz="1200" dirty="0">
                <a:solidFill>
                  <a:srgbClr val="C00000"/>
                </a:solidFill>
              </a:rPr>
              <a:t>Nota: Esta muestra de entrenamiento se está revisando y actualizando para garantizar consistencia con las últimas reglas y guía de seguridad y salud en el lugar de trabajo.</a:t>
            </a:r>
            <a:endParaRPr lang="en-US" sz="1200" dirty="0">
              <a:solidFill>
                <a:srgbClr val="C00000"/>
              </a:solidFill>
            </a:endParaRPr>
          </a:p>
        </p:txBody>
      </p:sp>
    </p:spTree>
    <p:custDataLst>
      <p:tags r:id="rId1"/>
    </p:custDataLst>
    <p:extLst>
      <p:ext uri="{BB962C8B-B14F-4D97-AF65-F5344CB8AC3E}">
        <p14:creationId xmlns:p14="http://schemas.microsoft.com/office/powerpoint/2010/main" val="403979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733" b="0" dirty="0" smtClean="0">
                <a:solidFill>
                  <a:schemeClr val="tx1"/>
                </a:solidFill>
              </a:rPr>
              <a:t>¿Cómo </a:t>
            </a:r>
            <a:r>
              <a:rPr lang="es-US" sz="3733" b="0" dirty="0">
                <a:solidFill>
                  <a:schemeClr val="tx1"/>
                </a:solidFill>
              </a:rPr>
              <a:t>protegerse a ustedes mismos y a los </a:t>
            </a:r>
            <a:r>
              <a:rPr lang="es-US" sz="3733" b="0" dirty="0" smtClean="0">
                <a:solidFill>
                  <a:schemeClr val="tx1"/>
                </a:solidFill>
              </a:rPr>
              <a:t>demás?</a:t>
            </a:r>
            <a:endParaRPr lang="es-US" sz="3733" b="0" dirty="0">
              <a:solidFill>
                <a:schemeClr val="tx1"/>
              </a:solidFill>
            </a:endParaRPr>
          </a:p>
        </p:txBody>
      </p:sp>
      <p:sp>
        <p:nvSpPr>
          <p:cNvPr id="3" name="Rectangle 2"/>
          <p:cNvSpPr/>
          <p:nvPr/>
        </p:nvSpPr>
        <p:spPr>
          <a:xfrm>
            <a:off x="304800" y="990601"/>
            <a:ext cx="6705600" cy="3118803"/>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spcAft>
                <a:spcPts val="600"/>
              </a:spcAft>
            </a:pPr>
            <a:r>
              <a:rPr lang="es-US" sz="3000" dirty="0">
                <a:solidFill>
                  <a:srgbClr val="000000"/>
                </a:solidFill>
                <a:latin typeface="Calibri" panose="020F0502020204030204" pitchFamily="34" charset="0"/>
              </a:rPr>
              <a:t>¡Vacúnense!</a:t>
            </a:r>
          </a:p>
          <a:p>
            <a:pPr rtl="0">
              <a:lnSpc>
                <a:spcPts val="3200"/>
              </a:lnSpc>
              <a:spcAft>
                <a:spcPts val="600"/>
              </a:spcAft>
            </a:pPr>
            <a:r>
              <a:rPr lang="es-US" sz="3000" dirty="0">
                <a:solidFill>
                  <a:srgbClr val="000000"/>
                </a:solidFill>
                <a:latin typeface="Calibri" panose="020F0502020204030204" pitchFamily="34" charset="0"/>
              </a:rPr>
              <a:t>Se ha demostrado que las vacunas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contra el coronavirus son seguras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y sumamente eficaces.</a:t>
            </a:r>
          </a:p>
          <a:p>
            <a:pPr rtl="0">
              <a:lnSpc>
                <a:spcPts val="3200"/>
              </a:lnSpc>
              <a:spcAft>
                <a:spcPts val="600"/>
              </a:spcAft>
            </a:pPr>
            <a:r>
              <a:rPr lang="es-US" sz="3000" dirty="0">
                <a:solidFill>
                  <a:srgbClr val="000000"/>
                </a:solidFill>
                <a:latin typeface="Calibri" panose="020F0502020204030204" pitchFamily="34" charset="0"/>
              </a:rPr>
              <a:t>Ignoren las afirmaciones falsas y la desinformación en las redes sociales sobre las vacunas contra el coronavirus.</a:t>
            </a:r>
          </a:p>
        </p:txBody>
      </p:sp>
      <p:sp>
        <p:nvSpPr>
          <p:cNvPr id="5" name="Rectangle 4"/>
          <p:cNvSpPr/>
          <p:nvPr/>
        </p:nvSpPr>
        <p:spPr>
          <a:xfrm>
            <a:off x="304800" y="4262936"/>
            <a:ext cx="7010400" cy="1323632"/>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2667" dirty="0">
                <a:solidFill>
                  <a:srgbClr val="39639D"/>
                </a:solidFill>
                <a:latin typeface="Calibri" panose="020F0502020204030204" pitchFamily="34" charset="0"/>
                <a:hlinkClick r:id="rId4"/>
              </a:rPr>
              <a:t>Página web de seguridad de la vacuna contra </a:t>
            </a:r>
            <a:br>
              <a:rPr lang="es-US" sz="2667" dirty="0">
                <a:solidFill>
                  <a:srgbClr val="39639D"/>
                </a:solidFill>
                <a:latin typeface="Calibri" panose="020F0502020204030204" pitchFamily="34" charset="0"/>
                <a:hlinkClick r:id="rId4"/>
              </a:rPr>
            </a:br>
            <a:r>
              <a:rPr lang="es-US" sz="2667" dirty="0">
                <a:solidFill>
                  <a:srgbClr val="39639D"/>
                </a:solidFill>
                <a:latin typeface="Calibri" panose="020F0502020204030204" pitchFamily="34" charset="0"/>
                <a:hlinkClick r:id="rId4"/>
              </a:rPr>
              <a:t>el COVID-19 del Department of Health (Departamento de Salud)</a:t>
            </a:r>
            <a:endParaRPr lang="es-US" sz="2667" dirty="0">
              <a:solidFill>
                <a:srgbClr val="39639D"/>
              </a:solidFill>
              <a:latin typeface="Calibri" panose="020F0502020204030204" pitchFamily="34" charset="0"/>
              <a:hlinkClick r:id="rId5"/>
            </a:endParaRPr>
          </a:p>
        </p:txBody>
      </p:sp>
      <p:sp>
        <p:nvSpPr>
          <p:cNvPr id="6" name="Rectangle 5"/>
          <p:cNvSpPr/>
          <p:nvPr/>
        </p:nvSpPr>
        <p:spPr>
          <a:xfrm>
            <a:off x="304800" y="5616016"/>
            <a:ext cx="9787924" cy="91319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2667" dirty="0">
                <a:solidFill>
                  <a:srgbClr val="39639D"/>
                </a:solidFill>
                <a:latin typeface="Calibri" panose="020F0502020204030204" pitchFamily="34" charset="0"/>
                <a:hlinkClick r:id="rId6"/>
              </a:rPr>
              <a:t>WebMD, cobertura continua: Desinformación sobre el </a:t>
            </a:r>
            <a:r>
              <a:rPr lang="es-US" sz="2667" dirty="0" smtClean="0">
                <a:solidFill>
                  <a:srgbClr val="39639D"/>
                </a:solidFill>
                <a:latin typeface="Calibri" panose="020F0502020204030204" pitchFamily="34" charset="0"/>
                <a:hlinkClick r:id="rId6"/>
              </a:rPr>
              <a:t>COVID-19 (sólo en inglés) </a:t>
            </a:r>
            <a:endParaRPr lang="es-US" sz="2667" dirty="0">
              <a:solidFill>
                <a:srgbClr val="39639D"/>
              </a:solidFill>
              <a:latin typeface="Calibri" panose="020F0502020204030204" pitchFamily="34" charset="0"/>
              <a:hlinkClick r:id="rId6"/>
            </a:endParaRPr>
          </a:p>
        </p:txBody>
      </p:sp>
      <p:pic>
        <p:nvPicPr>
          <p:cNvPr id="8" name="Picture 7" descr="A hand holding a bottle of water&#10;&#10;Description automatically generated with low confidence">
            <a:extLst>
              <a:ext uri="{FF2B5EF4-FFF2-40B4-BE49-F238E27FC236}">
                <a16:creationId xmlns:a16="http://schemas.microsoft.com/office/drawing/2014/main" id="{0FC90013-80B6-6749-A4FF-267BEA8837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0" y="854589"/>
            <a:ext cx="4572000" cy="4546600"/>
          </a:xfrm>
          <a:prstGeom prst="rect">
            <a:avLst/>
          </a:prstGeom>
        </p:spPr>
      </p:pic>
    </p:spTree>
    <p:custDataLst>
      <p:tags r:id="rId1"/>
    </p:custDataLst>
    <p:extLst>
      <p:ext uri="{BB962C8B-B14F-4D97-AF65-F5344CB8AC3E}">
        <p14:creationId xmlns:p14="http://schemas.microsoft.com/office/powerpoint/2010/main" val="6611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733" b="0">
                <a:solidFill>
                  <a:schemeClr val="tx1"/>
                </a:solidFill>
              </a:rPr>
              <a:t>Registros de vacunación</a:t>
            </a:r>
          </a:p>
        </p:txBody>
      </p:sp>
      <p:sp>
        <p:nvSpPr>
          <p:cNvPr id="3" name="Rectangle 2"/>
          <p:cNvSpPr/>
          <p:nvPr/>
        </p:nvSpPr>
        <p:spPr>
          <a:xfrm>
            <a:off x="203200" y="685801"/>
            <a:ext cx="6807201" cy="4914166"/>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spcAft>
                <a:spcPts val="600"/>
              </a:spcAft>
            </a:pPr>
            <a:r>
              <a:rPr lang="es-US" sz="3000" dirty="0">
                <a:solidFill>
                  <a:srgbClr val="000000"/>
                </a:solidFill>
                <a:latin typeface="Calibri" panose="020F0502020204030204" pitchFamily="34" charset="0"/>
              </a:rPr>
              <a:t>Su empleador necesitará ver alguna prueba de que están vacunados,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por ejemplo:</a:t>
            </a:r>
          </a:p>
          <a:p>
            <a:pPr rtl="0">
              <a:lnSpc>
                <a:spcPts val="3200"/>
              </a:lnSpc>
              <a:spcAft>
                <a:spcPts val="600"/>
              </a:spcAft>
            </a:pPr>
            <a:r>
              <a:rPr lang="es-US" sz="3000" dirty="0">
                <a:solidFill>
                  <a:srgbClr val="000000"/>
                </a:solidFill>
                <a:latin typeface="Calibri" panose="020F0502020204030204" pitchFamily="34" charset="0"/>
              </a:rPr>
              <a:t>una tarjeta de vacunación o una fotografía de la tarjeta</a:t>
            </a:r>
          </a:p>
          <a:p>
            <a:pPr rtl="0">
              <a:lnSpc>
                <a:spcPts val="3200"/>
              </a:lnSpc>
              <a:spcAft>
                <a:spcPts val="600"/>
              </a:spcAft>
            </a:pPr>
            <a:r>
              <a:rPr lang="es-US" sz="3000" dirty="0">
                <a:solidFill>
                  <a:srgbClr val="000000"/>
                </a:solidFill>
                <a:latin typeface="Calibri" panose="020F0502020204030204" pitchFamily="34" charset="0"/>
              </a:rPr>
              <a:t>documentación por parte de un proveedor de atención médica </a:t>
            </a:r>
          </a:p>
          <a:p>
            <a:pPr rtl="0">
              <a:lnSpc>
                <a:spcPts val="3200"/>
              </a:lnSpc>
              <a:spcAft>
                <a:spcPts val="600"/>
              </a:spcAft>
            </a:pPr>
            <a:r>
              <a:rPr lang="es-US" sz="3000" dirty="0">
                <a:solidFill>
                  <a:srgbClr val="000000"/>
                </a:solidFill>
                <a:latin typeface="Calibri" panose="020F0502020204030204" pitchFamily="34" charset="0"/>
              </a:rPr>
              <a:t>un comprobante del registro del sistema estatal de información sobre inmunización</a:t>
            </a:r>
          </a:p>
          <a:p>
            <a:pPr rtl="0">
              <a:lnSpc>
                <a:spcPts val="3200"/>
              </a:lnSpc>
              <a:spcAft>
                <a:spcPts val="600"/>
              </a:spcAft>
            </a:pPr>
            <a:r>
              <a:rPr lang="es-US" sz="3000" dirty="0">
                <a:solidFill>
                  <a:srgbClr val="000000"/>
                </a:solidFill>
                <a:latin typeface="Calibri" panose="020F0502020204030204" pitchFamily="34" charset="0"/>
              </a:rPr>
              <a:t>una </a:t>
            </a:r>
            <a:r>
              <a:rPr lang="es-US" sz="3000" dirty="0" err="1">
                <a:solidFill>
                  <a:srgbClr val="000000"/>
                </a:solidFill>
                <a:latin typeface="Calibri" panose="020F0502020204030204" pitchFamily="34" charset="0"/>
              </a:rPr>
              <a:t>autodeclaración</a:t>
            </a:r>
            <a:r>
              <a:rPr lang="es-US" sz="3000" dirty="0">
                <a:solidFill>
                  <a:srgbClr val="000000"/>
                </a:solidFill>
                <a:latin typeface="Calibri" panose="020F0502020204030204" pitchFamily="34" charset="0"/>
              </a:rPr>
              <a:t> firmada en copia impresa o electrónica de que se vacunaron</a:t>
            </a:r>
          </a:p>
        </p:txBody>
      </p:sp>
      <p:pic>
        <p:nvPicPr>
          <p:cNvPr id="6" name="Picture 5" descr="Table&#10;&#10;Description automatically generated">
            <a:extLst>
              <a:ext uri="{FF2B5EF4-FFF2-40B4-BE49-F238E27FC236}">
                <a16:creationId xmlns:a16="http://schemas.microsoft.com/office/drawing/2014/main" id="{7E22B4B8-7DED-E344-83A4-6D8490F02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1" y="1524000"/>
            <a:ext cx="5143500" cy="3810000"/>
          </a:xfrm>
          <a:prstGeom prst="rect">
            <a:avLst/>
          </a:prstGeom>
        </p:spPr>
      </p:pic>
    </p:spTree>
    <p:custDataLst>
      <p:tags r:id="rId1"/>
    </p:custDataLst>
    <p:extLst>
      <p:ext uri="{BB962C8B-B14F-4D97-AF65-F5344CB8AC3E}">
        <p14:creationId xmlns:p14="http://schemas.microsoft.com/office/powerpoint/2010/main" val="2625235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733" b="0" dirty="0">
                <a:solidFill>
                  <a:schemeClr val="tx1"/>
                </a:solidFill>
                <a:latin typeface="Calibri" panose="020F0502020204030204" pitchFamily="34" charset="0"/>
                <a:cs typeface="Calibri" panose="020F0502020204030204" pitchFamily="34" charset="0"/>
              </a:rPr>
              <a:t>Nuestra política de vacunación</a:t>
            </a:r>
          </a:p>
        </p:txBody>
      </p:sp>
    </p:spTree>
    <p:custDataLst>
      <p:tags r:id="rId1"/>
    </p:custDataLst>
    <p:extLst>
      <p:ext uri="{BB962C8B-B14F-4D97-AF65-F5344CB8AC3E}">
        <p14:creationId xmlns:p14="http://schemas.microsoft.com/office/powerpoint/2010/main" val="291063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064"/>
            <a:ext cx="12192001" cy="639763"/>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200" b="0" dirty="0">
                <a:solidFill>
                  <a:schemeClr val="tx1"/>
                </a:solidFill>
                <a:latin typeface="+mn-lt"/>
                <a:cs typeface="Calibri" panose="020F0502020204030204" pitchFamily="34" charset="0"/>
              </a:rPr>
              <a:t>Otras formas de protegerse a ustedes mismos y a los demás </a:t>
            </a:r>
            <a:br>
              <a:rPr lang="es-US" sz="3200" b="0" dirty="0">
                <a:solidFill>
                  <a:schemeClr val="tx1"/>
                </a:solidFill>
                <a:latin typeface="+mn-lt"/>
                <a:cs typeface="Calibri" panose="020F0502020204030204" pitchFamily="34" charset="0"/>
              </a:rPr>
            </a:br>
            <a:r>
              <a:rPr lang="es-US" sz="3200" b="0" dirty="0">
                <a:solidFill>
                  <a:schemeClr val="tx1"/>
                </a:solidFill>
                <a:latin typeface="+mn-lt"/>
                <a:cs typeface="Calibri" panose="020F0502020204030204" pitchFamily="34" charset="0"/>
              </a:rPr>
              <a:t>si no están vacunados</a:t>
            </a:r>
          </a:p>
        </p:txBody>
      </p:sp>
      <p:sp>
        <p:nvSpPr>
          <p:cNvPr id="3" name="Rectangle 2"/>
          <p:cNvSpPr/>
          <p:nvPr/>
        </p:nvSpPr>
        <p:spPr>
          <a:xfrm>
            <a:off x="204786" y="1053383"/>
            <a:ext cx="7754763" cy="540147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spcAft>
                <a:spcPts val="600"/>
              </a:spcAft>
            </a:pPr>
            <a:r>
              <a:rPr lang="es-US" sz="3000" dirty="0">
                <a:solidFill>
                  <a:srgbClr val="000000"/>
                </a:solidFill>
                <a:latin typeface="Calibri" panose="020F0502020204030204" pitchFamily="34" charset="0"/>
              </a:rPr>
              <a:t>Mantengan una distancia física de al menos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6 pies de los demás.</a:t>
            </a:r>
          </a:p>
          <a:p>
            <a:pPr rtl="0">
              <a:lnSpc>
                <a:spcPts val="3200"/>
              </a:lnSpc>
              <a:spcAft>
                <a:spcPts val="600"/>
              </a:spcAft>
            </a:pPr>
            <a:r>
              <a:rPr lang="es-US" sz="3000" dirty="0">
                <a:solidFill>
                  <a:srgbClr val="000000"/>
                </a:solidFill>
                <a:latin typeface="Calibri" panose="020F0502020204030204" pitchFamily="34" charset="0"/>
              </a:rPr>
              <a:t>Lávense las manos con frecuencia durante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20 segundos o utilicen desinfectante de manos. </a:t>
            </a:r>
          </a:p>
          <a:p>
            <a:pPr rtl="0">
              <a:lnSpc>
                <a:spcPts val="3200"/>
              </a:lnSpc>
              <a:spcAft>
                <a:spcPts val="600"/>
              </a:spcAft>
            </a:pPr>
            <a:r>
              <a:rPr lang="es-US" sz="3000" dirty="0">
                <a:solidFill>
                  <a:srgbClr val="000000"/>
                </a:solidFill>
                <a:latin typeface="Calibri" panose="020F0502020204030204" pitchFamily="34" charset="0"/>
              </a:rPr>
              <a:t>Desinfecten con frecuencia las superficies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y herramientas de trabajo.</a:t>
            </a:r>
          </a:p>
          <a:p>
            <a:pPr rtl="0">
              <a:lnSpc>
                <a:spcPts val="3200"/>
              </a:lnSpc>
              <a:spcAft>
                <a:spcPts val="600"/>
              </a:spcAft>
            </a:pPr>
            <a:r>
              <a:rPr lang="es-US" sz="3000" dirty="0">
                <a:solidFill>
                  <a:srgbClr val="000000"/>
                </a:solidFill>
                <a:latin typeface="Calibri" panose="020F0502020204030204" pitchFamily="34" charset="0"/>
              </a:rPr>
              <a:t>Usen una mascarilla.</a:t>
            </a:r>
          </a:p>
          <a:p>
            <a:pPr rtl="0">
              <a:lnSpc>
                <a:spcPts val="3200"/>
              </a:lnSpc>
              <a:spcAft>
                <a:spcPts val="600"/>
              </a:spcAft>
            </a:pPr>
            <a:r>
              <a:rPr lang="es-US" sz="3000" dirty="0">
                <a:solidFill>
                  <a:srgbClr val="000000"/>
                </a:solidFill>
                <a:latin typeface="Calibri" panose="020F0502020204030204" pitchFamily="34" charset="0"/>
              </a:rPr>
              <a:t>Eviten tocarse los ojos, la nariz o la boca con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las manos sucias.</a:t>
            </a:r>
          </a:p>
          <a:p>
            <a:pPr rtl="0">
              <a:lnSpc>
                <a:spcPts val="3200"/>
              </a:lnSpc>
              <a:spcAft>
                <a:spcPts val="600"/>
              </a:spcAft>
            </a:pPr>
            <a:r>
              <a:rPr lang="es-US" sz="3000" dirty="0">
                <a:solidFill>
                  <a:srgbClr val="000000"/>
                </a:solidFill>
                <a:latin typeface="Calibri" panose="020F0502020204030204" pitchFamily="34" charset="0"/>
              </a:rPr>
              <a:t>Quédense en casa si están enfermos y eviten acercarse a los compañeros de trabajo que parezcan enfermos. </a:t>
            </a:r>
          </a:p>
        </p:txBody>
      </p:sp>
      <p:pic>
        <p:nvPicPr>
          <p:cNvPr id="6" name="Picture 5" title="facemasks and sanitizer"/>
          <p:cNvPicPr>
            <a:picLocks noChangeAspect="1"/>
          </p:cNvPicPr>
          <p:nvPr/>
        </p:nvPicPr>
        <p:blipFill rotWithShape="1">
          <a:blip r:embed="rId4" cstate="print">
            <a:extLst>
              <a:ext uri="{28A0092B-C50C-407E-A947-70E740481C1C}">
                <a14:useLocalDpi xmlns:a14="http://schemas.microsoft.com/office/drawing/2010/main" val="0"/>
              </a:ext>
            </a:extLst>
          </a:blip>
          <a:srcRect l="10473" t="4074" r="18379" b="-4074"/>
          <a:stretch/>
        </p:blipFill>
        <p:spPr>
          <a:xfrm>
            <a:off x="8365420" y="3327400"/>
            <a:ext cx="3352801" cy="3143251"/>
          </a:xfrm>
          <a:prstGeom prst="rect">
            <a:avLst/>
          </a:prstGeom>
        </p:spPr>
      </p:pic>
      <p:pic>
        <p:nvPicPr>
          <p:cNvPr id="9" name="Picture 8" descr="Diagram&#10;&#10;Description automatically generated">
            <a:extLst>
              <a:ext uri="{FF2B5EF4-FFF2-40B4-BE49-F238E27FC236}">
                <a16:creationId xmlns:a16="http://schemas.microsoft.com/office/drawing/2014/main" id="{A51015F7-7BAD-3E40-8B83-CE413E1E28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7770" y="732213"/>
            <a:ext cx="3848100" cy="2527300"/>
          </a:xfrm>
          <a:prstGeom prst="rect">
            <a:avLst/>
          </a:prstGeom>
        </p:spPr>
      </p:pic>
    </p:spTree>
    <p:custDataLst>
      <p:tags r:id="rId1"/>
    </p:custDataLst>
    <p:extLst>
      <p:ext uri="{BB962C8B-B14F-4D97-AF65-F5344CB8AC3E}">
        <p14:creationId xmlns:p14="http://schemas.microsoft.com/office/powerpoint/2010/main" val="39043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958"/>
            <a:ext cx="12192001" cy="639763"/>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200" b="0" dirty="0" err="1">
                <a:solidFill>
                  <a:schemeClr val="tx1"/>
                </a:solidFill>
              </a:rPr>
              <a:t>Cubrebocas</a:t>
            </a:r>
            <a:r>
              <a:rPr lang="es-US" sz="3200" b="0" dirty="0">
                <a:solidFill>
                  <a:schemeClr val="tx1"/>
                </a:solidFill>
              </a:rPr>
              <a:t>, mascarillas y mascarillas de protección respiratoria </a:t>
            </a:r>
          </a:p>
        </p:txBody>
      </p:sp>
      <p:pic>
        <p:nvPicPr>
          <p:cNvPr id="6" name="Picture 5" title="grocery store worker with mask"/>
          <p:cNvPicPr>
            <a:picLocks noChangeAspect="1"/>
          </p:cNvPicPr>
          <p:nvPr/>
        </p:nvPicPr>
        <p:blipFill rotWithShape="1">
          <a:blip r:embed="rId4" cstate="print">
            <a:extLst>
              <a:ext uri="{28A0092B-C50C-407E-A947-70E740481C1C}">
                <a14:useLocalDpi xmlns:a14="http://schemas.microsoft.com/office/drawing/2010/main" val="0"/>
              </a:ext>
            </a:extLst>
          </a:blip>
          <a:srcRect l="13442" r="19350"/>
          <a:stretch/>
        </p:blipFill>
        <p:spPr>
          <a:xfrm>
            <a:off x="406400" y="1026754"/>
            <a:ext cx="4267200" cy="4237380"/>
          </a:xfrm>
          <a:prstGeom prst="rect">
            <a:avLst/>
          </a:prstGeom>
        </p:spPr>
      </p:pic>
      <p:sp>
        <p:nvSpPr>
          <p:cNvPr id="4" name="Rectangle 3"/>
          <p:cNvSpPr/>
          <p:nvPr/>
        </p:nvSpPr>
        <p:spPr>
          <a:xfrm>
            <a:off x="4775200" y="1092201"/>
            <a:ext cx="7213600" cy="393954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spcAft>
                <a:spcPts val="600"/>
              </a:spcAft>
            </a:pPr>
            <a:r>
              <a:rPr lang="es-US" sz="3000" dirty="0">
                <a:solidFill>
                  <a:srgbClr val="000000"/>
                </a:solidFill>
                <a:latin typeface="Calibri" panose="020F0502020204030204" pitchFamily="34" charset="0"/>
              </a:rPr>
              <a:t>Los tres ayudan a prevenir la propagación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del virus a otras personas.</a:t>
            </a:r>
          </a:p>
          <a:p>
            <a:pPr rtl="0">
              <a:lnSpc>
                <a:spcPts val="3200"/>
              </a:lnSpc>
              <a:spcAft>
                <a:spcPts val="600"/>
              </a:spcAft>
            </a:pPr>
            <a:r>
              <a:rPr lang="es-US" sz="3000" dirty="0">
                <a:solidFill>
                  <a:srgbClr val="000000"/>
                </a:solidFill>
                <a:latin typeface="Calibri" panose="020F0502020204030204" pitchFamily="34" charset="0"/>
              </a:rPr>
              <a:t>Según su estado de vacunación o del tipo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de trabajo que tengan, es posible que se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les exija usar un </a:t>
            </a:r>
            <a:r>
              <a:rPr lang="es-US" sz="3000" dirty="0" err="1">
                <a:solidFill>
                  <a:srgbClr val="000000"/>
                </a:solidFill>
                <a:latin typeface="Calibri" panose="020F0502020204030204" pitchFamily="34" charset="0"/>
              </a:rPr>
              <a:t>cubrebocas</a:t>
            </a:r>
            <a:r>
              <a:rPr lang="es-US" sz="3000" dirty="0">
                <a:solidFill>
                  <a:srgbClr val="000000"/>
                </a:solidFill>
                <a:latin typeface="Calibri" panose="020F0502020204030204" pitchFamily="34" charset="0"/>
              </a:rPr>
              <a:t>, una mascarilla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o una mascarilla de protección respiratoria.</a:t>
            </a:r>
          </a:p>
          <a:p>
            <a:pPr rtl="0">
              <a:lnSpc>
                <a:spcPts val="3200"/>
              </a:lnSpc>
              <a:spcAft>
                <a:spcPts val="600"/>
              </a:spcAft>
            </a:pPr>
            <a:r>
              <a:rPr lang="es-US" sz="3000" dirty="0">
                <a:solidFill>
                  <a:srgbClr val="000000"/>
                </a:solidFill>
                <a:latin typeface="Calibri" panose="020F0502020204030204" pitchFamily="34" charset="0"/>
              </a:rPr>
              <a:t>Todos los trabajadores deben utilizar mascarillas cuando trabajen en interiores cerca del público.</a:t>
            </a:r>
          </a:p>
        </p:txBody>
      </p:sp>
      <p:sp>
        <p:nvSpPr>
          <p:cNvPr id="5" name="Rectangle 4"/>
          <p:cNvSpPr/>
          <p:nvPr/>
        </p:nvSpPr>
        <p:spPr>
          <a:xfrm>
            <a:off x="1934328" y="5450700"/>
            <a:ext cx="8323345" cy="553998"/>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000" dirty="0">
                <a:solidFill>
                  <a:srgbClr val="0070C0"/>
                </a:solidFill>
                <a:latin typeface="Calibri" panose="020F0502020204030204" pitchFamily="34" charset="0"/>
                <a:hlinkClick r:id="rId5"/>
              </a:rPr>
              <a:t>¿Qué mascarilla </a:t>
            </a:r>
            <a:r>
              <a:rPr lang="es-US" sz="3000" dirty="0" smtClean="0">
                <a:solidFill>
                  <a:srgbClr val="0070C0"/>
                </a:solidFill>
                <a:latin typeface="Calibri" panose="020F0502020204030204" pitchFamily="34" charset="0"/>
                <a:hlinkClick r:id="rId5"/>
              </a:rPr>
              <a:t>usar según la tarea a desempeñar?</a:t>
            </a:r>
            <a:endParaRPr lang="es-US" sz="3000" dirty="0">
              <a:solidFill>
                <a:srgbClr val="0070C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75572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0" y="0"/>
            <a:ext cx="9855200" cy="919163"/>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200" b="0" dirty="0" err="1">
                <a:solidFill>
                  <a:schemeClr val="tx1"/>
                </a:solidFill>
                <a:latin typeface="Calibri" panose="020F0502020204030204" pitchFamily="34" charset="0"/>
                <a:cs typeface="Calibri" panose="020F0502020204030204" pitchFamily="34" charset="0"/>
              </a:rPr>
              <a:t>Cubrebocas</a:t>
            </a:r>
            <a:r>
              <a:rPr lang="es-US" sz="3200" b="0" dirty="0">
                <a:solidFill>
                  <a:schemeClr val="tx1"/>
                </a:solidFill>
                <a:latin typeface="Calibri" panose="020F0502020204030204" pitchFamily="34" charset="0"/>
                <a:cs typeface="Calibri" panose="020F0502020204030204" pitchFamily="34" charset="0"/>
              </a:rPr>
              <a:t>, mascarillas y mascarillas de protección respiratoria: ¿Cuál es la diferencia?</a:t>
            </a:r>
          </a:p>
        </p:txBody>
      </p:sp>
      <p:sp>
        <p:nvSpPr>
          <p:cNvPr id="4" name="Rectangle 3"/>
          <p:cNvSpPr/>
          <p:nvPr/>
        </p:nvSpPr>
        <p:spPr>
          <a:xfrm>
            <a:off x="203200" y="1133758"/>
            <a:ext cx="6951362" cy="83099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2400" dirty="0"/>
              <a:t>Los </a:t>
            </a:r>
            <a:r>
              <a:rPr lang="es-US" sz="2400" dirty="0" err="1"/>
              <a:t>cubrebocas</a:t>
            </a:r>
            <a:r>
              <a:rPr lang="es-US" sz="2400" dirty="0"/>
              <a:t> de tela hechos en casa son para trabajos con </a:t>
            </a:r>
            <a:r>
              <a:rPr lang="es-US" sz="2400" dirty="0">
                <a:solidFill>
                  <a:srgbClr val="002060"/>
                </a:solidFill>
              </a:rPr>
              <a:t>riesgo bajo</a:t>
            </a:r>
            <a:r>
              <a:rPr lang="es-US" sz="2400" dirty="0"/>
              <a:t>. </a:t>
            </a:r>
          </a:p>
        </p:txBody>
      </p:sp>
      <p:pic>
        <p:nvPicPr>
          <p:cNvPr id="5" name="Picture 4" title="homemade facemas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0656" y="685312"/>
            <a:ext cx="2457752" cy="1625600"/>
          </a:xfrm>
          <a:prstGeom prst="rect">
            <a:avLst/>
          </a:prstGeom>
        </p:spPr>
      </p:pic>
      <p:sp>
        <p:nvSpPr>
          <p:cNvPr id="6" name="Rectangle 5"/>
          <p:cNvSpPr/>
          <p:nvPr/>
        </p:nvSpPr>
        <p:spPr>
          <a:xfrm>
            <a:off x="184501" y="2077061"/>
            <a:ext cx="4646951" cy="120032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2400" dirty="0"/>
              <a:t>Las mascarillas compradas (muchos modelos) son para trabajos con </a:t>
            </a:r>
            <a:r>
              <a:rPr lang="es-US" sz="2400" dirty="0">
                <a:solidFill>
                  <a:srgbClr val="002060"/>
                </a:solidFill>
              </a:rPr>
              <a:t>riesgo bajo. </a:t>
            </a:r>
          </a:p>
        </p:txBody>
      </p:sp>
      <p:pic>
        <p:nvPicPr>
          <p:cNvPr id="7" name="Picture 6" title="purchased facemas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773" y="1820036"/>
            <a:ext cx="2495644" cy="1830137"/>
          </a:xfrm>
          <a:prstGeom prst="rect">
            <a:avLst/>
          </a:prstGeom>
        </p:spPr>
      </p:pic>
      <p:sp>
        <p:nvSpPr>
          <p:cNvPr id="8" name="Rectangle 7"/>
          <p:cNvSpPr/>
          <p:nvPr/>
        </p:nvSpPr>
        <p:spPr>
          <a:xfrm>
            <a:off x="203200" y="3615975"/>
            <a:ext cx="8229600" cy="83099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2400" dirty="0"/>
              <a:t>Las mascarillas desechables de tipo quirúrgico son para trabajos con </a:t>
            </a:r>
            <a:r>
              <a:rPr lang="es-US" sz="2400" dirty="0">
                <a:solidFill>
                  <a:srgbClr val="FF6600"/>
                </a:solidFill>
              </a:rPr>
              <a:t>riesgo medio. </a:t>
            </a:r>
          </a:p>
        </p:txBody>
      </p:sp>
      <p:pic>
        <p:nvPicPr>
          <p:cNvPr id="9" name="Picture 8" title="surgical style facemask"/>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5453" y="2538682"/>
            <a:ext cx="3508159" cy="1922991"/>
          </a:xfrm>
          <a:prstGeom prst="rect">
            <a:avLst/>
          </a:prstGeom>
        </p:spPr>
      </p:pic>
      <p:sp>
        <p:nvSpPr>
          <p:cNvPr id="11" name="Rectangle 10"/>
          <p:cNvSpPr/>
          <p:nvPr/>
        </p:nvSpPr>
        <p:spPr>
          <a:xfrm>
            <a:off x="184501" y="4559278"/>
            <a:ext cx="5809899" cy="1754326"/>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dirty="0"/>
              <a:t>Una mascarilla de protección respiratoria N-95 aprobada por el Instituto Nacional para la Seguridad y Salud Ocupacional (</a:t>
            </a:r>
            <a:r>
              <a:rPr lang="es-US" dirty="0" err="1"/>
              <a:t>National</a:t>
            </a:r>
            <a:r>
              <a:rPr lang="es-US" dirty="0"/>
              <a:t> </a:t>
            </a:r>
            <a:r>
              <a:rPr lang="es-US" dirty="0" err="1"/>
              <a:t>Institute</a:t>
            </a:r>
            <a:r>
              <a:rPr lang="es-US" dirty="0"/>
              <a:t> </a:t>
            </a:r>
            <a:r>
              <a:rPr lang="es-US" dirty="0" err="1"/>
              <a:t>for</a:t>
            </a:r>
            <a:r>
              <a:rPr lang="es-US" dirty="0"/>
              <a:t> </a:t>
            </a:r>
            <a:r>
              <a:rPr lang="es-US" dirty="0" err="1"/>
              <a:t>Occupational</a:t>
            </a:r>
            <a:r>
              <a:rPr lang="es-US" dirty="0"/>
              <a:t> Safety and </a:t>
            </a:r>
            <a:r>
              <a:rPr lang="es-US" dirty="0" err="1"/>
              <a:t>Health</a:t>
            </a:r>
            <a:r>
              <a:rPr lang="es-US" dirty="0"/>
              <a:t>, NIOSH) es para trabajos con riesgo alto e impide que el coronavirus entre a través de </a:t>
            </a:r>
            <a:br>
              <a:rPr lang="es-US" dirty="0"/>
            </a:br>
            <a:r>
              <a:rPr lang="es-US" dirty="0"/>
              <a:t>la mascarilla.</a:t>
            </a:r>
          </a:p>
        </p:txBody>
      </p:sp>
      <p:pic>
        <p:nvPicPr>
          <p:cNvPr id="12" name="Picture 11" title="N-95 respirator"/>
          <p:cNvPicPr>
            <a:picLocks noChangeAspect="1"/>
          </p:cNvPicPr>
          <p:nvPr/>
        </p:nvPicPr>
        <p:blipFill rotWithShape="1">
          <a:blip r:embed="rId7" cstate="print">
            <a:extLst>
              <a:ext uri="{28A0092B-C50C-407E-A947-70E740481C1C}">
                <a14:useLocalDpi xmlns:a14="http://schemas.microsoft.com/office/drawing/2010/main" val="0"/>
              </a:ext>
            </a:extLst>
          </a:blip>
          <a:srcRect l="12753" t="10434" r="18627" b="9565"/>
          <a:stretch/>
        </p:blipFill>
        <p:spPr>
          <a:xfrm>
            <a:off x="5994400" y="4326486"/>
            <a:ext cx="2641600" cy="2053151"/>
          </a:xfrm>
          <a:prstGeom prst="rect">
            <a:avLst/>
          </a:prstGeom>
        </p:spPr>
      </p:pic>
      <p:sp>
        <p:nvSpPr>
          <p:cNvPr id="3" name="TextBox 2"/>
          <p:cNvSpPr txBox="1"/>
          <p:nvPr/>
        </p:nvSpPr>
        <p:spPr>
          <a:xfrm>
            <a:off x="8840656" y="5054601"/>
            <a:ext cx="3046544"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dirty="0">
                <a:hlinkClick r:id="rId8"/>
              </a:rPr>
              <a:t>Preguntas comunes sobre las mascarillas</a:t>
            </a:r>
            <a:endParaRPr lang="es-US" dirty="0">
              <a:hlinkClick r:id="rId9"/>
            </a:endParaRPr>
          </a:p>
        </p:txBody>
      </p:sp>
    </p:spTree>
    <p:custDataLst>
      <p:tags r:id="rId1"/>
    </p:custDataLst>
    <p:extLst>
      <p:ext uri="{BB962C8B-B14F-4D97-AF65-F5344CB8AC3E}">
        <p14:creationId xmlns:p14="http://schemas.microsoft.com/office/powerpoint/2010/main" val="9436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18984"/>
            <a:ext cx="12192001" cy="639763"/>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4267" b="0" dirty="0">
                <a:solidFill>
                  <a:schemeClr val="tx1"/>
                </a:solidFill>
                <a:latin typeface="Calibri" panose="020F0502020204030204" pitchFamily="34" charset="0"/>
                <a:cs typeface="Calibri" panose="020F0502020204030204" pitchFamily="34" charset="0"/>
              </a:rPr>
              <a:t>Nuestros requisitos sobre mascarillas y mascarillas </a:t>
            </a:r>
            <a:br>
              <a:rPr lang="es-US" sz="4267" b="0" dirty="0">
                <a:solidFill>
                  <a:schemeClr val="tx1"/>
                </a:solidFill>
                <a:latin typeface="Calibri" panose="020F0502020204030204" pitchFamily="34" charset="0"/>
                <a:cs typeface="Calibri" panose="020F0502020204030204" pitchFamily="34" charset="0"/>
              </a:rPr>
            </a:br>
            <a:r>
              <a:rPr lang="es-US" sz="4267" b="0" dirty="0">
                <a:solidFill>
                  <a:schemeClr val="tx1"/>
                </a:solidFill>
                <a:latin typeface="Calibri" panose="020F0502020204030204" pitchFamily="34" charset="0"/>
                <a:cs typeface="Calibri" panose="020F0502020204030204" pitchFamily="34" charset="0"/>
              </a:rPr>
              <a:t>de protección respiratoria</a:t>
            </a:r>
          </a:p>
        </p:txBody>
      </p:sp>
      <p:sp>
        <p:nvSpPr>
          <p:cNvPr id="2" name="TextBox 1"/>
          <p:cNvSpPr txBox="1"/>
          <p:nvPr/>
        </p:nvSpPr>
        <p:spPr>
          <a:xfrm>
            <a:off x="609600" y="2616200"/>
            <a:ext cx="10972800"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algn="ctr" rtl="0"/>
            <a:r>
              <a:rPr lang="es-US" dirty="0">
                <a:solidFill>
                  <a:srgbClr val="0070C0"/>
                </a:solidFill>
              </a:rPr>
              <a:t>[Enumere o describa los casos en los que requiere el uso de mascarillas o mascarillas de protección respiratoria N-95]</a:t>
            </a:r>
          </a:p>
        </p:txBody>
      </p:sp>
    </p:spTree>
    <p:custDataLst>
      <p:tags r:id="rId1"/>
    </p:custDataLst>
    <p:extLst>
      <p:ext uri="{BB962C8B-B14F-4D97-AF65-F5344CB8AC3E}">
        <p14:creationId xmlns:p14="http://schemas.microsoft.com/office/powerpoint/2010/main" val="1108631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9" y="227301"/>
            <a:ext cx="11576649" cy="639763"/>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400" b="0" dirty="0">
                <a:solidFill>
                  <a:schemeClr val="tx1"/>
                </a:solidFill>
              </a:rPr>
              <a:t>¿Por qué las mascarillas de protección respiratoria </a:t>
            </a:r>
            <a:br>
              <a:rPr lang="es-US" sz="3400" b="0" dirty="0">
                <a:solidFill>
                  <a:schemeClr val="tx1"/>
                </a:solidFill>
              </a:rPr>
            </a:br>
            <a:r>
              <a:rPr lang="es-US" sz="3400" b="0" dirty="0">
                <a:solidFill>
                  <a:schemeClr val="tx1"/>
                </a:solidFill>
              </a:rPr>
              <a:t>N-95 son las más eficaces?</a:t>
            </a:r>
          </a:p>
        </p:txBody>
      </p:sp>
      <p:sp>
        <p:nvSpPr>
          <p:cNvPr id="3" name="Rectangle 2"/>
          <p:cNvSpPr/>
          <p:nvPr/>
        </p:nvSpPr>
        <p:spPr>
          <a:xfrm>
            <a:off x="285394" y="4201564"/>
            <a:ext cx="3294385" cy="90063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2100"/>
              </a:lnSpc>
            </a:pPr>
            <a:r>
              <a:rPr lang="es-US" sz="2000" dirty="0">
                <a:solidFill>
                  <a:srgbClr val="000000"/>
                </a:solidFill>
                <a:latin typeface="Calibri" panose="020F0502020204030204" pitchFamily="34" charset="0"/>
              </a:rPr>
              <a:t>Las </a:t>
            </a:r>
            <a:r>
              <a:rPr lang="es-US" sz="2000" u="sng" dirty="0">
                <a:solidFill>
                  <a:srgbClr val="000000"/>
                </a:solidFill>
                <a:latin typeface="Calibri" panose="020F0502020204030204" pitchFamily="34" charset="0"/>
              </a:rPr>
              <a:t>dos correas que rodean la cabeza </a:t>
            </a:r>
            <a:r>
              <a:rPr lang="es-US" sz="2000" dirty="0">
                <a:solidFill>
                  <a:srgbClr val="000000"/>
                </a:solidFill>
                <a:latin typeface="Calibri" panose="020F0502020204030204" pitchFamily="34" charset="0"/>
              </a:rPr>
              <a:t>y el cuello ayudan a que se ajuste bien a la cara.</a:t>
            </a:r>
          </a:p>
        </p:txBody>
      </p:sp>
      <p:pic>
        <p:nvPicPr>
          <p:cNvPr id="8" name="Picture 7" title="Woman with N-95 respirat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68400" y="1083660"/>
            <a:ext cx="3114101" cy="3131195"/>
          </a:xfrm>
          <a:prstGeom prst="rect">
            <a:avLst/>
          </a:prstGeom>
        </p:spPr>
      </p:pic>
      <p:sp>
        <p:nvSpPr>
          <p:cNvPr id="4" name="Rectangle 3"/>
          <p:cNvSpPr/>
          <p:nvPr/>
        </p:nvSpPr>
        <p:spPr>
          <a:xfrm>
            <a:off x="3565509" y="1948061"/>
            <a:ext cx="4367494" cy="214417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pPr>
            <a:r>
              <a:rPr lang="es-US" sz="3000" spc="-40" dirty="0">
                <a:solidFill>
                  <a:srgbClr val="000000"/>
                </a:solidFill>
                <a:latin typeface="Calibri" panose="020F0502020204030204" pitchFamily="34" charset="0"/>
              </a:rPr>
              <a:t>Cuando se requiera su uso, </a:t>
            </a:r>
            <a:br>
              <a:rPr lang="es-US" sz="3000" spc="-40" dirty="0">
                <a:solidFill>
                  <a:srgbClr val="000000"/>
                </a:solidFill>
                <a:latin typeface="Calibri" panose="020F0502020204030204" pitchFamily="34" charset="0"/>
              </a:rPr>
            </a:br>
            <a:r>
              <a:rPr lang="es-US" sz="3000" spc="-40" dirty="0">
                <a:solidFill>
                  <a:srgbClr val="000000"/>
                </a:solidFill>
                <a:latin typeface="Calibri" panose="020F0502020204030204" pitchFamily="34" charset="0"/>
              </a:rPr>
              <a:t>estas mascarillas de protección respiratoria deben someterse a pruebas de ajuste en las personas.</a:t>
            </a:r>
          </a:p>
        </p:txBody>
      </p:sp>
      <p:pic>
        <p:nvPicPr>
          <p:cNvPr id="9" name="Picture 8" title="fit-testing man"/>
          <p:cNvPicPr>
            <a:picLocks noChangeAspect="1"/>
          </p:cNvPicPr>
          <p:nvPr/>
        </p:nvPicPr>
        <p:blipFill rotWithShape="1">
          <a:blip r:embed="rId5" cstate="print">
            <a:extLst>
              <a:ext uri="{28A0092B-C50C-407E-A947-70E740481C1C}">
                <a14:useLocalDpi xmlns:a14="http://schemas.microsoft.com/office/drawing/2010/main" val="0"/>
              </a:ext>
            </a:extLst>
          </a:blip>
          <a:srcRect l="20800"/>
          <a:stretch/>
        </p:blipFill>
        <p:spPr>
          <a:xfrm>
            <a:off x="7933002" y="867063"/>
            <a:ext cx="4170231" cy="3347791"/>
          </a:xfrm>
          <a:prstGeom prst="rect">
            <a:avLst/>
          </a:prstGeom>
        </p:spPr>
      </p:pic>
      <p:sp>
        <p:nvSpPr>
          <p:cNvPr id="5" name="Rectangle 4"/>
          <p:cNvSpPr/>
          <p:nvPr/>
        </p:nvSpPr>
        <p:spPr>
          <a:xfrm>
            <a:off x="120018" y="5473272"/>
            <a:ext cx="8982747" cy="89171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pPr>
            <a:r>
              <a:rPr lang="es-US" sz="2000" dirty="0">
                <a:solidFill>
                  <a:srgbClr val="000000"/>
                </a:solidFill>
                <a:latin typeface="Calibri" panose="020F0502020204030204" pitchFamily="34" charset="0"/>
              </a:rPr>
              <a:t>Las mascarillas de protección respiratoria </a:t>
            </a:r>
            <a:r>
              <a:rPr lang="es-US" sz="2000" dirty="0" smtClean="0">
                <a:solidFill>
                  <a:srgbClr val="000000"/>
                </a:solidFill>
                <a:latin typeface="Calibri" panose="020F0502020204030204" pitchFamily="34" charset="0"/>
              </a:rPr>
              <a:t>N-95 </a:t>
            </a:r>
            <a:r>
              <a:rPr lang="es-US" sz="2000" dirty="0">
                <a:solidFill>
                  <a:srgbClr val="000000"/>
                </a:solidFill>
                <a:latin typeface="Calibri" panose="020F0502020204030204" pitchFamily="34" charset="0"/>
              </a:rPr>
              <a:t>aprobadas por el NIOSH son las que brindan mayor protección.</a:t>
            </a:r>
          </a:p>
        </p:txBody>
      </p:sp>
      <p:pic>
        <p:nvPicPr>
          <p:cNvPr id="7" name="Picture 6" descr="A blue and white logo&#10;&#10;Description automatically generated with low confidence">
            <a:extLst>
              <a:ext uri="{FF2B5EF4-FFF2-40B4-BE49-F238E27FC236}">
                <a16:creationId xmlns:a16="http://schemas.microsoft.com/office/drawing/2014/main" id="{5B5ECB09-105A-544B-BCFA-975E6581C2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2400" y="5293065"/>
            <a:ext cx="2560320" cy="901931"/>
          </a:xfrm>
          <a:prstGeom prst="rect">
            <a:avLst/>
          </a:prstGeom>
        </p:spPr>
      </p:pic>
    </p:spTree>
    <p:custDataLst>
      <p:tags r:id="rId1"/>
    </p:custDataLst>
    <p:extLst>
      <p:ext uri="{BB962C8B-B14F-4D97-AF65-F5344CB8AC3E}">
        <p14:creationId xmlns:p14="http://schemas.microsoft.com/office/powerpoint/2010/main" val="2949024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 y="12357"/>
            <a:ext cx="12192001" cy="639763"/>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200" b="0" spc="-40" dirty="0">
                <a:solidFill>
                  <a:schemeClr val="tx1"/>
                </a:solidFill>
              </a:rPr>
              <a:t>Pruebas de ajuste de las mascarillas de protección respiratoria N-95</a:t>
            </a:r>
          </a:p>
        </p:txBody>
      </p:sp>
      <p:sp>
        <p:nvSpPr>
          <p:cNvPr id="3" name="Rectangle 2"/>
          <p:cNvSpPr/>
          <p:nvPr/>
        </p:nvSpPr>
        <p:spPr>
          <a:xfrm>
            <a:off x="203200" y="642116"/>
            <a:ext cx="6197600" cy="2021323"/>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000"/>
              </a:lnSpc>
            </a:pPr>
            <a:r>
              <a:rPr lang="es-US" sz="3000" spc="-40" dirty="0">
                <a:latin typeface="Calibri" panose="020F0502020204030204" pitchFamily="34" charset="0"/>
                <a:cs typeface="Calibri" panose="020F0502020204030204" pitchFamily="34" charset="0"/>
              </a:rPr>
              <a:t>Si están obligados a usar una mascarilla de protección respiratoria N-95, debemos realizar una prueba de ajuste de la mascarilla para asegurarnos de que no tenga fugas.</a:t>
            </a:r>
          </a:p>
        </p:txBody>
      </p:sp>
      <p:pic>
        <p:nvPicPr>
          <p:cNvPr id="5" name="Picture 4" title="Fit-testing gear"/>
          <p:cNvPicPr>
            <a:picLocks noChangeAspect="1"/>
          </p:cNvPicPr>
          <p:nvPr/>
        </p:nvPicPr>
        <p:blipFill rotWithShape="1">
          <a:blip r:embed="rId4" cstate="print">
            <a:extLst>
              <a:ext uri="{28A0092B-C50C-407E-A947-70E740481C1C}">
                <a14:useLocalDpi xmlns:a14="http://schemas.microsoft.com/office/drawing/2010/main" val="0"/>
              </a:ext>
            </a:extLst>
          </a:blip>
          <a:srcRect l="8333" r="10834"/>
          <a:stretch/>
        </p:blipFill>
        <p:spPr>
          <a:xfrm>
            <a:off x="6400800" y="716454"/>
            <a:ext cx="5304531" cy="3550255"/>
          </a:xfrm>
          <a:prstGeom prst="rect">
            <a:avLst/>
          </a:prstGeom>
        </p:spPr>
      </p:pic>
      <p:pic>
        <p:nvPicPr>
          <p:cNvPr id="7" name="Picture 6" title="man wearing n-95 respirator correctly"/>
          <p:cNvPicPr>
            <a:picLocks noChangeAspect="1"/>
          </p:cNvPicPr>
          <p:nvPr/>
        </p:nvPicPr>
        <p:blipFill rotWithShape="1">
          <a:blip r:embed="rId5" cstate="print">
            <a:extLst>
              <a:ext uri="{28A0092B-C50C-407E-A947-70E740481C1C}">
                <a14:useLocalDpi xmlns:a14="http://schemas.microsoft.com/office/drawing/2010/main" val="0"/>
              </a:ext>
            </a:extLst>
          </a:blip>
          <a:srcRect l="45071"/>
          <a:stretch/>
        </p:blipFill>
        <p:spPr>
          <a:xfrm>
            <a:off x="406400" y="2631488"/>
            <a:ext cx="3121725" cy="3781320"/>
          </a:xfrm>
          <a:prstGeom prst="rect">
            <a:avLst/>
          </a:prstGeom>
        </p:spPr>
      </p:pic>
      <p:cxnSp>
        <p:nvCxnSpPr>
          <p:cNvPr id="9" name="Straight Arrow Connector 8" descr="Arrow point to correctly work N-95 respirator"/>
          <p:cNvCxnSpPr/>
          <p:nvPr/>
        </p:nvCxnSpPr>
        <p:spPr>
          <a:xfrm flipH="1">
            <a:off x="3528126" y="4851400"/>
            <a:ext cx="9422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470403" y="4343400"/>
            <a:ext cx="7721600" cy="132343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pPr>
            <a:r>
              <a:rPr lang="es-US" sz="3000" dirty="0">
                <a:latin typeface="Calibri" panose="020F0502020204030204" pitchFamily="34" charset="0"/>
                <a:cs typeface="Calibri" panose="020F0502020204030204" pitchFamily="34" charset="0"/>
              </a:rPr>
              <a:t>Las mascarillas de protección respiratoria N-95 deben utilizarse correctamente: una correa </a:t>
            </a:r>
            <a:br>
              <a:rPr lang="es-US" sz="3000" dirty="0">
                <a:latin typeface="Calibri" panose="020F0502020204030204" pitchFamily="34" charset="0"/>
                <a:cs typeface="Calibri" panose="020F0502020204030204" pitchFamily="34" charset="0"/>
              </a:rPr>
            </a:br>
            <a:r>
              <a:rPr lang="es-US" sz="3000" dirty="0">
                <a:latin typeface="Calibri" panose="020F0502020204030204" pitchFamily="34" charset="0"/>
                <a:cs typeface="Calibri" panose="020F0502020204030204" pitchFamily="34" charset="0"/>
              </a:rPr>
              <a:t>en la cabeza y otra en el cuello, sin enrollar.</a:t>
            </a:r>
          </a:p>
        </p:txBody>
      </p:sp>
    </p:spTree>
    <p:custDataLst>
      <p:tags r:id="rId1"/>
    </p:custDataLst>
    <p:extLst>
      <p:ext uri="{BB962C8B-B14F-4D97-AF65-F5344CB8AC3E}">
        <p14:creationId xmlns:p14="http://schemas.microsoft.com/office/powerpoint/2010/main" val="263705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4267" b="0">
                <a:solidFill>
                  <a:schemeClr val="tx1"/>
                </a:solidFill>
                <a:latin typeface="Calibri" panose="020F0502020204030204" pitchFamily="34" charset="0"/>
                <a:cs typeface="Calibri" panose="020F0502020204030204" pitchFamily="34" charset="0"/>
              </a:rPr>
              <a:t>Nuestros procedimientos de prueba de ajuste</a:t>
            </a:r>
          </a:p>
        </p:txBody>
      </p:sp>
      <p:sp>
        <p:nvSpPr>
          <p:cNvPr id="2" name="TextBox 1"/>
          <p:cNvSpPr txBox="1"/>
          <p:nvPr/>
        </p:nvSpPr>
        <p:spPr>
          <a:xfrm>
            <a:off x="2133600" y="2921000"/>
            <a:ext cx="7924800"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dirty="0">
                <a:solidFill>
                  <a:srgbClr val="0070C0"/>
                </a:solidFill>
              </a:rPr>
              <a:t>[Diapositiva opcional si se realizan pruebas de ajuste de las mascarillas de protección respiratoria N-95]</a:t>
            </a:r>
          </a:p>
        </p:txBody>
      </p:sp>
    </p:spTree>
    <p:custDataLst>
      <p:tags r:id="rId1"/>
    </p:custDataLst>
    <p:extLst>
      <p:ext uri="{BB962C8B-B14F-4D97-AF65-F5344CB8AC3E}">
        <p14:creationId xmlns:p14="http://schemas.microsoft.com/office/powerpoint/2010/main" val="407787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733" b="0">
                <a:solidFill>
                  <a:schemeClr val="tx1"/>
                </a:solidFill>
              </a:rPr>
              <a:t>¿Qué es el coronavirus (COVID-19)?</a:t>
            </a:r>
          </a:p>
        </p:txBody>
      </p:sp>
      <p:sp>
        <p:nvSpPr>
          <p:cNvPr id="5" name="Rectangle 4"/>
          <p:cNvSpPr/>
          <p:nvPr/>
        </p:nvSpPr>
        <p:spPr>
          <a:xfrm>
            <a:off x="203200" y="889001"/>
            <a:ext cx="7028168" cy="486287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spcAft>
                <a:spcPts val="2400"/>
              </a:spcAft>
            </a:pPr>
            <a:r>
              <a:rPr lang="es-US" sz="3000" dirty="0">
                <a:latin typeface="Calibri" panose="020F0502020204030204" pitchFamily="34" charset="0"/>
              </a:rPr>
              <a:t>Es un virus que pertenece a la misma familia que otros coronavirus que ocasionan el resfriado común, pero que puede causar efectos mucho más graves para la salud.</a:t>
            </a:r>
          </a:p>
          <a:p>
            <a:pPr rtl="0">
              <a:spcAft>
                <a:spcPts val="2400"/>
              </a:spcAft>
            </a:pPr>
            <a:r>
              <a:rPr lang="es-US" sz="3000" spc="-30" dirty="0">
                <a:latin typeface="Calibri" panose="020F0502020204030204" pitchFamily="34" charset="0"/>
              </a:rPr>
              <a:t>Se desarrollaron varias cepas nuevas de este virus, entre las que se incluye la variante Delta, que es altamente contagiosa.</a:t>
            </a:r>
          </a:p>
          <a:p>
            <a:pPr rtl="0">
              <a:spcAft>
                <a:spcPts val="2400"/>
              </a:spcAft>
            </a:pPr>
            <a:r>
              <a:rPr lang="es-US" sz="3000" dirty="0">
                <a:latin typeface="Calibri" panose="020F0502020204030204" pitchFamily="34" charset="0"/>
                <a:cs typeface="Calibri" panose="020F0502020204030204" pitchFamily="34" charset="0"/>
              </a:rPr>
              <a:t>En Estados Unidos, sigue infectando </a:t>
            </a:r>
            <a:br>
              <a:rPr lang="es-US" sz="3000" dirty="0">
                <a:latin typeface="Calibri" panose="020F0502020204030204" pitchFamily="34" charset="0"/>
                <a:cs typeface="Calibri" panose="020F0502020204030204" pitchFamily="34" charset="0"/>
              </a:rPr>
            </a:br>
            <a:r>
              <a:rPr lang="es-US" sz="3000" dirty="0">
                <a:latin typeface="Calibri" panose="020F0502020204030204" pitchFamily="34" charset="0"/>
                <a:cs typeface="Calibri" panose="020F0502020204030204" pitchFamily="34" charset="0"/>
              </a:rPr>
              <a:t>a personas que no están vacunadas.</a:t>
            </a:r>
          </a:p>
        </p:txBody>
      </p:sp>
      <p:pic>
        <p:nvPicPr>
          <p:cNvPr id="3" name="Picture 2" descr="COVID-19" title="coronavirus"/>
          <p:cNvPicPr>
            <a:picLocks noChangeAspect="1"/>
          </p:cNvPicPr>
          <p:nvPr/>
        </p:nvPicPr>
        <p:blipFill rotWithShape="1">
          <a:blip r:embed="rId4" cstate="print">
            <a:extLst>
              <a:ext uri="{28A0092B-C50C-407E-A947-70E740481C1C}">
                <a14:useLocalDpi xmlns:a14="http://schemas.microsoft.com/office/drawing/2010/main" val="0"/>
              </a:ext>
            </a:extLst>
          </a:blip>
          <a:srcRect r="19399"/>
          <a:stretch/>
        </p:blipFill>
        <p:spPr>
          <a:xfrm>
            <a:off x="7425685" y="784009"/>
            <a:ext cx="3920852" cy="2972756"/>
          </a:xfrm>
          <a:prstGeom prst="rect">
            <a:avLst/>
          </a:prstGeom>
        </p:spPr>
      </p:pic>
      <p:pic>
        <p:nvPicPr>
          <p:cNvPr id="4" name="Picture 3" descr="map with COVID showing" title="coronavirus on US map"/>
          <p:cNvPicPr>
            <a:picLocks noChangeAspect="1"/>
          </p:cNvPicPr>
          <p:nvPr/>
        </p:nvPicPr>
        <p:blipFill rotWithShape="1">
          <a:blip r:embed="rId5" cstate="print">
            <a:extLst>
              <a:ext uri="{28A0092B-C50C-407E-A947-70E740481C1C}">
                <a14:useLocalDpi xmlns:a14="http://schemas.microsoft.com/office/drawing/2010/main" val="0"/>
              </a:ext>
            </a:extLst>
          </a:blip>
          <a:srcRect t="10000" b="7037"/>
          <a:stretch/>
        </p:blipFill>
        <p:spPr>
          <a:xfrm>
            <a:off x="7236084" y="3901010"/>
            <a:ext cx="4300051" cy="2384271"/>
          </a:xfrm>
          <a:prstGeom prst="rect">
            <a:avLst/>
          </a:prstGeom>
        </p:spPr>
      </p:pic>
    </p:spTree>
    <p:custDataLst>
      <p:tags r:id="rId1"/>
    </p:custDataLst>
    <p:extLst>
      <p:ext uri="{BB962C8B-B14F-4D97-AF65-F5344CB8AC3E}">
        <p14:creationId xmlns:p14="http://schemas.microsoft.com/office/powerpoint/2010/main" val="105414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733" b="0">
                <a:solidFill>
                  <a:schemeClr val="tx1"/>
                </a:solidFill>
              </a:rPr>
              <a:t>¿Cuáles son los síntomas de la infección por COVID-19?</a:t>
            </a:r>
          </a:p>
        </p:txBody>
      </p:sp>
      <p:sp>
        <p:nvSpPr>
          <p:cNvPr id="3" name="Rectangle 2"/>
          <p:cNvSpPr/>
          <p:nvPr/>
        </p:nvSpPr>
        <p:spPr>
          <a:xfrm>
            <a:off x="101601" y="689314"/>
            <a:ext cx="7315200" cy="568360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spcAft>
                <a:spcPts val="450"/>
              </a:spcAft>
            </a:pPr>
            <a:r>
              <a:rPr lang="es-US" sz="3000" dirty="0">
                <a:solidFill>
                  <a:srgbClr val="000000"/>
                </a:solidFill>
                <a:latin typeface="Calibri" panose="020F0502020204030204" pitchFamily="34" charset="0"/>
              </a:rPr>
              <a:t>El COVID-19 suele provocar una enfermedad respiratoria leve, pero puede causar una enfermedad grave, incluida una enfermedad similar a la neumonía.</a:t>
            </a:r>
          </a:p>
          <a:p>
            <a:pPr rtl="0">
              <a:lnSpc>
                <a:spcPts val="3200"/>
              </a:lnSpc>
              <a:spcAft>
                <a:spcPts val="450"/>
              </a:spcAft>
            </a:pPr>
            <a:r>
              <a:rPr lang="es-US" sz="3000" dirty="0">
                <a:solidFill>
                  <a:srgbClr val="000000"/>
                </a:solidFill>
                <a:latin typeface="Calibri" panose="020F0502020204030204" pitchFamily="34" charset="0"/>
              </a:rPr>
              <a:t>Los síntomas típicos incluyen fiebre,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tos y dificultad para respirar.</a:t>
            </a:r>
          </a:p>
          <a:p>
            <a:pPr rtl="0">
              <a:lnSpc>
                <a:spcPts val="3200"/>
              </a:lnSpc>
              <a:spcAft>
                <a:spcPts val="450"/>
              </a:spcAft>
            </a:pPr>
            <a:r>
              <a:rPr lang="es-US" sz="3000" dirty="0">
                <a:solidFill>
                  <a:srgbClr val="000000"/>
                </a:solidFill>
                <a:latin typeface="Calibri" panose="020F0502020204030204" pitchFamily="34" charset="0"/>
              </a:rPr>
              <a:t>Otros síntomas son escalofríos, dolores musculares, dolor de garganta, pérdida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del sentido del gusto o del olfato, náuseas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o vómito y diarrea.</a:t>
            </a:r>
          </a:p>
          <a:p>
            <a:pPr rtl="0">
              <a:lnSpc>
                <a:spcPts val="3200"/>
              </a:lnSpc>
              <a:spcAft>
                <a:spcPts val="450"/>
              </a:spcAft>
            </a:pPr>
            <a:r>
              <a:rPr lang="es-US" sz="3000" dirty="0">
                <a:solidFill>
                  <a:srgbClr val="000000"/>
                </a:solidFill>
                <a:latin typeface="Calibri" panose="020F0502020204030204" pitchFamily="34" charset="0"/>
              </a:rPr>
              <a:t>Los síntomas comienzan entre 2 y 14 días después de la exposición.</a:t>
            </a:r>
          </a:p>
          <a:p>
            <a:pPr rtl="0">
              <a:lnSpc>
                <a:spcPts val="3200"/>
              </a:lnSpc>
              <a:spcAft>
                <a:spcPts val="450"/>
              </a:spcAft>
            </a:pPr>
            <a:r>
              <a:rPr lang="es-US" sz="3000" u="sng" dirty="0">
                <a:solidFill>
                  <a:srgbClr val="000000"/>
                </a:solidFill>
                <a:latin typeface="Calibri" panose="020F0502020204030204" pitchFamily="34" charset="0"/>
              </a:rPr>
              <a:t>Algunas personas no presentan síntomas.</a:t>
            </a:r>
          </a:p>
        </p:txBody>
      </p:sp>
      <p:pic>
        <p:nvPicPr>
          <p:cNvPr id="6" name="Picture 5" descr="man looking at thermome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6800" y="889001"/>
            <a:ext cx="4424400" cy="2839671"/>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2CF8A6E1-B67D-224D-8A6A-1384E77D13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0950" y="3871021"/>
            <a:ext cx="4356100" cy="2501900"/>
          </a:xfrm>
          <a:prstGeom prst="rect">
            <a:avLst/>
          </a:prstGeom>
        </p:spPr>
      </p:pic>
    </p:spTree>
    <p:custDataLst>
      <p:tags r:id="rId1"/>
    </p:custDataLst>
    <p:extLst>
      <p:ext uri="{BB962C8B-B14F-4D97-AF65-F5344CB8AC3E}">
        <p14:creationId xmlns:p14="http://schemas.microsoft.com/office/powerpoint/2010/main" val="284923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4267" b="0">
                <a:solidFill>
                  <a:schemeClr val="tx1"/>
                </a:solidFill>
              </a:rPr>
              <a:t>¿Cómo se transmite el COVID-19?</a:t>
            </a:r>
          </a:p>
        </p:txBody>
      </p:sp>
      <p:sp>
        <p:nvSpPr>
          <p:cNvPr id="4" name="Rectangle 3"/>
          <p:cNvSpPr/>
          <p:nvPr/>
        </p:nvSpPr>
        <p:spPr>
          <a:xfrm>
            <a:off x="203200" y="889001"/>
            <a:ext cx="6908800" cy="3503523"/>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spcAft>
                <a:spcPts val="450"/>
              </a:spcAft>
            </a:pPr>
            <a:r>
              <a:rPr lang="es-US" sz="3000" dirty="0">
                <a:solidFill>
                  <a:srgbClr val="000000"/>
                </a:solidFill>
                <a:latin typeface="Calibri" panose="020F0502020204030204" pitchFamily="34" charset="0"/>
              </a:rPr>
              <a:t>Se transmite de persona a persona principalmente por medio de gotitas respiratorias diminutas y aerosoles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de alguien infectado.</a:t>
            </a:r>
          </a:p>
          <a:p>
            <a:pPr rtl="0">
              <a:lnSpc>
                <a:spcPts val="3200"/>
              </a:lnSpc>
              <a:spcAft>
                <a:spcPts val="450"/>
              </a:spcAft>
            </a:pPr>
            <a:r>
              <a:rPr lang="es-US" sz="3000" dirty="0">
                <a:solidFill>
                  <a:srgbClr val="000000"/>
                </a:solidFill>
                <a:latin typeface="Calibri" panose="020F0502020204030204" pitchFamily="34" charset="0"/>
              </a:rPr>
              <a:t>Puede transmitirse a otras personas al toser, estornudar, cantar e incluso hablar.</a:t>
            </a:r>
          </a:p>
          <a:p>
            <a:pPr rtl="0">
              <a:lnSpc>
                <a:spcPts val="3200"/>
              </a:lnSpc>
              <a:spcAft>
                <a:spcPts val="450"/>
              </a:spcAft>
            </a:pPr>
            <a:r>
              <a:rPr lang="es-US" sz="3000" dirty="0">
                <a:solidFill>
                  <a:srgbClr val="000000"/>
                </a:solidFill>
                <a:latin typeface="Calibri" panose="020F0502020204030204" pitchFamily="34" charset="0"/>
              </a:rPr>
              <a:t>También puede propagarse por el contacto con superficies u objetos contaminados.</a:t>
            </a:r>
          </a:p>
        </p:txBody>
      </p:sp>
      <p:pic>
        <p:nvPicPr>
          <p:cNvPr id="3" name="Picture 2" title="woman couug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1701800"/>
            <a:ext cx="4661528" cy="2844800"/>
          </a:xfrm>
          <a:prstGeom prst="rect">
            <a:avLst/>
          </a:prstGeom>
        </p:spPr>
      </p:pic>
      <p:sp>
        <p:nvSpPr>
          <p:cNvPr id="5" name="Rectangle 4"/>
          <p:cNvSpPr/>
          <p:nvPr/>
        </p:nvSpPr>
        <p:spPr>
          <a:xfrm>
            <a:off x="203200" y="5148379"/>
            <a:ext cx="11785600" cy="1107996"/>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200" b="1" dirty="0"/>
              <a:t>Las personas infectadas sin síntomas pueden contagiar </a:t>
            </a:r>
            <a:br>
              <a:rPr lang="es-US" sz="3200" b="1" dirty="0"/>
            </a:br>
            <a:r>
              <a:rPr lang="es-US" sz="3200" b="1" dirty="0"/>
              <a:t>el virus a personas que no están vacunadas</a:t>
            </a:r>
            <a:r>
              <a:rPr lang="es-US" sz="3200" dirty="0"/>
              <a:t>.</a:t>
            </a:r>
          </a:p>
        </p:txBody>
      </p:sp>
    </p:spTree>
    <p:custDataLst>
      <p:tags r:id="rId1"/>
    </p:custDataLst>
    <p:extLst>
      <p:ext uri="{BB962C8B-B14F-4D97-AF65-F5344CB8AC3E}">
        <p14:creationId xmlns:p14="http://schemas.microsoft.com/office/powerpoint/2010/main" val="279176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12192001" cy="639763"/>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4267" b="0">
                <a:solidFill>
                  <a:schemeClr val="tx1"/>
                </a:solidFill>
              </a:rPr>
              <a:t>¿Qué hacer si se sienten enfermos?</a:t>
            </a:r>
          </a:p>
        </p:txBody>
      </p:sp>
      <p:pic>
        <p:nvPicPr>
          <p:cNvPr id="3" name="Picture 2" title="woman touching thro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4" y="787401"/>
            <a:ext cx="3170648" cy="3276927"/>
          </a:xfrm>
          <a:prstGeom prst="rect">
            <a:avLst/>
          </a:prstGeom>
        </p:spPr>
      </p:pic>
      <p:sp>
        <p:nvSpPr>
          <p:cNvPr id="5" name="Rectangle 4"/>
          <p:cNvSpPr/>
          <p:nvPr/>
        </p:nvSpPr>
        <p:spPr>
          <a:xfrm>
            <a:off x="3251200" y="787401"/>
            <a:ext cx="8940800" cy="269561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spcAft>
                <a:spcPts val="1050"/>
              </a:spcAft>
            </a:pPr>
            <a:r>
              <a:rPr lang="es-US" sz="3000" dirty="0"/>
              <a:t>Si creen que tienen coronavirus, quédense en casa y llamen a su proveedor de atención médica.</a:t>
            </a:r>
          </a:p>
          <a:p>
            <a:pPr rtl="0">
              <a:lnSpc>
                <a:spcPts val="3200"/>
              </a:lnSpc>
              <a:spcAft>
                <a:spcPts val="450"/>
              </a:spcAft>
            </a:pPr>
            <a:r>
              <a:rPr lang="es-US" sz="3000" dirty="0"/>
              <a:t>Si se infectaron, es probable que no hayan tenido síntomas durante varios días y es posible que hayan transmitido la infección a sus compañeros </a:t>
            </a:r>
            <a:br>
              <a:rPr lang="es-US" sz="3000" dirty="0"/>
            </a:br>
            <a:r>
              <a:rPr lang="es-US" sz="3000" dirty="0"/>
              <a:t>de trabajo.</a:t>
            </a:r>
          </a:p>
        </p:txBody>
      </p:sp>
      <p:sp>
        <p:nvSpPr>
          <p:cNvPr id="6" name="Rectangle 5"/>
          <p:cNvSpPr/>
          <p:nvPr/>
        </p:nvSpPr>
        <p:spPr>
          <a:xfrm>
            <a:off x="292443" y="4337481"/>
            <a:ext cx="7010400" cy="132343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pPr>
            <a:r>
              <a:rPr lang="es-US" sz="3000" dirty="0"/>
              <a:t>Informen esta situación a su empleador para que pueda determinar con quién han estado en contacto en el trabajo. </a:t>
            </a:r>
          </a:p>
        </p:txBody>
      </p:sp>
      <p:pic>
        <p:nvPicPr>
          <p:cNvPr id="4" name="Picture 3" title="Man in bed on phone"/>
          <p:cNvPicPr>
            <a:picLocks noChangeAspect="1"/>
          </p:cNvPicPr>
          <p:nvPr/>
        </p:nvPicPr>
        <p:blipFill rotWithShape="1">
          <a:blip r:embed="rId5">
            <a:extLst>
              <a:ext uri="{28A0092B-C50C-407E-A947-70E740481C1C}">
                <a14:useLocalDpi xmlns:a14="http://schemas.microsoft.com/office/drawing/2010/main" val="0"/>
              </a:ext>
            </a:extLst>
          </a:blip>
          <a:srcRect r="10019"/>
          <a:stretch/>
        </p:blipFill>
        <p:spPr>
          <a:xfrm>
            <a:off x="7518400" y="3656692"/>
            <a:ext cx="3638773" cy="2685019"/>
          </a:xfrm>
          <a:prstGeom prst="rect">
            <a:avLst/>
          </a:prstGeom>
        </p:spPr>
      </p:pic>
    </p:spTree>
    <p:custDataLst>
      <p:tags r:id="rId1"/>
    </p:custDataLst>
    <p:extLst>
      <p:ext uri="{BB962C8B-B14F-4D97-AF65-F5344CB8AC3E}">
        <p14:creationId xmlns:p14="http://schemas.microsoft.com/office/powerpoint/2010/main" val="246908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4267" b="0" dirty="0">
                <a:solidFill>
                  <a:schemeClr val="tx1"/>
                </a:solidFill>
              </a:rPr>
              <a:t>Niveles de riesgo en el trabajo</a:t>
            </a:r>
          </a:p>
        </p:txBody>
      </p:sp>
      <p:sp>
        <p:nvSpPr>
          <p:cNvPr id="3" name="Rectangle 2"/>
          <p:cNvSpPr/>
          <p:nvPr/>
        </p:nvSpPr>
        <p:spPr>
          <a:xfrm>
            <a:off x="0" y="584201"/>
            <a:ext cx="8354509" cy="5837495"/>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lnSpc>
                <a:spcPts val="3200"/>
              </a:lnSpc>
            </a:pPr>
            <a:r>
              <a:rPr lang="es-US" sz="3200" b="1" dirty="0">
                <a:solidFill>
                  <a:srgbClr val="FF0000"/>
                </a:solidFill>
              </a:rPr>
              <a:t>Riesgo alto:</a:t>
            </a:r>
          </a:p>
          <a:p>
            <a:pPr rtl="0">
              <a:lnSpc>
                <a:spcPts val="3200"/>
              </a:lnSpc>
            </a:pPr>
            <a:r>
              <a:rPr lang="es-US" sz="3000" dirty="0">
                <a:solidFill>
                  <a:srgbClr val="000000"/>
                </a:solidFill>
                <a:latin typeface="Calibri" panose="020F0502020204030204" pitchFamily="34" charset="0"/>
              </a:rPr>
              <a:t>trabajos en los que existe una gran proximidad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en el espacio de respiración que comparten dos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o más personas</a:t>
            </a:r>
          </a:p>
          <a:p>
            <a:pPr algn="ctr" rtl="0">
              <a:lnSpc>
                <a:spcPts val="3200"/>
              </a:lnSpc>
            </a:pPr>
            <a:r>
              <a:rPr lang="es-US" sz="3000" dirty="0">
                <a:solidFill>
                  <a:srgbClr val="000000"/>
                </a:solidFill>
                <a:latin typeface="Calibri" panose="020F0502020204030204" pitchFamily="34" charset="0"/>
              </a:rPr>
              <a:t>O</a:t>
            </a:r>
          </a:p>
          <a:p>
            <a:pPr rtl="0">
              <a:lnSpc>
                <a:spcPts val="3200"/>
              </a:lnSpc>
            </a:pPr>
            <a:r>
              <a:rPr lang="es-US" sz="3000" dirty="0">
                <a:solidFill>
                  <a:srgbClr val="000000"/>
                </a:solidFill>
                <a:latin typeface="Calibri" panose="020F0502020204030204" pitchFamily="34" charset="0"/>
              </a:rPr>
              <a:t>actividades de gran esfuerzo o que requieren de mucha respiración a menos de 6 pies de distancia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de otras personas</a:t>
            </a:r>
          </a:p>
          <a:p>
            <a:pPr algn="ctr" rtl="0">
              <a:lnSpc>
                <a:spcPts val="3200"/>
              </a:lnSpc>
            </a:pPr>
            <a:r>
              <a:rPr lang="es-US" sz="3000" dirty="0">
                <a:solidFill>
                  <a:srgbClr val="000000"/>
                </a:solidFill>
                <a:latin typeface="Calibri" panose="020F0502020204030204" pitchFamily="34" charset="0"/>
              </a:rPr>
              <a:t>O</a:t>
            </a:r>
          </a:p>
          <a:p>
            <a:pPr rtl="0">
              <a:lnSpc>
                <a:spcPts val="3200"/>
              </a:lnSpc>
            </a:pPr>
            <a:r>
              <a:rPr lang="es-US" sz="3000" dirty="0">
                <a:solidFill>
                  <a:srgbClr val="000000"/>
                </a:solidFill>
                <a:latin typeface="Calibri" panose="020F0502020204030204" pitchFamily="34" charset="0"/>
              </a:rPr>
              <a:t>trabajo cerca de procedimientos que convierten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en aerosol la saliva o la mucosa de la nariz o la boca</a:t>
            </a:r>
          </a:p>
          <a:p>
            <a:pPr algn="ctr" rtl="0">
              <a:lnSpc>
                <a:spcPts val="3200"/>
              </a:lnSpc>
            </a:pPr>
            <a:r>
              <a:rPr lang="es-US" sz="3000" dirty="0">
                <a:solidFill>
                  <a:srgbClr val="000000"/>
                </a:solidFill>
                <a:latin typeface="Calibri" panose="020F0502020204030204" pitchFamily="34" charset="0"/>
              </a:rPr>
              <a:t>O</a:t>
            </a:r>
          </a:p>
          <a:p>
            <a:pPr rtl="0">
              <a:lnSpc>
                <a:spcPts val="3200"/>
              </a:lnSpc>
            </a:pPr>
            <a:r>
              <a:rPr lang="es-US" sz="3000" dirty="0">
                <a:solidFill>
                  <a:srgbClr val="000000"/>
                </a:solidFill>
                <a:latin typeface="Calibri" panose="020F0502020204030204" pitchFamily="34" charset="0"/>
              </a:rPr>
              <a:t>cuidar de alguien que tenga o es posible que tenga COVID-19</a:t>
            </a:r>
          </a:p>
        </p:txBody>
      </p:sp>
      <p:pic>
        <p:nvPicPr>
          <p:cNvPr id="7" name="Picture 6" title="two people very close together"/>
          <p:cNvPicPr>
            <a:picLocks noChangeAspect="1"/>
          </p:cNvPicPr>
          <p:nvPr/>
        </p:nvPicPr>
        <p:blipFill rotWithShape="1">
          <a:blip r:embed="rId4" cstate="print">
            <a:extLst>
              <a:ext uri="{28A0092B-C50C-407E-A947-70E740481C1C}">
                <a14:useLocalDpi xmlns:a14="http://schemas.microsoft.com/office/drawing/2010/main" val="0"/>
              </a:ext>
            </a:extLst>
          </a:blip>
          <a:srcRect l="21667"/>
          <a:stretch/>
        </p:blipFill>
        <p:spPr>
          <a:xfrm>
            <a:off x="8178800" y="623500"/>
            <a:ext cx="3962400" cy="2667507"/>
          </a:xfrm>
          <a:prstGeom prst="rect">
            <a:avLst/>
          </a:prstGeom>
        </p:spPr>
      </p:pic>
      <p:pic>
        <p:nvPicPr>
          <p:cNvPr id="8" name="Picture 7" descr="dentist wearing PPE using tool in patients mouth" title="Dentist drilling teeth"/>
          <p:cNvPicPr>
            <a:picLocks noChangeAspect="1"/>
          </p:cNvPicPr>
          <p:nvPr/>
        </p:nvPicPr>
        <p:blipFill rotWithShape="1">
          <a:blip r:embed="rId5" cstate="print">
            <a:extLst>
              <a:ext uri="{28A0092B-C50C-407E-A947-70E740481C1C}">
                <a14:useLocalDpi xmlns:a14="http://schemas.microsoft.com/office/drawing/2010/main" val="0"/>
              </a:ext>
            </a:extLst>
          </a:blip>
          <a:srcRect l="19382"/>
          <a:stretch/>
        </p:blipFill>
        <p:spPr>
          <a:xfrm>
            <a:off x="8405311" y="3429001"/>
            <a:ext cx="3462839" cy="2863604"/>
          </a:xfrm>
          <a:prstGeom prst="rect">
            <a:avLst/>
          </a:prstGeom>
        </p:spPr>
      </p:pic>
    </p:spTree>
    <p:custDataLst>
      <p:tags r:id="rId1"/>
    </p:custDataLst>
    <p:extLst>
      <p:ext uri="{BB962C8B-B14F-4D97-AF65-F5344CB8AC3E}">
        <p14:creationId xmlns:p14="http://schemas.microsoft.com/office/powerpoint/2010/main" val="266067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4267" b="0">
                <a:solidFill>
                  <a:schemeClr val="tx1"/>
                </a:solidFill>
                <a:latin typeface="Calibri" panose="020F0502020204030204" pitchFamily="34" charset="0"/>
                <a:cs typeface="Calibri" panose="020F0502020204030204" pitchFamily="34" charset="0"/>
              </a:rPr>
              <a:t>Niveles de riesgo en el trabajo </a:t>
            </a:r>
            <a:r>
              <a:rPr lang="es-US" sz="2667" b="0">
                <a:solidFill>
                  <a:schemeClr val="tx1"/>
                </a:solidFill>
              </a:rPr>
              <a:t>(continuación)</a:t>
            </a:r>
          </a:p>
        </p:txBody>
      </p:sp>
      <p:sp>
        <p:nvSpPr>
          <p:cNvPr id="3" name="Rectangle 2"/>
          <p:cNvSpPr/>
          <p:nvPr/>
        </p:nvSpPr>
        <p:spPr>
          <a:xfrm>
            <a:off x="203200" y="1092200"/>
            <a:ext cx="6908800" cy="5150128"/>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3200" b="1" dirty="0">
                <a:solidFill>
                  <a:srgbClr val="FF6600"/>
                </a:solidFill>
                <a:cs typeface="Arial" panose="020B0604020202020204" pitchFamily="34" charset="0"/>
              </a:rPr>
              <a:t>Riesgo medio:</a:t>
            </a:r>
          </a:p>
          <a:p>
            <a:pPr rtl="0">
              <a:lnSpc>
                <a:spcPts val="3200"/>
              </a:lnSpc>
            </a:pPr>
            <a:r>
              <a:rPr lang="es-US" sz="3000" dirty="0">
                <a:solidFill>
                  <a:srgbClr val="000000"/>
                </a:solidFill>
                <a:latin typeface="Calibri" panose="020F0502020204030204" pitchFamily="34" charset="0"/>
              </a:rPr>
              <a:t>trabajo en el que no se mantiene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la distancia física entre personas que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no están vacunadas</a:t>
            </a:r>
          </a:p>
          <a:p>
            <a:pPr algn="ctr" rtl="0">
              <a:lnSpc>
                <a:spcPts val="3200"/>
              </a:lnSpc>
            </a:pPr>
            <a:r>
              <a:rPr lang="es-US" sz="3000" dirty="0">
                <a:solidFill>
                  <a:srgbClr val="000000"/>
                </a:solidFill>
                <a:latin typeface="Calibri" panose="020F0502020204030204" pitchFamily="34" charset="0"/>
              </a:rPr>
              <a:t>O</a:t>
            </a:r>
          </a:p>
          <a:p>
            <a:pPr rtl="0">
              <a:lnSpc>
                <a:spcPts val="3200"/>
              </a:lnSpc>
            </a:pPr>
            <a:r>
              <a:rPr lang="es-US" sz="3000" dirty="0">
                <a:solidFill>
                  <a:srgbClr val="000000"/>
                </a:solidFill>
                <a:latin typeface="Calibri" panose="020F0502020204030204" pitchFamily="34" charset="0"/>
              </a:rPr>
              <a:t>trabajo en presencia de personas que estuvieron en cuarentena o aislamiento por coronavirus</a:t>
            </a:r>
          </a:p>
          <a:p>
            <a:pPr algn="ctr" rtl="0">
              <a:lnSpc>
                <a:spcPts val="3200"/>
              </a:lnSpc>
            </a:pPr>
            <a:r>
              <a:rPr lang="es-US" sz="3000" dirty="0">
                <a:solidFill>
                  <a:srgbClr val="000000"/>
                </a:solidFill>
                <a:latin typeface="Calibri" panose="020F0502020204030204" pitchFamily="34" charset="0"/>
              </a:rPr>
              <a:t>O</a:t>
            </a:r>
          </a:p>
          <a:p>
            <a:pPr rtl="0">
              <a:lnSpc>
                <a:spcPts val="3200"/>
              </a:lnSpc>
            </a:pPr>
            <a:r>
              <a:rPr lang="es-US" sz="3000" dirty="0">
                <a:solidFill>
                  <a:srgbClr val="000000"/>
                </a:solidFill>
                <a:latin typeface="Calibri" panose="020F0502020204030204" pitchFamily="34" charset="0"/>
              </a:rPr>
              <a:t>proporcionar atención médica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a personas sanas</a:t>
            </a:r>
          </a:p>
          <a:p>
            <a:endParaRPr lang="en-US" sz="3000" dirty="0">
              <a:solidFill>
                <a:prstClr val="black"/>
              </a:solidFill>
              <a:latin typeface="Microsoft Sans Serif" panose="020B0604020202020204" pitchFamily="34" charset="0"/>
            </a:endParaRPr>
          </a:p>
        </p:txBody>
      </p:sp>
      <p:pic>
        <p:nvPicPr>
          <p:cNvPr id="5" name="Picture 4" title="two workers close together with masks"/>
          <p:cNvPicPr>
            <a:picLocks noChangeAspect="1"/>
          </p:cNvPicPr>
          <p:nvPr/>
        </p:nvPicPr>
        <p:blipFill rotWithShape="1">
          <a:blip r:embed="rId4" cstate="print">
            <a:extLst>
              <a:ext uri="{28A0092B-C50C-407E-A947-70E740481C1C}">
                <a14:useLocalDpi xmlns:a14="http://schemas.microsoft.com/office/drawing/2010/main" val="0"/>
              </a:ext>
            </a:extLst>
          </a:blip>
          <a:srcRect l="38142" r="8498"/>
          <a:stretch/>
        </p:blipFill>
        <p:spPr>
          <a:xfrm>
            <a:off x="7112000" y="679320"/>
            <a:ext cx="4450080" cy="5562600"/>
          </a:xfrm>
          <a:prstGeom prst="rect">
            <a:avLst/>
          </a:prstGeom>
        </p:spPr>
      </p:pic>
    </p:spTree>
    <p:custDataLst>
      <p:tags r:id="rId1"/>
    </p:custDataLst>
    <p:extLst>
      <p:ext uri="{BB962C8B-B14F-4D97-AF65-F5344CB8AC3E}">
        <p14:creationId xmlns:p14="http://schemas.microsoft.com/office/powerpoint/2010/main" val="954077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4267" b="0">
                <a:solidFill>
                  <a:schemeClr val="tx1"/>
                </a:solidFill>
              </a:rPr>
              <a:t>Niveles de riesgo en el trabajo</a:t>
            </a:r>
            <a:r>
              <a:rPr lang="es-US" sz="3200" b="0">
                <a:solidFill>
                  <a:schemeClr val="tx1"/>
                </a:solidFill>
              </a:rPr>
              <a:t> (continuación)</a:t>
            </a:r>
          </a:p>
        </p:txBody>
      </p:sp>
      <p:sp>
        <p:nvSpPr>
          <p:cNvPr id="4" name="Rectangle 3"/>
          <p:cNvSpPr/>
          <p:nvPr/>
        </p:nvSpPr>
        <p:spPr>
          <a:xfrm>
            <a:off x="304800" y="1432659"/>
            <a:ext cx="6096000" cy="4770537"/>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spcAft>
                <a:spcPts val="2400"/>
              </a:spcAft>
            </a:pPr>
            <a:r>
              <a:rPr lang="es-US" sz="3400" b="1" dirty="0">
                <a:solidFill>
                  <a:srgbClr val="002060"/>
                </a:solidFill>
                <a:cs typeface="Arial" panose="020B0604020202020204" pitchFamily="34" charset="0"/>
              </a:rPr>
              <a:t>Riesgo bajo:</a:t>
            </a:r>
          </a:p>
          <a:p>
            <a:pPr rtl="0">
              <a:spcAft>
                <a:spcPts val="2400"/>
              </a:spcAft>
            </a:pPr>
            <a:r>
              <a:rPr lang="es-US" sz="3000" dirty="0">
                <a:solidFill>
                  <a:srgbClr val="000000"/>
                </a:solidFill>
                <a:latin typeface="Calibri" panose="020F0502020204030204" pitchFamily="34" charset="0"/>
              </a:rPr>
              <a:t>trabajo en interiores con otras personas donde se mantiene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la distancia física entre personas </a:t>
            </a:r>
            <a:br>
              <a:rPr lang="es-US" sz="3000" dirty="0">
                <a:solidFill>
                  <a:srgbClr val="000000"/>
                </a:solidFill>
                <a:latin typeface="Calibri" panose="020F0502020204030204" pitchFamily="34" charset="0"/>
              </a:rPr>
            </a:br>
            <a:r>
              <a:rPr lang="es-US" sz="3000" dirty="0">
                <a:solidFill>
                  <a:srgbClr val="000000"/>
                </a:solidFill>
                <a:latin typeface="Calibri" panose="020F0502020204030204" pitchFamily="34" charset="0"/>
              </a:rPr>
              <a:t>que no están </a:t>
            </a:r>
            <a:r>
              <a:rPr lang="es-US" sz="3000" dirty="0" smtClean="0">
                <a:solidFill>
                  <a:srgbClr val="000000"/>
                </a:solidFill>
                <a:latin typeface="Calibri" panose="020F0502020204030204" pitchFamily="34" charset="0"/>
              </a:rPr>
              <a:t>vacunadas</a:t>
            </a:r>
          </a:p>
          <a:p>
            <a:pPr algn="ctr">
              <a:spcAft>
                <a:spcPts val="2400"/>
              </a:spcAft>
            </a:pPr>
            <a:r>
              <a:rPr lang="es-US" sz="3000" dirty="0">
                <a:solidFill>
                  <a:srgbClr val="000000"/>
                </a:solidFill>
                <a:latin typeface="Calibri" panose="020F0502020204030204" pitchFamily="34" charset="0"/>
              </a:rPr>
              <a:t>O</a:t>
            </a:r>
          </a:p>
          <a:p>
            <a:pPr rtl="0">
              <a:spcAft>
                <a:spcPts val="2400"/>
              </a:spcAft>
            </a:pPr>
            <a:r>
              <a:rPr lang="es-US" sz="3000" dirty="0" smtClean="0">
                <a:solidFill>
                  <a:srgbClr val="000000"/>
                </a:solidFill>
                <a:latin typeface="Calibri" panose="020F0502020204030204" pitchFamily="34" charset="0"/>
              </a:rPr>
              <a:t>trabajo </a:t>
            </a:r>
            <a:r>
              <a:rPr lang="es-US" sz="3000" dirty="0">
                <a:solidFill>
                  <a:srgbClr val="000000"/>
                </a:solidFill>
                <a:latin typeface="Calibri" panose="020F0502020204030204" pitchFamily="34" charset="0"/>
              </a:rPr>
              <a:t>al aire libre donde se reúnan 500 personas o más</a:t>
            </a:r>
          </a:p>
        </p:txBody>
      </p:sp>
      <p:pic>
        <p:nvPicPr>
          <p:cNvPr id="6" name="Picture 5" title="two workers with masks far apart from each other"/>
          <p:cNvPicPr>
            <a:picLocks noChangeAspect="1"/>
          </p:cNvPicPr>
          <p:nvPr/>
        </p:nvPicPr>
        <p:blipFill rotWithShape="1">
          <a:blip r:embed="rId4" cstate="print">
            <a:extLst>
              <a:ext uri="{28A0092B-C50C-407E-A947-70E740481C1C}">
                <a14:useLocalDpi xmlns:a14="http://schemas.microsoft.com/office/drawing/2010/main" val="0"/>
              </a:ext>
            </a:extLst>
          </a:blip>
          <a:srcRect l="11664"/>
          <a:stretch/>
        </p:blipFill>
        <p:spPr>
          <a:xfrm>
            <a:off x="6604000" y="1496476"/>
            <a:ext cx="5486400" cy="4140200"/>
          </a:xfrm>
          <a:prstGeom prst="rect">
            <a:avLst/>
          </a:prstGeom>
        </p:spPr>
      </p:pic>
    </p:spTree>
    <p:custDataLst>
      <p:tags r:id="rId1"/>
    </p:custDataLst>
    <p:extLst>
      <p:ext uri="{BB962C8B-B14F-4D97-AF65-F5344CB8AC3E}">
        <p14:creationId xmlns:p14="http://schemas.microsoft.com/office/powerpoint/2010/main" val="251575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924" algn="l" defTabSz="1219170" rtl="0" eaLnBrk="1" latinLnBrk="0" hangingPunct="1">
              <a:defRPr kern="1200">
                <a:solidFill>
                  <a:schemeClr val="tx1"/>
                </a:solidFill>
                <a:latin typeface="Arial" panose="020B0604020202020204" pitchFamily="34" charset="0"/>
                <a:ea typeface="+mn-ea"/>
                <a:cs typeface="+mn-cs"/>
              </a:defRPr>
            </a:lvl6pPr>
            <a:lvl7pPr marL="3657509" algn="l" defTabSz="1219170" rtl="0" eaLnBrk="1" latinLnBrk="0" hangingPunct="1">
              <a:defRPr kern="1200">
                <a:solidFill>
                  <a:schemeClr val="tx1"/>
                </a:solidFill>
                <a:latin typeface="Arial" panose="020B0604020202020204" pitchFamily="34" charset="0"/>
                <a:ea typeface="+mn-ea"/>
                <a:cs typeface="+mn-cs"/>
              </a:defRPr>
            </a:lvl7pPr>
            <a:lvl8pPr marL="4267093" algn="l" defTabSz="1219170" rtl="0" eaLnBrk="1" latinLnBrk="0" hangingPunct="1">
              <a:defRPr kern="1200">
                <a:solidFill>
                  <a:schemeClr val="tx1"/>
                </a:solidFill>
                <a:latin typeface="Arial" panose="020B0604020202020204" pitchFamily="34" charset="0"/>
                <a:ea typeface="+mn-ea"/>
                <a:cs typeface="+mn-cs"/>
              </a:defRPr>
            </a:lvl8pPr>
            <a:lvl9pPr marL="4876678" algn="l" defTabSz="1219170" rtl="0" eaLnBrk="1" latinLnBrk="0" hangingPunct="1">
              <a:defRPr kern="1200">
                <a:solidFill>
                  <a:schemeClr val="tx1"/>
                </a:solidFill>
                <a:latin typeface="Arial" panose="020B0604020202020204" pitchFamily="34" charset="0"/>
                <a:ea typeface="+mn-ea"/>
                <a:cs typeface="+mn-cs"/>
              </a:defRPr>
            </a:lvl9pPr>
          </a:lstStyle>
          <a:p>
            <a:pPr rtl="0"/>
            <a:r>
              <a:rPr lang="es-US" sz="4267" b="0" dirty="0" smtClean="0">
                <a:solidFill>
                  <a:schemeClr val="tx1"/>
                </a:solidFill>
                <a:latin typeface="Calibri" panose="020F0502020204030204" pitchFamily="34" charset="0"/>
                <a:cs typeface="Calibri" panose="020F0502020204030204" pitchFamily="34" charset="0"/>
              </a:rPr>
              <a:t>Los niveles </a:t>
            </a:r>
            <a:r>
              <a:rPr lang="es-US" sz="4267" b="0" dirty="0">
                <a:solidFill>
                  <a:schemeClr val="tx1"/>
                </a:solidFill>
                <a:latin typeface="Calibri" panose="020F0502020204030204" pitchFamily="34" charset="0"/>
                <a:cs typeface="Calibri" panose="020F0502020204030204" pitchFamily="34" charset="0"/>
              </a:rPr>
              <a:t>de </a:t>
            </a:r>
            <a:r>
              <a:rPr lang="es-US" sz="4267" b="0" dirty="0" smtClean="0">
                <a:solidFill>
                  <a:schemeClr val="tx1"/>
                </a:solidFill>
                <a:latin typeface="Calibri" panose="020F0502020204030204" pitchFamily="34" charset="0"/>
                <a:cs typeface="Calibri" panose="020F0502020204030204" pitchFamily="34" charset="0"/>
              </a:rPr>
              <a:t>riesgo en nuestro negocio</a:t>
            </a:r>
            <a:endParaRPr lang="es-US" sz="4267" b="0" dirty="0">
              <a:solidFill>
                <a:schemeClr val="tx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51608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_LNItemplateLight16x9.potx" id="{0B5065E5-C5AC-4C27-AF57-E9D28C264886}" vid="{4A856D25-64EA-4311-861F-DA9DECE277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23542C3550184DA3EAAD066C6851DF" ma:contentTypeVersion="10" ma:contentTypeDescription="Create a new document." ma:contentTypeScope="" ma:versionID="326e75457cae34784f9479e6ef56a92b">
  <xsd:schema xmlns:xsd="http://www.w3.org/2001/XMLSchema" xmlns:xs="http://www.w3.org/2001/XMLSchema" xmlns:p="http://schemas.microsoft.com/office/2006/metadata/properties" xmlns:ns3="2af81cc5-b985-4215-9882-d118f34dd48c" xmlns:ns4="e7a31f87-a3cc-4200-9444-5c9f054231e8" targetNamespace="http://schemas.microsoft.com/office/2006/metadata/properties" ma:root="true" ma:fieldsID="b7de339f7b84c37f3064f9c3c9cd555c" ns3:_="" ns4:_="">
    <xsd:import namespace="2af81cc5-b985-4215-9882-d118f34dd48c"/>
    <xsd:import namespace="e7a31f87-a3cc-4200-9444-5c9f054231e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81cc5-b985-4215-9882-d118f34dd4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a31f87-a3cc-4200-9444-5c9f054231e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95A5FC-62CD-4C60-9230-AA9C46267CAC}">
  <ds:schemaRefs>
    <ds:schemaRef ds:uri="http://schemas.microsoft.com/sharepoint/v3/contenttype/forms"/>
  </ds:schemaRefs>
</ds:datastoreItem>
</file>

<file path=customXml/itemProps2.xml><?xml version="1.0" encoding="utf-8"?>
<ds:datastoreItem xmlns:ds="http://schemas.openxmlformats.org/officeDocument/2006/customXml" ds:itemID="{B2B09799-2FEF-4E1E-8DDF-CF3E0B128D3C}">
  <ds:schemaRefs>
    <ds:schemaRef ds:uri="e7a31f87-a3cc-4200-9444-5c9f054231e8"/>
    <ds:schemaRef ds:uri="http://schemas.microsoft.com/office/2006/documentManagement/types"/>
    <ds:schemaRef ds:uri="2af81cc5-b985-4215-9882-d118f34dd48c"/>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572BBD4-BDC1-4061-B87B-CC3F351A5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81cc5-b985-4215-9882-d118f34dd48c"/>
    <ds:schemaRef ds:uri="e7a31f87-a3cc-4200-9444-5c9f054231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248</TotalTime>
  <Words>2027</Words>
  <Application>Microsoft Office PowerPoint</Application>
  <PresentationFormat>Widescreen</PresentationFormat>
  <Paragraphs>298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Microsoft Sans Serif</vt:lpstr>
      <vt:lpstr>Wingdings</vt:lpstr>
      <vt:lpstr>Default Design</vt:lpstr>
      <vt:lpstr>Capacitación básica sobre  el coronavirus</vt:lpstr>
      <vt:lpstr>¿Qué es el coronavirus (COVID-19)?</vt:lpstr>
      <vt:lpstr>¿Cuáles son los síntomas de la infección por COVID-19?</vt:lpstr>
      <vt:lpstr>¿Cómo se transmite el COVID-19?</vt:lpstr>
      <vt:lpstr>¿Qué hacer si se sienten enfermos?</vt:lpstr>
      <vt:lpstr>Niveles de riesgo en el trabajo</vt:lpstr>
      <vt:lpstr>Niveles de riesgo en el trabajo (continuación)</vt:lpstr>
      <vt:lpstr>Niveles de riesgo en el trabajo (continuación)</vt:lpstr>
      <vt:lpstr>Los niveles de riesgo en nuestro negocio</vt:lpstr>
      <vt:lpstr>¿Cómo protegerse a ustedes mismos y a los demás?</vt:lpstr>
      <vt:lpstr>Registros de vacunación</vt:lpstr>
      <vt:lpstr>Nuestra política de vacunación</vt:lpstr>
      <vt:lpstr>Otras formas de protegerse a ustedes mismos y a los demás  si no están vacunados</vt:lpstr>
      <vt:lpstr>Cubrebocas, mascarillas y mascarillas de protección respiratoria </vt:lpstr>
      <vt:lpstr>Cubrebocas, mascarillas y mascarillas de protección respiratoria: ¿Cuál es la diferencia?</vt:lpstr>
      <vt:lpstr>Nuestros requisitos sobre mascarillas y mascarillas  de protección respiratoria</vt:lpstr>
      <vt:lpstr>¿Por qué las mascarillas de protección respiratoria  N-95 son las más eficaces?</vt:lpstr>
      <vt:lpstr>Pruebas de ajuste de las mascarillas de protección respiratoria N-95</vt:lpstr>
      <vt:lpstr>Nuestros procedimientos de prueba de ajuste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Basic Training</dc:title>
  <dc:creator>Nidhya</dc:creator>
  <cp:lastModifiedBy>Marsh, Paul (LNI)</cp:lastModifiedBy>
  <cp:revision>39</cp:revision>
  <dcterms:created xsi:type="dcterms:W3CDTF">2022-01-26T22:06:45Z</dcterms:created>
  <dcterms:modified xsi:type="dcterms:W3CDTF">2022-10-28T22:14:25Z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1BCD7B32-2FAA-475D-9E94-55AADDE77D84</vt:lpwstr>
  </property>
  <property fmtid="{D5CDD505-2E9C-101B-9397-08002B2CF9AE}" pid="3" name="ArticulatePath">
    <vt:lpwstr>CoronavirusEmployeeTraining_SP</vt:lpwstr>
  </property>
  <property fmtid="{D5CDD505-2E9C-101B-9397-08002B2CF9AE}" pid="4" name="ContentTypeId">
    <vt:lpwstr>0x0101007F23542C3550184DA3EAAD066C6851DF</vt:lpwstr>
  </property>
</Properties>
</file>