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645" r:id="rId2"/>
    <p:sldId id="656" r:id="rId3"/>
    <p:sldId id="644" r:id="rId4"/>
    <p:sldId id="663" r:id="rId5"/>
    <p:sldId id="664" r:id="rId6"/>
    <p:sldId id="672" r:id="rId7"/>
    <p:sldId id="666" r:id="rId8"/>
    <p:sldId id="665" r:id="rId9"/>
    <p:sldId id="667" r:id="rId10"/>
    <p:sldId id="668" r:id="rId11"/>
    <p:sldId id="264" r:id="rId12"/>
    <p:sldId id="671" r:id="rId13"/>
    <p:sldId id="673" r:id="rId14"/>
    <p:sldId id="674" r:id="rId15"/>
    <p:sldId id="677" r:id="rId16"/>
    <p:sldId id="675" r:id="rId17"/>
    <p:sldId id="676" r:id="rId18"/>
    <p:sldId id="658"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milah Richardson" initials="" lastIdx="2" clrIdx="0"/>
  <p:cmAuthor id="1" name="tamilah.richardson@doe.virginia.gov" initials="t" lastIdx="1" clrIdx="1">
    <p:extLst/>
  </p:cmAuthor>
  <p:cmAuthor id="2" name="Tamilah Richardson" initials="TR" lastIdx="0"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32"/>
    <a:srgbClr val="FF0000"/>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15" autoAdjust="0"/>
    <p:restoredTop sz="70351" autoAdjust="0"/>
  </p:normalViewPr>
  <p:slideViewPr>
    <p:cSldViewPr>
      <p:cViewPr varScale="1">
        <p:scale>
          <a:sx n="68" d="100"/>
          <a:sy n="68" d="100"/>
        </p:scale>
        <p:origin x="834" y="48"/>
      </p:cViewPr>
      <p:guideLst>
        <p:guide orient="horz" pos="1620"/>
        <p:guide pos="2880"/>
      </p:guideLst>
    </p:cSldViewPr>
  </p:slideViewPr>
  <p:notesTextViewPr>
    <p:cViewPr>
      <p:scale>
        <a:sx n="1" d="1"/>
        <a:sy n="1" d="1"/>
      </p:scale>
      <p:origin x="0" y="0"/>
    </p:cViewPr>
  </p:notesTextViewPr>
  <p:sorterViewPr>
    <p:cViewPr>
      <p:scale>
        <a:sx n="100" d="100"/>
        <a:sy n="100" d="100"/>
      </p:scale>
      <p:origin x="0" y="19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AF87B-1E59-43FE-9D4C-5A83B502C77E}" type="datetimeFigureOut">
              <a:rPr lang="en-US" smtClean="0"/>
              <a:t>8/10/2020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FBEA2-4504-465C-B12D-8B709E2A88A9}" type="slidenum">
              <a:rPr lang="en-US" smtClean="0"/>
              <a:t>‹#›</a:t>
            </a:fld>
            <a:endParaRPr lang="en-US" dirty="0"/>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62FBEA2-4504-465C-B12D-8B709E2A88A9}" type="slidenum">
              <a:rPr lang="en-US" smtClean="0"/>
              <a:t>1</a:t>
            </a:fld>
            <a:endParaRPr lang="en-US" dirty="0"/>
          </a:p>
        </p:txBody>
      </p:sp>
    </p:spTree>
    <p:extLst>
      <p:ext uri="{BB962C8B-B14F-4D97-AF65-F5344CB8AC3E}">
        <p14:creationId xmlns:p14="http://schemas.microsoft.com/office/powerpoint/2010/main" val="1351730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Discuss brainstorming session – barriers/potential solutions with Summer</a:t>
            </a:r>
            <a:r>
              <a:rPr lang="en-US" baseline="0" dirty="0" smtClean="0"/>
              <a:t> team</a:t>
            </a:r>
            <a:endParaRPr lang="en-US" dirty="0" smtClean="0"/>
          </a:p>
          <a:p>
            <a:pPr marL="171450" indent="-171450">
              <a:buFont typeface="Arial" panose="020B0604020202020204" pitchFamily="34" charset="0"/>
              <a:buChar char="•"/>
            </a:pPr>
            <a:r>
              <a:rPr lang="en-US" dirty="0" smtClean="0"/>
              <a:t>Division</a:t>
            </a:r>
            <a:r>
              <a:rPr lang="en-US" baseline="0" dirty="0" smtClean="0"/>
              <a:t> collaboration, proposal, &amp; process approved </a:t>
            </a:r>
          </a:p>
          <a:p>
            <a:pPr marL="171450" indent="-171450">
              <a:buFont typeface="Arial" panose="020B0604020202020204" pitchFamily="34" charset="0"/>
              <a:buChar char="•"/>
            </a:pPr>
            <a:r>
              <a:rPr lang="en-US" baseline="0" dirty="0" smtClean="0"/>
              <a:t>PPEs provided</a:t>
            </a:r>
          </a:p>
          <a:p>
            <a:pPr marL="171450" indent="-171450">
              <a:buFont typeface="Arial" panose="020B0604020202020204" pitchFamily="34" charset="0"/>
              <a:buChar char="•"/>
            </a:pPr>
            <a:r>
              <a:rPr lang="en-US" baseline="0" dirty="0" smtClean="0"/>
              <a:t>Site set-up – classrooms spaces, coordination with custodial staff, scheduling process, division letter, cleaning responsibilities</a:t>
            </a:r>
          </a:p>
          <a:p>
            <a:pPr marL="171450" indent="-171450">
              <a:buFont typeface="Arial" panose="020B0604020202020204" pitchFamily="34" charset="0"/>
              <a:buChar char="•"/>
            </a:pPr>
            <a:r>
              <a:rPr lang="en-US" baseline="0" dirty="0" smtClean="0"/>
              <a:t>Considerations for testing – face to face versus parent interview </a:t>
            </a:r>
          </a:p>
          <a:p>
            <a:pPr marL="171450" indent="-171450">
              <a:buFont typeface="Arial" panose="020B0604020202020204" pitchFamily="34" charset="0"/>
              <a:buChar char="•"/>
            </a:pPr>
            <a:r>
              <a:rPr lang="en-US" baseline="0" dirty="0" smtClean="0"/>
              <a:t>Teams determine most appropriate methods/tools for testing – sometimes using the observations for gaining insight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All </a:t>
            </a:r>
            <a:r>
              <a:rPr lang="en-US" baseline="0" smtClean="0"/>
              <a:t>observations completed via </a:t>
            </a:r>
            <a:r>
              <a:rPr lang="en-US" baseline="0" dirty="0" smtClean="0"/>
              <a:t>Zoom or in safe outdoor spaces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All eligibility and IEP meetings via Zoom with docs mailed (SA, stamped envelopes included) or emailed</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16</a:t>
            </a:fld>
            <a:endParaRPr lang="en-US" dirty="0"/>
          </a:p>
        </p:txBody>
      </p:sp>
    </p:spTree>
    <p:extLst>
      <p:ext uri="{BB962C8B-B14F-4D97-AF65-F5344CB8AC3E}">
        <p14:creationId xmlns:p14="http://schemas.microsoft.com/office/powerpoint/2010/main" val="1828050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17</a:t>
            </a:fld>
            <a:endParaRPr lang="en-US" dirty="0"/>
          </a:p>
        </p:txBody>
      </p:sp>
    </p:spTree>
    <p:extLst>
      <p:ext uri="{BB962C8B-B14F-4D97-AF65-F5344CB8AC3E}">
        <p14:creationId xmlns:p14="http://schemas.microsoft.com/office/powerpoint/2010/main" val="2543945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18</a:t>
            </a:fld>
            <a:endParaRPr lang="en-US" dirty="0"/>
          </a:p>
        </p:txBody>
      </p:sp>
    </p:spTree>
    <p:extLst>
      <p:ext uri="{BB962C8B-B14F-4D97-AF65-F5344CB8AC3E}">
        <p14:creationId xmlns:p14="http://schemas.microsoft.com/office/powerpoint/2010/main" val="1782741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2FBEA2-4504-465C-B12D-8B709E2A88A9}" type="slidenum">
              <a:rPr lang="en-US" smtClean="0"/>
              <a:t>4</a:t>
            </a:fld>
            <a:endParaRPr lang="en-US" dirty="0"/>
          </a:p>
        </p:txBody>
      </p:sp>
    </p:spTree>
    <p:extLst>
      <p:ext uri="{BB962C8B-B14F-4D97-AF65-F5344CB8AC3E}">
        <p14:creationId xmlns:p14="http://schemas.microsoft.com/office/powerpoint/2010/main" val="1480310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2FBEA2-4504-465C-B12D-8B709E2A88A9}" type="slidenum">
              <a:rPr lang="en-US" smtClean="0"/>
              <a:t>5</a:t>
            </a:fld>
            <a:endParaRPr lang="en-US" dirty="0"/>
          </a:p>
        </p:txBody>
      </p:sp>
    </p:spTree>
    <p:extLst>
      <p:ext uri="{BB962C8B-B14F-4D97-AF65-F5344CB8AC3E}">
        <p14:creationId xmlns:p14="http://schemas.microsoft.com/office/powerpoint/2010/main" val="698547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2FBEA2-4504-465C-B12D-8B709E2A88A9}" type="slidenum">
              <a:rPr lang="en-US" smtClean="0"/>
              <a:t>6</a:t>
            </a:fld>
            <a:endParaRPr lang="en-US" dirty="0"/>
          </a:p>
        </p:txBody>
      </p:sp>
    </p:spTree>
    <p:extLst>
      <p:ext uri="{BB962C8B-B14F-4D97-AF65-F5344CB8AC3E}">
        <p14:creationId xmlns:p14="http://schemas.microsoft.com/office/powerpoint/2010/main" val="2557535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2FBEA2-4504-465C-B12D-8B709E2A88A9}" type="slidenum">
              <a:rPr lang="en-US" smtClean="0"/>
              <a:t>8</a:t>
            </a:fld>
            <a:endParaRPr lang="en-US" dirty="0"/>
          </a:p>
        </p:txBody>
      </p:sp>
    </p:spTree>
    <p:extLst>
      <p:ext uri="{BB962C8B-B14F-4D97-AF65-F5344CB8AC3E}">
        <p14:creationId xmlns:p14="http://schemas.microsoft.com/office/powerpoint/2010/main" val="410986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2FBEA2-4504-465C-B12D-8B709E2A88A9}" type="slidenum">
              <a:rPr lang="en-US" smtClean="0"/>
              <a:t>9</a:t>
            </a:fld>
            <a:endParaRPr lang="en-US" dirty="0"/>
          </a:p>
        </p:txBody>
      </p:sp>
    </p:spTree>
    <p:extLst>
      <p:ext uri="{BB962C8B-B14F-4D97-AF65-F5344CB8AC3E}">
        <p14:creationId xmlns:p14="http://schemas.microsoft.com/office/powerpoint/2010/main" val="398712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two volunteers share; also prompt participants to add responses to chat box (read a few responses)</a:t>
            </a:r>
          </a:p>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11</a:t>
            </a:fld>
            <a:endParaRPr lang="en-US" dirty="0"/>
          </a:p>
        </p:txBody>
      </p:sp>
    </p:spTree>
    <p:extLst>
      <p:ext uri="{BB962C8B-B14F-4D97-AF65-F5344CB8AC3E}">
        <p14:creationId xmlns:p14="http://schemas.microsoft.com/office/powerpoint/2010/main" val="3411999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Describe typical timing &amp; process</a:t>
            </a:r>
          </a:p>
          <a:p>
            <a:pPr marL="171450" indent="-171450">
              <a:buFont typeface="Arial" panose="020B0604020202020204" pitchFamily="34" charset="0"/>
              <a:buChar char="•"/>
            </a:pPr>
            <a:r>
              <a:rPr lang="en-US" dirty="0" smtClean="0"/>
              <a:t>Standard practice = use of EI assessment data + WJCC observation and health history (as needed/appropriate)</a:t>
            </a:r>
          </a:p>
          <a:p>
            <a:pPr marL="171450" indent="-171450">
              <a:buFont typeface="Arial" panose="020B0604020202020204" pitchFamily="34" charset="0"/>
              <a:buChar char="•"/>
            </a:pPr>
            <a:r>
              <a:rPr lang="en-US" dirty="0" smtClean="0"/>
              <a:t>Data must show 30% or greater delays</a:t>
            </a:r>
            <a:r>
              <a:rPr lang="en-US" baseline="0" dirty="0" smtClean="0"/>
              <a:t> in two or more areas – IF NOT – then we meet/discuss/recommend</a:t>
            </a:r>
          </a:p>
          <a:p>
            <a:pPr marL="171450" indent="-171450">
              <a:buFont typeface="Arial" panose="020B0604020202020204" pitchFamily="34" charset="0"/>
              <a:buChar char="•"/>
            </a:pPr>
            <a:r>
              <a:rPr lang="en-US" baseline="0" dirty="0" smtClean="0"/>
              <a:t>Observations – held via ZOOM during EI </a:t>
            </a:r>
            <a:r>
              <a:rPr lang="en-US" baseline="0" dirty="0" err="1" smtClean="0"/>
              <a:t>teletherapy</a:t>
            </a:r>
            <a:r>
              <a:rPr lang="en-US" baseline="0" dirty="0" smtClean="0"/>
              <a:t> OR held in comfortable, safe outdoor spaces</a:t>
            </a:r>
          </a:p>
          <a:p>
            <a:pPr marL="171450" indent="-171450">
              <a:buFont typeface="Arial" panose="020B0604020202020204" pitchFamily="34" charset="0"/>
              <a:buChar char="•"/>
            </a:pPr>
            <a:r>
              <a:rPr lang="en-US" baseline="0" dirty="0" smtClean="0"/>
              <a:t>All eligibilities &amp; IEP meetings held via Zoom or phone conference with docs mailed or emailed to families</a:t>
            </a:r>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14</a:t>
            </a:fld>
            <a:endParaRPr lang="en-US" dirty="0"/>
          </a:p>
        </p:txBody>
      </p:sp>
    </p:spTree>
    <p:extLst>
      <p:ext uri="{BB962C8B-B14F-4D97-AF65-F5344CB8AC3E}">
        <p14:creationId xmlns:p14="http://schemas.microsoft.com/office/powerpoint/2010/main" val="635124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two volunteers share; also prompt participants to add responses to chat box (read a few responses)</a:t>
            </a:r>
          </a:p>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15</a:t>
            </a:fld>
            <a:endParaRPr lang="en-US" dirty="0"/>
          </a:p>
        </p:txBody>
      </p:sp>
    </p:spTree>
    <p:extLst>
      <p:ext uri="{BB962C8B-B14F-4D97-AF65-F5344CB8AC3E}">
        <p14:creationId xmlns:p14="http://schemas.microsoft.com/office/powerpoint/2010/main" val="2505330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335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1"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06853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79844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114800" y="1200151"/>
            <a:ext cx="4724400" cy="3124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001086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3746" r="30362"/>
          <a:stretch/>
        </p:blipFill>
        <p:spPr bwMode="auto">
          <a:xfrm>
            <a:off x="-1" y="0"/>
            <a:ext cx="4110527" cy="445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0" y="153521"/>
            <a:ext cx="4267200" cy="1046629"/>
          </a:xfrm>
          <a:prstGeom prst="rect">
            <a:avLst/>
          </a:prstGeom>
          <a:noFill/>
        </p:spPr>
        <p:txBody>
          <a:bodyPr>
            <a:noAutofit/>
          </a:bodyPr>
          <a:lstStyle>
            <a:lvl1pPr>
              <a:defRPr sz="3200" b="1">
                <a:solidFill>
                  <a:schemeClr val="tx1"/>
                </a:solidFill>
              </a:defRPr>
            </a:lvl1pPr>
          </a:lstStyle>
          <a:p>
            <a:r>
              <a:rPr lang="en-US" dirty="0"/>
              <a:t>Click to edit Master title style</a:t>
            </a:r>
          </a:p>
        </p:txBody>
      </p:sp>
      <p:sp>
        <p:nvSpPr>
          <p:cNvPr id="7" name="Content Placeholder 5"/>
          <p:cNvSpPr>
            <a:spLocks noGrp="1"/>
          </p:cNvSpPr>
          <p:nvPr>
            <p:ph sz="quarter" idx="4"/>
          </p:nvPr>
        </p:nvSpPr>
        <p:spPr>
          <a:xfrm>
            <a:off x="4572000" y="1352550"/>
            <a:ext cx="4267200"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72941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7"/>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5" name="Text Placeholder 4"/>
          <p:cNvSpPr>
            <a:spLocks noGrp="1"/>
          </p:cNvSpPr>
          <p:nvPr>
            <p:ph type="body" sz="quarter" idx="3"/>
          </p:nvPr>
        </p:nvSpPr>
        <p:spPr>
          <a:xfrm>
            <a:off x="381000" y="1101329"/>
            <a:ext cx="4343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381000" y="1581150"/>
            <a:ext cx="4343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70781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2774" t="4479" r="8935"/>
          <a:stretch/>
        </p:blipFill>
        <p:spPr>
          <a:xfrm>
            <a:off x="4298535" y="0"/>
            <a:ext cx="4845465" cy="4454768"/>
          </a:xfrm>
          <a:prstGeom prst="rect">
            <a:avLst/>
          </a:prstGeom>
        </p:spPr>
      </p:pic>
      <p:sp>
        <p:nvSpPr>
          <p:cNvPr id="9"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a:t>Click to edit Master title style</a:t>
            </a:r>
          </a:p>
        </p:txBody>
      </p:sp>
      <p:sp>
        <p:nvSpPr>
          <p:cNvPr id="6"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87828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31165" t="8586" r="-21"/>
          <a:stretch/>
        </p:blipFill>
        <p:spPr>
          <a:xfrm>
            <a:off x="4213077" y="-1480"/>
            <a:ext cx="4930922" cy="4455698"/>
          </a:xfrm>
          <a:prstGeom prst="rect">
            <a:avLst/>
          </a:prstGeom>
        </p:spPr>
      </p:pic>
      <p:sp>
        <p:nvSpPr>
          <p:cNvPr id="11"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a:t>Click to edit Master title style</a:t>
            </a:r>
          </a:p>
        </p:txBody>
      </p:sp>
      <p:sp>
        <p:nvSpPr>
          <p:cNvPr id="10"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04848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066800" y="1200151"/>
            <a:ext cx="7620000" cy="3124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692" y="1418317"/>
            <a:ext cx="1508698" cy="3175866"/>
          </a:xfrm>
          <a:prstGeom prst="rect">
            <a:avLst/>
          </a:prstGeom>
        </p:spPr>
      </p:pic>
    </p:spTree>
    <p:extLst>
      <p:ext uri="{BB962C8B-B14F-4D97-AF65-F5344CB8AC3E}">
        <p14:creationId xmlns:p14="http://schemas.microsoft.com/office/powerpoint/2010/main" val="58482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44271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5" name="Rectangle 4"/>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a:solidFill>
                  <a:schemeClr val="tx1"/>
                </a:solidFill>
              </a:rPr>
              <a:t/>
            </a:r>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08950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789937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
          <p:cNvSpPr>
            <a:spLocks noGrp="1"/>
          </p:cNvSpPr>
          <p:nvPr>
            <p:ph type="title"/>
          </p:nvPr>
        </p:nvSpPr>
        <p:spPr>
          <a:xfrm>
            <a:off x="0" y="971550"/>
            <a:ext cx="9144000" cy="1371599"/>
          </a:xfrm>
          <a:prstGeom prst="rect">
            <a:avLst/>
          </a:prstGeom>
          <a:noFill/>
        </p:spPr>
        <p:txBody>
          <a:bodyPr anchor="b"/>
          <a:lstStyle>
            <a:lvl1pPr>
              <a:defRPr>
                <a:solidFill>
                  <a:schemeClr val="tx1"/>
                </a:solidFill>
              </a:defRPr>
            </a:lvl1pPr>
          </a:lstStyle>
          <a:p>
            <a:r>
              <a:rPr lang="en-US" dirty="0"/>
              <a:t>Click to edit Master title style</a:t>
            </a:r>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98534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l="41357" r="17287"/>
          <a:stretch/>
        </p:blipFill>
        <p:spPr>
          <a:xfrm>
            <a:off x="7467600" y="1980164"/>
            <a:ext cx="1699490" cy="2496039"/>
          </a:xfrm>
          <a:prstGeom prst="rect">
            <a:avLst/>
          </a:prstGeom>
        </p:spPr>
      </p:pic>
      <p:pic>
        <p:nvPicPr>
          <p:cNvPr id="6" name="Picture 5"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578434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62800" y="1979713"/>
            <a:ext cx="2004295" cy="2476834"/>
          </a:xfrm>
          <a:prstGeom prst="rect">
            <a:avLst/>
          </a:prstGeom>
        </p:spPr>
      </p:pic>
      <p:pic>
        <p:nvPicPr>
          <p:cNvPr id="7" name="Picture 6"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674125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r="8776"/>
          <a:stretch/>
        </p:blipFill>
        <p:spPr>
          <a:xfrm>
            <a:off x="6798171" y="2038349"/>
            <a:ext cx="2345829" cy="2418197"/>
          </a:xfrm>
          <a:prstGeom prst="rect">
            <a:avLst/>
          </a:prstGeom>
        </p:spPr>
      </p:pic>
      <p:pic>
        <p:nvPicPr>
          <p:cNvPr id="9" name="Picture 8"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2824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a:solidFill>
                  <a:schemeClr val="tx1"/>
                </a:solidFill>
              </a:rPr>
              <a:t/>
            </a:r>
            <a:br>
              <a:rPr lang="en-US" sz="1400" dirty="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a:solidFill>
                  <a:schemeClr val="tx1"/>
                </a:solidFill>
              </a:rPr>
              <a:t/>
            </a:r>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a:t>Click to edit Master title style</a:t>
            </a:r>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418317"/>
            <a:ext cx="1508698" cy="3175866"/>
          </a:xfrm>
          <a:prstGeom prst="rect">
            <a:avLst/>
          </a:prstGeom>
        </p:spPr>
      </p:pic>
      <p:pic>
        <p:nvPicPr>
          <p:cNvPr id="12" name="Picture 11"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65608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a:solidFill>
                  <a:schemeClr val="tx1"/>
                </a:solidFill>
              </a:rPr>
              <a:t/>
            </a:r>
            <a:br>
              <a:rPr lang="en-US" sz="1400" dirty="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a:solidFill>
                  <a:schemeClr val="tx1"/>
                </a:solidFill>
              </a:rPr>
              <a:t/>
            </a:r>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a:t>Click to edit Master title style</a:t>
            </a:r>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1188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922887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601405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normAutofit/>
          </a:bodyPr>
          <a:lstStyle>
            <a:lvl1pPr algn="l">
              <a:defRPr sz="2400" b="1"/>
            </a:lvl1pPr>
          </a:lstStyle>
          <a:p>
            <a:r>
              <a:rPr lang="en-US" dirty="0"/>
              <a:t>Click to edit Master title style</a:t>
            </a:r>
          </a:p>
        </p:txBody>
      </p:sp>
      <p:sp>
        <p:nvSpPr>
          <p:cNvPr id="4" name="Text Placeholder 3"/>
          <p:cNvSpPr>
            <a:spLocks noGrp="1"/>
          </p:cNvSpPr>
          <p:nvPr>
            <p:ph type="body" sz="half" idx="2"/>
          </p:nvPr>
        </p:nvSpPr>
        <p:spPr>
          <a:xfrm>
            <a:off x="457201" y="1076326"/>
            <a:ext cx="3008313" cy="32406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2"/>
          <p:cNvSpPr>
            <a:spLocks noGrp="1"/>
          </p:cNvSpPr>
          <p:nvPr>
            <p:ph idx="1"/>
          </p:nvPr>
        </p:nvSpPr>
        <p:spPr>
          <a:xfrm>
            <a:off x="3575050" y="204789"/>
            <a:ext cx="5111750" cy="4043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758318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723900"/>
          </a:xfrm>
          <a:prstGeom prst="rect">
            <a:avLst/>
          </a:prstGeom>
        </p:spPr>
        <p:txBody>
          <a:bodyPr anchor="b">
            <a:noAutofit/>
          </a:bodyPr>
          <a:lstStyle>
            <a:lvl1pPr algn="l">
              <a:defRPr sz="3200" b="1"/>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46022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F43B5-BBEB-0943-B1C6-3057D477113C}"/>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320F0EC-C895-A044-A398-7CC9249D2F0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5CAD2F4-8EB5-D441-959D-400EB437264C}"/>
              </a:ext>
            </a:extLst>
          </p:cNvPr>
          <p:cNvSpPr>
            <a:spLocks noGrp="1"/>
          </p:cNvSpPr>
          <p:nvPr>
            <p:ph type="dt" sz="half" idx="10"/>
          </p:nvPr>
        </p:nvSpPr>
        <p:spPr/>
        <p:txBody>
          <a:bodyPr/>
          <a:lstStyle/>
          <a:p>
            <a:fld id="{F667EB3E-428F-734F-9D9F-81765A8DE8A0}" type="datetimeFigureOut">
              <a:rPr lang="en-US" smtClean="0"/>
              <a:t>8/10/2020</a:t>
            </a:fld>
            <a:endParaRPr lang="en-US" dirty="0"/>
          </a:p>
        </p:txBody>
      </p:sp>
      <p:sp>
        <p:nvSpPr>
          <p:cNvPr id="5" name="Footer Placeholder 4">
            <a:extLst>
              <a:ext uri="{FF2B5EF4-FFF2-40B4-BE49-F238E27FC236}">
                <a16:creationId xmlns:a16="http://schemas.microsoft.com/office/drawing/2014/main" id="{938C9BDD-1D44-2C40-B5B0-7D841C7275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E137D1-CE8B-7C4D-B23B-0C753986FF62}"/>
              </a:ext>
            </a:extLst>
          </p:cNvPr>
          <p:cNvSpPr>
            <a:spLocks noGrp="1"/>
          </p:cNvSpPr>
          <p:nvPr>
            <p:ph type="sldNum" sz="quarter" idx="12"/>
          </p:nvPr>
        </p:nvSpPr>
        <p:spPr/>
        <p:txBody>
          <a:bodyPr/>
          <a:lstStyle/>
          <a:p>
            <a:fld id="{581167F5-F0C2-6F4D-ACE1-C46E97804A09}" type="slidenum">
              <a:rPr lang="en-US" smtClean="0"/>
              <a:t>‹#›</a:t>
            </a:fld>
            <a:endParaRPr lang="en-US" dirty="0"/>
          </a:p>
        </p:txBody>
      </p:sp>
    </p:spTree>
    <p:extLst>
      <p:ext uri="{BB962C8B-B14F-4D97-AF65-F5344CB8AC3E}">
        <p14:creationId xmlns:p14="http://schemas.microsoft.com/office/powerpoint/2010/main" val="697358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9"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159988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4"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0" y="858371"/>
            <a:ext cx="9144000" cy="494179"/>
          </a:xfrm>
          <a:solidFill>
            <a:srgbClr val="000000">
              <a:alpha val="49020"/>
            </a:srgbClr>
          </a:solidFill>
        </p:spPr>
        <p:txBody>
          <a:bodyPr>
            <a:normAutofit/>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44309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a:solidFill>
                  <a:schemeClr val="tx1"/>
                </a:solidFill>
              </a:rPr>
              <a:t/>
            </a:r>
            <a:br>
              <a:rPr lang="en-US" sz="1400" dirty="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75154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9901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hood11.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19632"/>
          <a:stretch/>
        </p:blipFill>
        <p:spPr>
          <a:xfrm>
            <a:off x="6461189" y="2368846"/>
            <a:ext cx="2682811" cy="2107358"/>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63090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6384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114800" y="1200151"/>
            <a:ext cx="4724400" cy="3124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16934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1241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31" cstate="email">
            <a:extLst>
              <a:ext uri="{28A0092B-C50C-407E-A947-70E740481C1C}">
                <a14:useLocalDpi xmlns:a14="http://schemas.microsoft.com/office/drawing/2010/main" val="0"/>
              </a:ext>
            </a:extLst>
          </a:blip>
          <a:stretch>
            <a:fillRect/>
          </a:stretch>
        </p:blipFill>
        <p:spPr>
          <a:xfrm>
            <a:off x="7619060" y="4495086"/>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65902" y="4667996"/>
            <a:ext cx="2133600"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000" smtClean="0">
                <a:solidFill>
                  <a:schemeClr val="bg1"/>
                </a:solidFill>
              </a:rPr>
              <a:pPr algn="l"/>
              <a:t>‹#›</a:t>
            </a:fld>
            <a:endParaRPr lang="en-US" sz="2000" dirty="0">
              <a:solidFill>
                <a:schemeClr val="bg1"/>
              </a:solidFill>
            </a:endParaRP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80" r:id="rId3"/>
    <p:sldLayoutId id="2147483660" r:id="rId4"/>
    <p:sldLayoutId id="2147483681" r:id="rId5"/>
    <p:sldLayoutId id="2147483684" r:id="rId6"/>
    <p:sldLayoutId id="2147483690" r:id="rId7"/>
    <p:sldLayoutId id="2147483663" r:id="rId8"/>
    <p:sldLayoutId id="2147483664" r:id="rId9"/>
    <p:sldLayoutId id="2147483668" r:id="rId10"/>
    <p:sldLayoutId id="2147483669" r:id="rId11"/>
    <p:sldLayoutId id="2147483671" r:id="rId12"/>
    <p:sldLayoutId id="2147483662" r:id="rId13"/>
    <p:sldLayoutId id="2147483672" r:id="rId14"/>
    <p:sldLayoutId id="2147483665" r:id="rId15"/>
    <p:sldLayoutId id="2147483693" r:id="rId16"/>
    <p:sldLayoutId id="2147483650" r:id="rId17"/>
    <p:sldLayoutId id="2147483666" r:id="rId18"/>
    <p:sldLayoutId id="2147483694" r:id="rId19"/>
    <p:sldLayoutId id="2147483673" r:id="rId20"/>
    <p:sldLayoutId id="2147483674" r:id="rId21"/>
    <p:sldLayoutId id="2147483675" r:id="rId22"/>
    <p:sldLayoutId id="2147483686" r:id="rId23"/>
    <p:sldLayoutId id="2147483687" r:id="rId24"/>
    <p:sldLayoutId id="2147483652" r:id="rId25"/>
    <p:sldLayoutId id="2147483653" r:id="rId26"/>
    <p:sldLayoutId id="2147483656" r:id="rId27"/>
    <p:sldLayoutId id="2147483657" r:id="rId28"/>
    <p:sldLayoutId id="2147483696" r:id="rId2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awstrick@Henrico.k12.va.us"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hyperlink" Target="mailto:tamilah.Richardson@doe.virginia.gov" TargetMode="External"/><Relationship Id="rId5" Type="http://schemas.openxmlformats.org/officeDocument/2006/relationships/hyperlink" Target="mailto:dawn.Hendricks@doe.virginia.gov" TargetMode="External"/><Relationship Id="rId4" Type="http://schemas.openxmlformats.org/officeDocument/2006/relationships/hyperlink" Target="mailto:Renee.Savedge@wjccschool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73F2C2E2-9857-ED47-AE17-47108D628B11}"/>
              </a:ext>
            </a:extLst>
          </p:cNvPr>
          <p:cNvSpPr>
            <a:spLocks noGrp="1"/>
          </p:cNvSpPr>
          <p:nvPr>
            <p:ph type="subTitle" idx="1"/>
          </p:nvPr>
        </p:nvSpPr>
        <p:spPr>
          <a:xfrm>
            <a:off x="1219200" y="3571968"/>
            <a:ext cx="7028411" cy="1314450"/>
          </a:xfrm>
        </p:spPr>
        <p:txBody>
          <a:bodyPr>
            <a:normAutofit/>
          </a:bodyPr>
          <a:lstStyle/>
          <a:p>
            <a:r>
              <a:rPr lang="en-US" sz="2400" dirty="0"/>
              <a:t>Special Education Eligibility Evaluation for Young Children </a:t>
            </a:r>
          </a:p>
        </p:txBody>
      </p:sp>
      <p:sp>
        <p:nvSpPr>
          <p:cNvPr id="3" name="Title 2"/>
          <p:cNvSpPr>
            <a:spLocks noGrp="1"/>
          </p:cNvSpPr>
          <p:nvPr>
            <p:ph type="title"/>
          </p:nvPr>
        </p:nvSpPr>
        <p:spPr>
          <a:xfrm>
            <a:off x="0" y="125204"/>
            <a:ext cx="9144000" cy="1697372"/>
          </a:xfrm>
        </p:spPr>
        <p:txBody>
          <a:bodyPr anchor="b">
            <a:normAutofit/>
          </a:bodyPr>
          <a:lstStyle/>
          <a:p>
            <a:r>
              <a:rPr lang="en-US" sz="4000" dirty="0"/>
              <a:t>Office of Early Childhood </a:t>
            </a:r>
            <a:r>
              <a:rPr lang="en-US" sz="4000" b="1" dirty="0"/>
              <a:t/>
            </a:r>
            <a:br>
              <a:rPr lang="en-US" sz="4000" b="1" dirty="0"/>
            </a:br>
            <a:r>
              <a:rPr lang="en-US" sz="4000" dirty="0"/>
              <a:t>Cups and Conversation</a:t>
            </a:r>
            <a:r>
              <a:rPr lang="en-US" dirty="0"/>
              <a:t> Series</a:t>
            </a:r>
            <a:endParaRPr lang="en-US" sz="3100" dirty="0"/>
          </a:p>
        </p:txBody>
      </p:sp>
      <p:grpSp>
        <p:nvGrpSpPr>
          <p:cNvPr id="2" name="Group 1">
            <a:extLst>
              <a:ext uri="{FF2B5EF4-FFF2-40B4-BE49-F238E27FC236}">
                <a16:creationId xmlns:a16="http://schemas.microsoft.com/office/drawing/2014/main" id="{988C3481-7855-604D-BD74-06A3FE1F0D22}"/>
              </a:ext>
            </a:extLst>
          </p:cNvPr>
          <p:cNvGrpSpPr/>
          <p:nvPr/>
        </p:nvGrpSpPr>
        <p:grpSpPr>
          <a:xfrm>
            <a:off x="3124200" y="1956652"/>
            <a:ext cx="2438400" cy="1497085"/>
            <a:chOff x="3124200" y="1956652"/>
            <a:chExt cx="2438400" cy="1497085"/>
          </a:xfrm>
        </p:grpSpPr>
        <p:sp>
          <p:nvSpPr>
            <p:cNvPr id="58" name="TextBox 57"/>
            <p:cNvSpPr txBox="1"/>
            <p:nvPr/>
          </p:nvSpPr>
          <p:spPr>
            <a:xfrm>
              <a:off x="3124200" y="1956652"/>
              <a:ext cx="2438400" cy="1497085"/>
            </a:xfrm>
            <a:prstGeom prst="rect">
              <a:avLst/>
            </a:prstGeom>
            <a:solidFill>
              <a:schemeClr val="bg1">
                <a:lumMod val="85000"/>
              </a:schemeClr>
            </a:solidFill>
          </p:spPr>
          <p:txBody>
            <a:bodyPr wrap="square" rtlCol="0">
              <a:spAutoFit/>
            </a:bodyPr>
            <a:lstStyle/>
            <a:p>
              <a:endParaRPr lang="en-US" dirty="0"/>
            </a:p>
          </p:txBody>
        </p:sp>
        <p:grpSp>
          <p:nvGrpSpPr>
            <p:cNvPr id="57" name="Group 56"/>
            <p:cNvGrpSpPr/>
            <p:nvPr/>
          </p:nvGrpSpPr>
          <p:grpSpPr>
            <a:xfrm>
              <a:off x="3124200" y="1956652"/>
              <a:ext cx="2438400" cy="1497085"/>
              <a:chOff x="2743200" y="2074883"/>
              <a:chExt cx="2438400" cy="1497085"/>
            </a:xfrm>
          </p:grpSpPr>
          <p:pic>
            <p:nvPicPr>
              <p:cNvPr id="54" name="Picture 53" descr="Free stock photo of beverage, breakfast, caffei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2512068"/>
                <a:ext cx="2438400" cy="1059900"/>
              </a:xfrm>
              <a:prstGeom prst="rect">
                <a:avLst/>
              </a:prstGeom>
              <a:ln>
                <a:noFill/>
              </a:ln>
              <a:effectLst>
                <a:outerShdw blurRad="292100" dist="139700" dir="2700000" algn="tl" rotWithShape="0">
                  <a:srgbClr val="333333">
                    <a:alpha val="65000"/>
                  </a:srgbClr>
                </a:outerShdw>
              </a:effectLst>
            </p:spPr>
          </p:pic>
          <p:pic>
            <p:nvPicPr>
              <p:cNvPr id="12" name="Picture 11" descr="Speech Bubbles Conversation Black · Free vector graphic on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5663" y="2074883"/>
                <a:ext cx="1313473" cy="806076"/>
              </a:xfrm>
              <a:prstGeom prst="rect">
                <a:avLst/>
              </a:prstGeom>
              <a:ln>
                <a:noFill/>
              </a:ln>
              <a:effectLst>
                <a:outerShdw blurRad="292100" dist="139700" dir="2700000" algn="tl" rotWithShape="0">
                  <a:srgbClr val="333333">
                    <a:alpha val="65000"/>
                  </a:srgbClr>
                </a:outerShdw>
              </a:effectLst>
            </p:spPr>
          </p:pic>
        </p:grpSp>
      </p:grpSp>
    </p:spTree>
    <p:extLst>
      <p:ext uri="{BB962C8B-B14F-4D97-AF65-F5344CB8AC3E}">
        <p14:creationId xmlns:p14="http://schemas.microsoft.com/office/powerpoint/2010/main" val="4267000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4FC3-B002-4FE1-8230-CB76C727D972}"/>
              </a:ext>
            </a:extLst>
          </p:cNvPr>
          <p:cNvSpPr>
            <a:spLocks noGrp="1"/>
          </p:cNvSpPr>
          <p:nvPr>
            <p:ph type="title"/>
          </p:nvPr>
        </p:nvSpPr>
        <p:spPr/>
        <p:txBody>
          <a:bodyPr/>
          <a:lstStyle/>
          <a:p>
            <a:r>
              <a:rPr lang="en-US" dirty="0"/>
              <a:t>Reports &amp; </a:t>
            </a:r>
            <a:r>
              <a:rPr lang="en-US" dirty="0" smtClean="0"/>
              <a:t>Prior Written Notice</a:t>
            </a:r>
            <a:endParaRPr lang="en-US" dirty="0"/>
          </a:p>
        </p:txBody>
      </p:sp>
      <p:sp>
        <p:nvSpPr>
          <p:cNvPr id="3" name="Content Placeholder 2">
            <a:extLst>
              <a:ext uri="{FF2B5EF4-FFF2-40B4-BE49-F238E27FC236}">
                <a16:creationId xmlns:a16="http://schemas.microsoft.com/office/drawing/2014/main" id="{D52161B9-412B-48BF-8A18-44ABD1880CD1}"/>
              </a:ext>
            </a:extLst>
          </p:cNvPr>
          <p:cNvSpPr>
            <a:spLocks noGrp="1"/>
          </p:cNvSpPr>
          <p:nvPr>
            <p:ph idx="1"/>
          </p:nvPr>
        </p:nvSpPr>
        <p:spPr/>
        <p:txBody>
          <a:bodyPr>
            <a:normAutofit fontScale="92500"/>
          </a:bodyPr>
          <a:lstStyle/>
          <a:p>
            <a:pPr marL="0" indent="0">
              <a:buNone/>
            </a:pPr>
            <a:r>
              <a:rPr lang="en-US" dirty="0"/>
              <a:t>Always Document: The team approach and non-standard procedures are used during this evaluation, so scores should be viewed as a close approximation. The use of PPE by evaluators along with (list any accommodations or differences provided during evaluation session)</a:t>
            </a:r>
          </a:p>
          <a:p>
            <a:endParaRPr lang="en-US" dirty="0"/>
          </a:p>
        </p:txBody>
      </p:sp>
    </p:spTree>
    <p:extLst>
      <p:ext uri="{BB962C8B-B14F-4D97-AF65-F5344CB8AC3E}">
        <p14:creationId xmlns:p14="http://schemas.microsoft.com/office/powerpoint/2010/main" val="1292437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46A80-677A-5042-AC66-DB8E4F89C63F}"/>
              </a:ext>
            </a:extLst>
          </p:cNvPr>
          <p:cNvSpPr>
            <a:spLocks noGrp="1"/>
          </p:cNvSpPr>
          <p:nvPr>
            <p:ph type="title"/>
          </p:nvPr>
        </p:nvSpPr>
        <p:spPr/>
        <p:txBody>
          <a:bodyPr/>
          <a:lstStyle/>
          <a:p>
            <a:r>
              <a:rPr lang="en-US" dirty="0"/>
              <a:t>More from you…</a:t>
            </a:r>
          </a:p>
        </p:txBody>
      </p:sp>
      <p:sp>
        <p:nvSpPr>
          <p:cNvPr id="3" name="Content Placeholder 2">
            <a:extLst>
              <a:ext uri="{FF2B5EF4-FFF2-40B4-BE49-F238E27FC236}">
                <a16:creationId xmlns:a16="http://schemas.microsoft.com/office/drawing/2014/main" id="{154BEE9B-92C9-9947-8B30-1FCF4301E940}"/>
              </a:ext>
            </a:extLst>
          </p:cNvPr>
          <p:cNvSpPr>
            <a:spLocks noGrp="1"/>
          </p:cNvSpPr>
          <p:nvPr>
            <p:ph idx="1"/>
          </p:nvPr>
        </p:nvSpPr>
        <p:spPr/>
        <p:txBody>
          <a:bodyPr>
            <a:normAutofit/>
          </a:bodyPr>
          <a:lstStyle/>
          <a:p>
            <a:r>
              <a:rPr lang="en-US" sz="3600" dirty="0" smtClean="0"/>
              <a:t>Is your school division completing in-person evaluations?</a:t>
            </a:r>
            <a:endParaRPr lang="en-US" sz="3600" dirty="0"/>
          </a:p>
        </p:txBody>
      </p:sp>
      <p:grpSp>
        <p:nvGrpSpPr>
          <p:cNvPr id="5" name="Group 4"/>
          <p:cNvGrpSpPr/>
          <p:nvPr/>
        </p:nvGrpSpPr>
        <p:grpSpPr>
          <a:xfrm flipH="1">
            <a:off x="1143000" y="2762250"/>
            <a:ext cx="1905000" cy="1295400"/>
            <a:chOff x="6172200" y="3238107"/>
            <a:chExt cx="1892099" cy="1051427"/>
          </a:xfrm>
        </p:grpSpPr>
        <p:pic>
          <p:nvPicPr>
            <p:cNvPr id="6" name="Picture 5"/>
            <p:cNvPicPr>
              <a:picLocks noChangeAspect="1"/>
            </p:cNvPicPr>
            <p:nvPr/>
          </p:nvPicPr>
          <p:blipFill>
            <a:blip r:embed="rId3"/>
            <a:stretch>
              <a:fillRect/>
            </a:stretch>
          </p:blipFill>
          <p:spPr>
            <a:xfrm>
              <a:off x="6172200" y="3238107"/>
              <a:ext cx="1892099" cy="1051427"/>
            </a:xfrm>
            <a:prstGeom prst="rect">
              <a:avLst/>
            </a:prstGeom>
          </p:spPr>
        </p:pic>
        <p:sp>
          <p:nvSpPr>
            <p:cNvPr id="7" name="Rectangle 6"/>
            <p:cNvSpPr/>
            <p:nvPr/>
          </p:nvSpPr>
          <p:spPr>
            <a:xfrm>
              <a:off x="6238650" y="3296004"/>
              <a:ext cx="1309622" cy="637017"/>
            </a:xfrm>
            <a:prstGeom prst="rect">
              <a:avLst/>
            </a:prstGeom>
          </p:spPr>
          <p:txBody>
            <a:bodyPr wrap="square">
              <a:spAutoFit/>
            </a:bodyPr>
            <a:lstStyle/>
            <a:p>
              <a:pPr algn="ctr"/>
              <a:r>
                <a:rPr lang="en-US" sz="1200" dirty="0">
                  <a:solidFill>
                    <a:schemeClr val="bg1"/>
                  </a:solidFill>
                </a:rPr>
                <a:t>Feel free to add your thoughts in the chat box.</a:t>
              </a:r>
            </a:p>
          </p:txBody>
        </p:sp>
      </p:grpSp>
    </p:spTree>
    <p:extLst>
      <p:ext uri="{BB962C8B-B14F-4D97-AF65-F5344CB8AC3E}">
        <p14:creationId xmlns:p14="http://schemas.microsoft.com/office/powerpoint/2010/main" val="1752747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04800" y="1047750"/>
            <a:ext cx="8382000" cy="3352800"/>
          </a:xfrm>
        </p:spPr>
        <p:txBody>
          <a:bodyPr>
            <a:normAutofit/>
          </a:bodyPr>
          <a:lstStyle/>
          <a:p>
            <a:endParaRPr lang="en-US" b="1" i="0" dirty="0" smtClean="0"/>
          </a:p>
          <a:p>
            <a:r>
              <a:rPr lang="en-US" b="1" i="0" dirty="0" smtClean="0"/>
              <a:t>Presenter</a:t>
            </a:r>
            <a:endParaRPr lang="en-US" b="1" i="0" dirty="0"/>
          </a:p>
          <a:p>
            <a:r>
              <a:rPr lang="en-US" i="0" dirty="0"/>
              <a:t>Renee </a:t>
            </a:r>
            <a:r>
              <a:rPr lang="en-US" i="0" dirty="0" err="1"/>
              <a:t>Savedge</a:t>
            </a:r>
            <a:r>
              <a:rPr lang="en-US" i="0" dirty="0"/>
              <a:t> </a:t>
            </a:r>
          </a:p>
          <a:p>
            <a:r>
              <a:rPr lang="en-US" dirty="0"/>
              <a:t>Williamsburg-James City County </a:t>
            </a:r>
            <a:endParaRPr lang="en-US" dirty="0" smtClean="0"/>
          </a:p>
          <a:p>
            <a:r>
              <a:rPr lang="en-US" dirty="0" smtClean="0"/>
              <a:t>Public </a:t>
            </a:r>
            <a:r>
              <a:rPr lang="en-US" dirty="0"/>
              <a:t>Schools </a:t>
            </a:r>
          </a:p>
          <a:p>
            <a:endParaRPr lang="en-US" i="0" dirty="0"/>
          </a:p>
          <a:p>
            <a:endParaRPr lang="en-US" i="0" dirty="0"/>
          </a:p>
          <a:p>
            <a:endParaRPr lang="en-US" i="0" dirty="0"/>
          </a:p>
        </p:txBody>
      </p:sp>
      <p:sp>
        <p:nvSpPr>
          <p:cNvPr id="3" name="Title 2">
            <a:extLst>
              <a:ext uri="{FF2B5EF4-FFF2-40B4-BE49-F238E27FC236}">
                <a16:creationId xmlns:a16="http://schemas.microsoft.com/office/drawing/2014/main" id="{71DAC862-AF6B-7C48-9ED4-EFB3D87DDCFA}"/>
              </a:ext>
            </a:extLst>
          </p:cNvPr>
          <p:cNvSpPr>
            <a:spLocks noGrp="1"/>
          </p:cNvSpPr>
          <p:nvPr>
            <p:ph type="title"/>
          </p:nvPr>
        </p:nvSpPr>
        <p:spPr/>
        <p:txBody>
          <a:bodyPr/>
          <a:lstStyle/>
          <a:p>
            <a:r>
              <a:rPr lang="en-US" sz="3600" b="1" dirty="0"/>
              <a:t>Today’s Conversation Topics</a:t>
            </a:r>
            <a:r>
              <a:rPr lang="en-US" b="1" dirty="0"/>
              <a:t/>
            </a:r>
            <a:br>
              <a:rPr lang="en-US" b="1" dirty="0"/>
            </a:br>
            <a:endParaRPr lang="en-US" dirty="0"/>
          </a:p>
        </p:txBody>
      </p:sp>
    </p:spTree>
    <p:extLst>
      <p:ext uri="{BB962C8B-B14F-4D97-AF65-F5344CB8AC3E}">
        <p14:creationId xmlns:p14="http://schemas.microsoft.com/office/powerpoint/2010/main" val="1258670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i="0" dirty="0" smtClean="0"/>
              <a:t>Part C to Part B Transition</a:t>
            </a:r>
          </a:p>
          <a:p>
            <a:r>
              <a:rPr lang="en-US" i="0" dirty="0" smtClean="0"/>
              <a:t>Evaluations for Eligibility </a:t>
            </a:r>
            <a:r>
              <a:rPr lang="en-US" i="0" dirty="0" smtClean="0"/>
              <a:t>2-5 </a:t>
            </a:r>
            <a:r>
              <a:rPr lang="en-US" i="0" dirty="0" smtClean="0"/>
              <a:t>Yr. Olds</a:t>
            </a:r>
            <a:endParaRPr lang="en-US" i="0" dirty="0"/>
          </a:p>
        </p:txBody>
      </p:sp>
      <p:sp>
        <p:nvSpPr>
          <p:cNvPr id="3" name="Title 2"/>
          <p:cNvSpPr>
            <a:spLocks noGrp="1"/>
          </p:cNvSpPr>
          <p:nvPr>
            <p:ph type="title"/>
          </p:nvPr>
        </p:nvSpPr>
        <p:spPr/>
        <p:txBody>
          <a:bodyPr/>
          <a:lstStyle/>
          <a:p>
            <a:r>
              <a:rPr lang="en-US" dirty="0" smtClean="0"/>
              <a:t>Challenges: the Gifts of COVID-19</a:t>
            </a:r>
            <a:endParaRPr lang="en-US" dirty="0"/>
          </a:p>
        </p:txBody>
      </p:sp>
    </p:spTree>
    <p:extLst>
      <p:ext uri="{BB962C8B-B14F-4D97-AF65-F5344CB8AC3E}">
        <p14:creationId xmlns:p14="http://schemas.microsoft.com/office/powerpoint/2010/main" val="3523523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 C to Part B Transition</a:t>
            </a:r>
            <a:endParaRPr lang="en-US" dirty="0"/>
          </a:p>
        </p:txBody>
      </p:sp>
      <p:sp>
        <p:nvSpPr>
          <p:cNvPr id="5" name="Content Placeholder 4"/>
          <p:cNvSpPr>
            <a:spLocks noGrp="1"/>
          </p:cNvSpPr>
          <p:nvPr>
            <p:ph sz="half" idx="1"/>
          </p:nvPr>
        </p:nvSpPr>
        <p:spPr/>
        <p:txBody>
          <a:bodyPr/>
          <a:lstStyle/>
          <a:p>
            <a:pPr marL="0" indent="0">
              <a:buNone/>
            </a:pPr>
            <a:endParaRPr lang="en-US" sz="3600" u="sng" dirty="0" smtClean="0"/>
          </a:p>
          <a:p>
            <a:pPr marL="0" indent="0">
              <a:buNone/>
            </a:pPr>
            <a:r>
              <a:rPr lang="en-US" sz="3600" u="sng" dirty="0" smtClean="0"/>
              <a:t>Use of existing data</a:t>
            </a:r>
            <a:endParaRPr lang="en-US" sz="3600" u="sng" dirty="0"/>
          </a:p>
          <a:p>
            <a:r>
              <a:rPr lang="en-US" sz="3200" dirty="0" smtClean="0"/>
              <a:t>Standard Practice</a:t>
            </a:r>
          </a:p>
          <a:p>
            <a:r>
              <a:rPr lang="en-US" sz="3200" dirty="0" smtClean="0"/>
              <a:t>What ifs</a:t>
            </a:r>
            <a:r>
              <a:rPr lang="en-US" dirty="0" smtClean="0"/>
              <a:t>	</a:t>
            </a:r>
            <a:endParaRPr lang="en-US" dirty="0"/>
          </a:p>
        </p:txBody>
      </p:sp>
      <p:sp>
        <p:nvSpPr>
          <p:cNvPr id="6" name="Content Placeholder 5"/>
          <p:cNvSpPr>
            <a:spLocks noGrp="1"/>
          </p:cNvSpPr>
          <p:nvPr>
            <p:ph sz="half" idx="2"/>
          </p:nvPr>
        </p:nvSpPr>
        <p:spPr/>
        <p:txBody>
          <a:bodyPr>
            <a:normAutofit/>
          </a:bodyPr>
          <a:lstStyle/>
          <a:p>
            <a:pPr marL="0" indent="0">
              <a:buNone/>
            </a:pPr>
            <a:endParaRPr lang="en-US" sz="3600" u="sng" dirty="0" smtClean="0"/>
          </a:p>
          <a:p>
            <a:pPr marL="0" indent="0">
              <a:buNone/>
            </a:pPr>
            <a:r>
              <a:rPr lang="en-US" sz="3600" u="sng" dirty="0" smtClean="0"/>
              <a:t>Observations </a:t>
            </a:r>
          </a:p>
          <a:p>
            <a:r>
              <a:rPr lang="en-US" sz="3200" dirty="0" smtClean="0"/>
              <a:t>Maintaining safety</a:t>
            </a:r>
          </a:p>
          <a:p>
            <a:r>
              <a:rPr lang="en-US" sz="3200" dirty="0" smtClean="0"/>
              <a:t>Quality data</a:t>
            </a:r>
            <a:endParaRPr lang="en-US" sz="3200" dirty="0"/>
          </a:p>
        </p:txBody>
      </p:sp>
    </p:spTree>
    <p:extLst>
      <p:ext uri="{BB962C8B-B14F-4D97-AF65-F5344CB8AC3E}">
        <p14:creationId xmlns:p14="http://schemas.microsoft.com/office/powerpoint/2010/main" val="881983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46A80-677A-5042-AC66-DB8E4F89C63F}"/>
              </a:ext>
            </a:extLst>
          </p:cNvPr>
          <p:cNvSpPr>
            <a:spLocks noGrp="1"/>
          </p:cNvSpPr>
          <p:nvPr>
            <p:ph type="title"/>
          </p:nvPr>
        </p:nvSpPr>
        <p:spPr/>
        <p:txBody>
          <a:bodyPr/>
          <a:lstStyle/>
          <a:p>
            <a:r>
              <a:rPr lang="en-US" dirty="0"/>
              <a:t>More from you…</a:t>
            </a:r>
          </a:p>
        </p:txBody>
      </p:sp>
      <p:sp>
        <p:nvSpPr>
          <p:cNvPr id="3" name="Content Placeholder 2">
            <a:extLst>
              <a:ext uri="{FF2B5EF4-FFF2-40B4-BE49-F238E27FC236}">
                <a16:creationId xmlns:a16="http://schemas.microsoft.com/office/drawing/2014/main" id="{154BEE9B-92C9-9947-8B30-1FCF4301E940}"/>
              </a:ext>
            </a:extLst>
          </p:cNvPr>
          <p:cNvSpPr>
            <a:spLocks noGrp="1"/>
          </p:cNvSpPr>
          <p:nvPr>
            <p:ph idx="1"/>
          </p:nvPr>
        </p:nvSpPr>
        <p:spPr/>
        <p:txBody>
          <a:bodyPr>
            <a:normAutofit/>
          </a:bodyPr>
          <a:lstStyle/>
          <a:p>
            <a:r>
              <a:rPr lang="en-US" sz="3600" dirty="0" smtClean="0"/>
              <a:t>How has your school </a:t>
            </a:r>
            <a:r>
              <a:rPr lang="en-US" sz="3600" dirty="0" smtClean="0"/>
              <a:t>division </a:t>
            </a:r>
            <a:r>
              <a:rPr lang="en-US" sz="3600" dirty="0" smtClean="0"/>
              <a:t>completed observations? </a:t>
            </a:r>
            <a:endParaRPr lang="en-US" sz="3600" dirty="0"/>
          </a:p>
        </p:txBody>
      </p:sp>
      <p:grpSp>
        <p:nvGrpSpPr>
          <p:cNvPr id="5" name="Group 4"/>
          <p:cNvGrpSpPr/>
          <p:nvPr/>
        </p:nvGrpSpPr>
        <p:grpSpPr>
          <a:xfrm flipH="1">
            <a:off x="1143000" y="2762250"/>
            <a:ext cx="1905000" cy="1295400"/>
            <a:chOff x="6172200" y="3238107"/>
            <a:chExt cx="1892099" cy="1051427"/>
          </a:xfrm>
        </p:grpSpPr>
        <p:pic>
          <p:nvPicPr>
            <p:cNvPr id="6" name="Picture 5"/>
            <p:cNvPicPr>
              <a:picLocks noChangeAspect="1"/>
            </p:cNvPicPr>
            <p:nvPr/>
          </p:nvPicPr>
          <p:blipFill>
            <a:blip r:embed="rId3"/>
            <a:stretch>
              <a:fillRect/>
            </a:stretch>
          </p:blipFill>
          <p:spPr>
            <a:xfrm>
              <a:off x="6172200" y="3238107"/>
              <a:ext cx="1892099" cy="1051427"/>
            </a:xfrm>
            <a:prstGeom prst="rect">
              <a:avLst/>
            </a:prstGeom>
          </p:spPr>
        </p:pic>
        <p:sp>
          <p:nvSpPr>
            <p:cNvPr id="7" name="Rectangle 6"/>
            <p:cNvSpPr/>
            <p:nvPr/>
          </p:nvSpPr>
          <p:spPr>
            <a:xfrm>
              <a:off x="6238650" y="3296004"/>
              <a:ext cx="1309622" cy="637017"/>
            </a:xfrm>
            <a:prstGeom prst="rect">
              <a:avLst/>
            </a:prstGeom>
          </p:spPr>
          <p:txBody>
            <a:bodyPr wrap="square">
              <a:spAutoFit/>
            </a:bodyPr>
            <a:lstStyle/>
            <a:p>
              <a:pPr algn="ctr"/>
              <a:r>
                <a:rPr lang="en-US" sz="1200" dirty="0">
                  <a:solidFill>
                    <a:schemeClr val="bg1"/>
                  </a:solidFill>
                </a:rPr>
                <a:t>Feel free to add your thoughts in the chat box.</a:t>
              </a:r>
            </a:p>
          </p:txBody>
        </p:sp>
      </p:grpSp>
    </p:spTree>
    <p:extLst>
      <p:ext uri="{BB962C8B-B14F-4D97-AF65-F5344CB8AC3E}">
        <p14:creationId xmlns:p14="http://schemas.microsoft.com/office/powerpoint/2010/main" val="1812082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Evaluation Process</a:t>
            </a:r>
            <a:endParaRPr lang="en-US" dirty="0"/>
          </a:p>
        </p:txBody>
      </p:sp>
      <p:pic>
        <p:nvPicPr>
          <p:cNvPr id="4" name="Content Placeholder 3" descr="Notepad: 202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33600" y="1200150"/>
            <a:ext cx="4992033" cy="3121580"/>
          </a:xfrm>
        </p:spPr>
      </p:pic>
    </p:spTree>
    <p:extLst>
      <p:ext uri="{BB962C8B-B14F-4D97-AF65-F5344CB8AC3E}">
        <p14:creationId xmlns:p14="http://schemas.microsoft.com/office/powerpoint/2010/main" val="65742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Staff Feedback</a:t>
            </a:r>
            <a:br>
              <a:rPr lang="en-US" dirty="0"/>
            </a:br>
            <a:endParaRPr lang="en-US" dirty="0"/>
          </a:p>
        </p:txBody>
      </p:sp>
      <p:sp>
        <p:nvSpPr>
          <p:cNvPr id="5" name="Content Placeholder 4"/>
          <p:cNvSpPr>
            <a:spLocks noGrp="1"/>
          </p:cNvSpPr>
          <p:nvPr>
            <p:ph idx="1"/>
          </p:nvPr>
        </p:nvSpPr>
        <p:spPr/>
        <p:txBody>
          <a:bodyPr>
            <a:normAutofit lnSpcReduction="10000"/>
          </a:bodyPr>
          <a:lstStyle/>
          <a:p>
            <a:pPr>
              <a:buFont typeface="Wingdings" panose="05000000000000000000" pitchFamily="2" charset="2"/>
              <a:buChar char="ü"/>
            </a:pPr>
            <a:r>
              <a:rPr lang="en-US" sz="2800" dirty="0" smtClean="0"/>
              <a:t>Staff felt safe		- Behaviors</a:t>
            </a:r>
          </a:p>
          <a:p>
            <a:pPr>
              <a:buFont typeface="Wingdings" panose="05000000000000000000" pitchFamily="2" charset="2"/>
              <a:buChar char="ü"/>
            </a:pPr>
            <a:r>
              <a:rPr lang="en-US" sz="2800" dirty="0" smtClean="0"/>
              <a:t>Observational data	-  Availability of students</a:t>
            </a:r>
          </a:p>
          <a:p>
            <a:pPr>
              <a:buFont typeface="Wingdings" panose="05000000000000000000" pitchFamily="2" charset="2"/>
              <a:buChar char="ü"/>
            </a:pPr>
            <a:r>
              <a:rPr lang="en-US" sz="2800" dirty="0" smtClean="0"/>
              <a:t>Scheduling tools </a:t>
            </a:r>
          </a:p>
          <a:p>
            <a:pPr>
              <a:buFont typeface="Wingdings" panose="05000000000000000000" pitchFamily="2" charset="2"/>
              <a:buChar char="ü"/>
            </a:pPr>
            <a:r>
              <a:rPr lang="en-US" sz="2800" dirty="0" smtClean="0"/>
              <a:t>PPEs/Barriers</a:t>
            </a:r>
          </a:p>
          <a:p>
            <a:pPr>
              <a:buFont typeface="Wingdings" panose="05000000000000000000" pitchFamily="2" charset="2"/>
              <a:buChar char="ü"/>
            </a:pPr>
            <a:r>
              <a:rPr lang="en-US" sz="2800" dirty="0" smtClean="0"/>
              <a:t>Room set-ups </a:t>
            </a:r>
          </a:p>
          <a:p>
            <a:pPr>
              <a:buFont typeface="Wingdings" panose="05000000000000000000" pitchFamily="2" charset="2"/>
              <a:buChar char="ü"/>
            </a:pPr>
            <a:r>
              <a:rPr lang="en-US" sz="2800" dirty="0" smtClean="0"/>
              <a:t>Options for testing</a:t>
            </a:r>
            <a:r>
              <a:rPr lang="en-US" dirty="0" smtClean="0"/>
              <a:t> </a:t>
            </a:r>
            <a:endParaRPr lang="en-US" sz="2800" dirty="0" smtClean="0"/>
          </a:p>
          <a:p>
            <a:endParaRPr lang="en-US" sz="2800" dirty="0"/>
          </a:p>
        </p:txBody>
      </p:sp>
    </p:spTree>
    <p:extLst>
      <p:ext uri="{BB962C8B-B14F-4D97-AF65-F5344CB8AC3E}">
        <p14:creationId xmlns:p14="http://schemas.microsoft.com/office/powerpoint/2010/main" val="4122559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5B60C-20E0-1544-9DB4-5E9455DFC281}"/>
              </a:ext>
            </a:extLst>
          </p:cNvPr>
          <p:cNvSpPr>
            <a:spLocks noGrp="1"/>
          </p:cNvSpPr>
          <p:nvPr>
            <p:ph type="title"/>
          </p:nvPr>
        </p:nvSpPr>
        <p:spPr/>
        <p:txBody>
          <a:bodyPr/>
          <a:lstStyle/>
          <a:p>
            <a:r>
              <a:rPr lang="en-US" dirty="0"/>
              <a:t>Contact Info</a:t>
            </a:r>
          </a:p>
        </p:txBody>
      </p:sp>
      <p:sp>
        <p:nvSpPr>
          <p:cNvPr id="3" name="Content Placeholder 2">
            <a:extLst>
              <a:ext uri="{FF2B5EF4-FFF2-40B4-BE49-F238E27FC236}">
                <a16:creationId xmlns:a16="http://schemas.microsoft.com/office/drawing/2014/main" id="{9FB3DC08-29B5-D849-86DA-292058FDD706}"/>
              </a:ext>
            </a:extLst>
          </p:cNvPr>
          <p:cNvSpPr>
            <a:spLocks noGrp="1"/>
          </p:cNvSpPr>
          <p:nvPr>
            <p:ph idx="1"/>
          </p:nvPr>
        </p:nvSpPr>
        <p:spPr/>
        <p:txBody>
          <a:bodyPr>
            <a:normAutofit fontScale="85000" lnSpcReduction="20000"/>
          </a:bodyPr>
          <a:lstStyle/>
          <a:p>
            <a:pPr marL="0" indent="0" algn="ctr">
              <a:buNone/>
            </a:pPr>
            <a:r>
              <a:rPr lang="en-US" sz="2400" dirty="0"/>
              <a:t>Allison Strickland </a:t>
            </a:r>
          </a:p>
          <a:p>
            <a:pPr marL="0" indent="0" algn="ctr">
              <a:buNone/>
            </a:pPr>
            <a:r>
              <a:rPr lang="en-US" sz="2400" dirty="0" smtClean="0">
                <a:hlinkClick r:id="rId3"/>
              </a:rPr>
              <a:t>awstrick@Henrico.k12.va.us</a:t>
            </a:r>
            <a:endParaRPr lang="en-US" sz="2400" dirty="0" smtClean="0"/>
          </a:p>
          <a:p>
            <a:pPr marL="0" indent="0" algn="ctr">
              <a:buNone/>
            </a:pPr>
            <a:r>
              <a:rPr lang="en-US" sz="2400" dirty="0"/>
              <a:t>Renee </a:t>
            </a:r>
            <a:r>
              <a:rPr lang="en-US" sz="2400" dirty="0" err="1"/>
              <a:t>Savedge</a:t>
            </a:r>
            <a:endParaRPr lang="en-US" sz="2400" dirty="0"/>
          </a:p>
          <a:p>
            <a:pPr marL="0" indent="0" algn="ctr">
              <a:buNone/>
            </a:pPr>
            <a:r>
              <a:rPr lang="en-US" sz="2400" dirty="0">
                <a:hlinkClick r:id="rId4"/>
              </a:rPr>
              <a:t>Renee.Savedge@wjccschools.org</a:t>
            </a:r>
            <a:endParaRPr lang="en-US" sz="2400" dirty="0"/>
          </a:p>
          <a:p>
            <a:pPr marL="0" indent="0" algn="ctr">
              <a:buNone/>
            </a:pPr>
            <a:endParaRPr lang="en-US" sz="2400" dirty="0"/>
          </a:p>
          <a:p>
            <a:pPr marL="0" indent="0" algn="ctr">
              <a:buNone/>
            </a:pPr>
            <a:endParaRPr lang="en-US" sz="2400" dirty="0"/>
          </a:p>
          <a:p>
            <a:pPr marL="0" indent="0" algn="ctr">
              <a:buNone/>
            </a:pPr>
            <a:r>
              <a:rPr lang="en-US" sz="2400" dirty="0"/>
              <a:t>Dawn Hendricks- Early Childhood Special Education Coordinator </a:t>
            </a:r>
            <a:r>
              <a:rPr lang="en-US" sz="2400" dirty="0">
                <a:hlinkClick r:id="rId5"/>
              </a:rPr>
              <a:t>dawn.Hendricks@doe.virginia.gov</a:t>
            </a:r>
            <a:endParaRPr lang="en-US" sz="2400" dirty="0"/>
          </a:p>
          <a:p>
            <a:pPr marL="0" indent="0" algn="ctr">
              <a:buNone/>
            </a:pPr>
            <a:r>
              <a:rPr lang="en-US" sz="2400" dirty="0" err="1"/>
              <a:t>Tamilah</a:t>
            </a:r>
            <a:r>
              <a:rPr lang="en-US" sz="2400" dirty="0"/>
              <a:t> Richardson- Associate Director, Early Childhood Learning </a:t>
            </a:r>
            <a:r>
              <a:rPr lang="en-US" sz="2400" dirty="0">
                <a:hlinkClick r:id="rId6"/>
              </a:rPr>
              <a:t>tamilah.Richardson@doe.virginia.gov</a:t>
            </a:r>
            <a:endParaRPr lang="en-US" sz="2400" dirty="0"/>
          </a:p>
          <a:p>
            <a:pPr marL="0" indent="0" algn="ctr">
              <a:buNone/>
            </a:pPr>
            <a:endParaRPr lang="en-US" sz="2400" dirty="0"/>
          </a:p>
        </p:txBody>
      </p:sp>
    </p:spTree>
    <p:extLst>
      <p:ext uri="{BB962C8B-B14F-4D97-AF65-F5344CB8AC3E}">
        <p14:creationId xmlns:p14="http://schemas.microsoft.com/office/powerpoint/2010/main" val="3465597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B480F22-29AC-4CFB-A2BB-000FE983E7A1}"/>
              </a:ext>
            </a:extLst>
          </p:cNvPr>
          <p:cNvSpPr>
            <a:spLocks noGrp="1"/>
          </p:cNvSpPr>
          <p:nvPr>
            <p:ph type="title"/>
          </p:nvPr>
        </p:nvSpPr>
        <p:spPr>
          <a:xfrm>
            <a:off x="0" y="1121"/>
            <a:ext cx="9144000" cy="857250"/>
          </a:xfrm>
        </p:spPr>
        <p:txBody>
          <a:bodyPr/>
          <a:lstStyle/>
          <a:p>
            <a:r>
              <a:rPr lang="en-US" sz="3600" b="1" dirty="0"/>
              <a:t>Good morning and thanks for joining us!</a:t>
            </a:r>
            <a:br>
              <a:rPr lang="en-US" sz="3600" b="1" dirty="0"/>
            </a:br>
            <a:endParaRPr lang="en-US" sz="3600" b="1" dirty="0"/>
          </a:p>
        </p:txBody>
      </p:sp>
      <p:sp>
        <p:nvSpPr>
          <p:cNvPr id="12" name="Content Placeholder 2">
            <a:extLst>
              <a:ext uri="{FF2B5EF4-FFF2-40B4-BE49-F238E27FC236}">
                <a16:creationId xmlns:a16="http://schemas.microsoft.com/office/drawing/2014/main" id="{BE225925-0CB1-4F37-BB95-ABFD6A91BF69}"/>
              </a:ext>
            </a:extLst>
          </p:cNvPr>
          <p:cNvSpPr>
            <a:spLocks noGrp="1"/>
          </p:cNvSpPr>
          <p:nvPr>
            <p:ph idx="1"/>
          </p:nvPr>
        </p:nvSpPr>
        <p:spPr>
          <a:xfrm>
            <a:off x="152400" y="1200150"/>
            <a:ext cx="8229600" cy="3124199"/>
          </a:xfrm>
        </p:spPr>
        <p:txBody>
          <a:bodyPr>
            <a:normAutofit fontScale="92500" lnSpcReduction="20000"/>
          </a:bodyPr>
          <a:lstStyle/>
          <a:p>
            <a:pPr marL="0" indent="0">
              <a:buNone/>
            </a:pPr>
            <a:r>
              <a:rPr lang="en-US" b="1" dirty="0"/>
              <a:t>A few reminders:</a:t>
            </a:r>
          </a:p>
          <a:p>
            <a:r>
              <a:rPr lang="en-US" dirty="0"/>
              <a:t>This is a judgement free zone</a:t>
            </a:r>
          </a:p>
          <a:p>
            <a:r>
              <a:rPr lang="en-US" u="sng" dirty="0"/>
              <a:t>Local</a:t>
            </a:r>
            <a:r>
              <a:rPr lang="en-US" dirty="0"/>
              <a:t> perspective and </a:t>
            </a:r>
            <a:r>
              <a:rPr lang="en-US" i="1" dirty="0"/>
              <a:t>not</a:t>
            </a:r>
            <a:r>
              <a:rPr lang="en-US" dirty="0"/>
              <a:t> DOE recommendations</a:t>
            </a:r>
          </a:p>
          <a:p>
            <a:r>
              <a:rPr lang="en-US" dirty="0"/>
              <a:t>You are free to unmute your line at anytime to share your thoughts and ask questions </a:t>
            </a:r>
          </a:p>
          <a:p>
            <a:pPr lvl="1"/>
            <a:r>
              <a:rPr lang="en-US" b="1" dirty="0"/>
              <a:t>*Please help us minimize background noise by staying muted if you are not speaking</a:t>
            </a:r>
          </a:p>
        </p:txBody>
      </p:sp>
    </p:spTree>
    <p:extLst>
      <p:ext uri="{BB962C8B-B14F-4D97-AF65-F5344CB8AC3E}">
        <p14:creationId xmlns:p14="http://schemas.microsoft.com/office/powerpoint/2010/main" val="4176833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04800" y="1047750"/>
            <a:ext cx="8382000" cy="3352800"/>
          </a:xfrm>
        </p:spPr>
        <p:txBody>
          <a:bodyPr>
            <a:normAutofit lnSpcReduction="10000"/>
          </a:bodyPr>
          <a:lstStyle/>
          <a:p>
            <a:pPr marL="514350" indent="-514350" algn="l">
              <a:buFont typeface="+mj-lt"/>
              <a:buAutoNum type="arabicPeriod"/>
            </a:pPr>
            <a:r>
              <a:rPr lang="en-US" sz="2200" i="0" dirty="0"/>
              <a:t>Completing eligibility evaluations using pre-existing data and remote activities </a:t>
            </a:r>
          </a:p>
          <a:p>
            <a:pPr marL="514350" indent="-514350" algn="l">
              <a:buFont typeface="+mj-lt"/>
              <a:buAutoNum type="arabicPeriod"/>
            </a:pPr>
            <a:r>
              <a:rPr lang="en-US" sz="2200" i="0" dirty="0"/>
              <a:t>Moving to in-person evaluations </a:t>
            </a:r>
          </a:p>
          <a:p>
            <a:r>
              <a:rPr lang="en-US" b="1" i="0" dirty="0" smtClean="0"/>
              <a:t>Presenter</a:t>
            </a:r>
            <a:endParaRPr lang="en-US" b="1" i="0" dirty="0"/>
          </a:p>
          <a:p>
            <a:r>
              <a:rPr lang="en-US" dirty="0" smtClean="0"/>
              <a:t>Allison Strickland</a:t>
            </a:r>
          </a:p>
          <a:p>
            <a:r>
              <a:rPr lang="en-US" i="0" dirty="0"/>
              <a:t>Henrico County Public Schools </a:t>
            </a:r>
          </a:p>
          <a:p>
            <a:r>
              <a:rPr lang="en-US" i="0" dirty="0"/>
              <a:t>ECSE- Department </a:t>
            </a:r>
            <a:r>
              <a:rPr lang="en-US" i="0" dirty="0" smtClean="0"/>
              <a:t>Chair</a:t>
            </a:r>
          </a:p>
          <a:p>
            <a:endParaRPr lang="en-US" i="0" dirty="0"/>
          </a:p>
          <a:p>
            <a:endParaRPr lang="en-US" i="0" dirty="0"/>
          </a:p>
          <a:p>
            <a:endParaRPr lang="en-US" i="0" dirty="0"/>
          </a:p>
        </p:txBody>
      </p:sp>
      <p:sp>
        <p:nvSpPr>
          <p:cNvPr id="3" name="Title 2">
            <a:extLst>
              <a:ext uri="{FF2B5EF4-FFF2-40B4-BE49-F238E27FC236}">
                <a16:creationId xmlns:a16="http://schemas.microsoft.com/office/drawing/2014/main" id="{71DAC862-AF6B-7C48-9ED4-EFB3D87DDCFA}"/>
              </a:ext>
            </a:extLst>
          </p:cNvPr>
          <p:cNvSpPr>
            <a:spLocks noGrp="1"/>
          </p:cNvSpPr>
          <p:nvPr>
            <p:ph type="title"/>
          </p:nvPr>
        </p:nvSpPr>
        <p:spPr/>
        <p:txBody>
          <a:bodyPr/>
          <a:lstStyle/>
          <a:p>
            <a:r>
              <a:rPr lang="en-US" sz="3600" b="1" dirty="0"/>
              <a:t>Today’s Conversation Topics</a:t>
            </a:r>
            <a:r>
              <a:rPr lang="en-US" b="1" dirty="0"/>
              <a:t/>
            </a:r>
            <a:br>
              <a:rPr lang="en-US" b="1" dirty="0"/>
            </a:br>
            <a:endParaRPr lang="en-US" dirty="0"/>
          </a:p>
        </p:txBody>
      </p:sp>
    </p:spTree>
    <p:extLst>
      <p:ext uri="{BB962C8B-B14F-4D97-AF65-F5344CB8AC3E}">
        <p14:creationId xmlns:p14="http://schemas.microsoft.com/office/powerpoint/2010/main" val="2928531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 </a:t>
            </a:r>
            <a:r>
              <a:rPr lang="en-US" dirty="0"/>
              <a:t>Virtual Only</a:t>
            </a:r>
          </a:p>
        </p:txBody>
      </p:sp>
      <p:sp>
        <p:nvSpPr>
          <p:cNvPr id="3" name="Content Placeholder 2"/>
          <p:cNvSpPr>
            <a:spLocks noGrp="1"/>
          </p:cNvSpPr>
          <p:nvPr>
            <p:ph idx="1"/>
          </p:nvPr>
        </p:nvSpPr>
        <p:spPr>
          <a:xfrm>
            <a:off x="457200" y="1009650"/>
            <a:ext cx="8229600" cy="3124199"/>
          </a:xfrm>
        </p:spPr>
        <p:txBody>
          <a:bodyPr>
            <a:normAutofit fontScale="77500" lnSpcReduction="20000"/>
          </a:bodyPr>
          <a:lstStyle/>
          <a:p>
            <a:pPr marL="0" indent="0">
              <a:buNone/>
            </a:pPr>
            <a:r>
              <a:rPr lang="en-US" dirty="0"/>
              <a:t>Initial meeting: Purpose &amp; Process - Pt. C </a:t>
            </a:r>
            <a:r>
              <a:rPr lang="en-US" dirty="0" smtClean="0"/>
              <a:t>referral: </a:t>
            </a:r>
            <a:endParaRPr lang="en-US" dirty="0"/>
          </a:p>
          <a:p>
            <a:pPr marL="0" indent="0">
              <a:buNone/>
            </a:pPr>
            <a:r>
              <a:rPr lang="en-US" dirty="0"/>
              <a:t>review current IFSP</a:t>
            </a:r>
          </a:p>
          <a:p>
            <a:r>
              <a:rPr lang="en-US" dirty="0"/>
              <a:t>updated information from parent about any updated </a:t>
            </a:r>
          </a:p>
          <a:p>
            <a:r>
              <a:rPr lang="en-US" dirty="0"/>
              <a:t>hearing screenings </a:t>
            </a:r>
          </a:p>
          <a:p>
            <a:r>
              <a:rPr lang="en-US" dirty="0"/>
              <a:t>team considerations </a:t>
            </a:r>
          </a:p>
          <a:p>
            <a:r>
              <a:rPr lang="en-US" dirty="0"/>
              <a:t>team sets up a virtual meeting for parent interview and observation of </a:t>
            </a:r>
            <a:r>
              <a:rPr lang="en-US" dirty="0" smtClean="0"/>
              <a:t>child</a:t>
            </a:r>
            <a:endParaRPr lang="en-US" dirty="0"/>
          </a:p>
          <a:p>
            <a:r>
              <a:rPr lang="en-US" dirty="0"/>
              <a:t>schedule eligibility</a:t>
            </a:r>
          </a:p>
          <a:p>
            <a:endParaRPr lang="en-US" dirty="0"/>
          </a:p>
          <a:p>
            <a:endParaRPr lang="en-US" dirty="0"/>
          </a:p>
        </p:txBody>
      </p:sp>
    </p:spTree>
    <p:extLst>
      <p:ext uri="{BB962C8B-B14F-4D97-AF65-F5344CB8AC3E}">
        <p14:creationId xmlns:p14="http://schemas.microsoft.com/office/powerpoint/2010/main" val="2215774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8FA2-52B9-4852-8D5F-CADA582C8700}"/>
              </a:ext>
            </a:extLst>
          </p:cNvPr>
          <p:cNvSpPr>
            <a:spLocks noGrp="1"/>
          </p:cNvSpPr>
          <p:nvPr>
            <p:ph type="title"/>
          </p:nvPr>
        </p:nvSpPr>
        <p:spPr>
          <a:xfrm>
            <a:off x="25791" y="0"/>
            <a:ext cx="9144000" cy="857250"/>
          </a:xfrm>
        </p:spPr>
        <p:txBody>
          <a:bodyPr/>
          <a:lstStyle/>
          <a:p>
            <a:r>
              <a:rPr lang="en-US" dirty="0"/>
              <a:t>Virtual Only- Initial </a:t>
            </a:r>
            <a:r>
              <a:rPr lang="en-US" dirty="0" smtClean="0"/>
              <a:t>Meeting Continued</a:t>
            </a:r>
            <a:endParaRPr lang="en-US" dirty="0"/>
          </a:p>
        </p:txBody>
      </p:sp>
      <p:sp>
        <p:nvSpPr>
          <p:cNvPr id="3" name="Content Placeholder 2">
            <a:extLst>
              <a:ext uri="{FF2B5EF4-FFF2-40B4-BE49-F238E27FC236}">
                <a16:creationId xmlns:a16="http://schemas.microsoft.com/office/drawing/2014/main" id="{A24594D2-F13C-401E-9CC8-06F9019DEB2A}"/>
              </a:ext>
            </a:extLst>
          </p:cNvPr>
          <p:cNvSpPr>
            <a:spLocks noGrp="1"/>
          </p:cNvSpPr>
          <p:nvPr>
            <p:ph idx="1"/>
          </p:nvPr>
        </p:nvSpPr>
        <p:spPr/>
        <p:txBody>
          <a:bodyPr>
            <a:normAutofit fontScale="70000" lnSpcReduction="20000"/>
          </a:bodyPr>
          <a:lstStyle/>
          <a:p>
            <a:pPr marL="0" indent="0">
              <a:buNone/>
            </a:pPr>
            <a:r>
              <a:rPr lang="en-US" dirty="0"/>
              <a:t>Parent referral: </a:t>
            </a:r>
          </a:p>
          <a:p>
            <a:r>
              <a:rPr lang="en-US" dirty="0"/>
              <a:t>parent shares concerns about </a:t>
            </a:r>
            <a:r>
              <a:rPr lang="en-US" dirty="0" smtClean="0"/>
              <a:t>development</a:t>
            </a:r>
            <a:endParaRPr lang="en-US" dirty="0"/>
          </a:p>
          <a:p>
            <a:r>
              <a:rPr lang="en-US" dirty="0"/>
              <a:t>determine evaluation components</a:t>
            </a:r>
          </a:p>
          <a:p>
            <a:r>
              <a:rPr lang="en-US" dirty="0"/>
              <a:t>schedule once in person evaluation is </a:t>
            </a:r>
            <a:r>
              <a:rPr lang="en-US" dirty="0" smtClean="0"/>
              <a:t>available</a:t>
            </a:r>
            <a:endParaRPr lang="en-US" dirty="0"/>
          </a:p>
          <a:p>
            <a:r>
              <a:rPr lang="en-US" dirty="0"/>
              <a:t>outside reports are available, team request and </a:t>
            </a:r>
            <a:r>
              <a:rPr lang="en-US" dirty="0" smtClean="0"/>
              <a:t>review -  </a:t>
            </a:r>
            <a:r>
              <a:rPr lang="en-US" dirty="0"/>
              <a:t>If they provide information that documents developmental concerns or a physical or mental condition that has a high probability of resulting in developmental delay-move forward just as a Pt. C </a:t>
            </a:r>
            <a:r>
              <a:rPr lang="en-US" dirty="0" smtClean="0"/>
              <a:t>referral</a:t>
            </a:r>
            <a:endParaRPr lang="en-US" dirty="0"/>
          </a:p>
        </p:txBody>
      </p:sp>
    </p:spTree>
    <p:extLst>
      <p:ext uri="{BB962C8B-B14F-4D97-AF65-F5344CB8AC3E}">
        <p14:creationId xmlns:p14="http://schemas.microsoft.com/office/powerpoint/2010/main" val="77727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74C9-112A-A94D-B1A1-0D53881EA4F5}"/>
              </a:ext>
            </a:extLst>
          </p:cNvPr>
          <p:cNvSpPr>
            <a:spLocks noGrp="1"/>
          </p:cNvSpPr>
          <p:nvPr>
            <p:ph type="title"/>
          </p:nvPr>
        </p:nvSpPr>
        <p:spPr/>
        <p:txBody>
          <a:bodyPr/>
          <a:lstStyle/>
          <a:p>
            <a:r>
              <a:rPr lang="en-US" sz="3200" b="1" dirty="0"/>
              <a:t>Your Turn…</a:t>
            </a:r>
          </a:p>
        </p:txBody>
      </p:sp>
      <p:sp>
        <p:nvSpPr>
          <p:cNvPr id="3" name="Content Placeholder 2">
            <a:extLst>
              <a:ext uri="{FF2B5EF4-FFF2-40B4-BE49-F238E27FC236}">
                <a16:creationId xmlns:a16="http://schemas.microsoft.com/office/drawing/2014/main" id="{9E7847FC-4C67-7A43-8CD8-EF66673FDB5C}"/>
              </a:ext>
            </a:extLst>
          </p:cNvPr>
          <p:cNvSpPr>
            <a:spLocks noGrp="1"/>
          </p:cNvSpPr>
          <p:nvPr>
            <p:ph idx="1"/>
          </p:nvPr>
        </p:nvSpPr>
        <p:spPr>
          <a:xfrm>
            <a:off x="1615024" y="1049861"/>
            <a:ext cx="7086600" cy="3276599"/>
          </a:xfrm>
        </p:spPr>
        <p:txBody>
          <a:bodyPr>
            <a:normAutofit/>
          </a:bodyPr>
          <a:lstStyle/>
          <a:p>
            <a:endParaRPr lang="en-US" dirty="0"/>
          </a:p>
          <a:p>
            <a:endParaRPr lang="en-US" dirty="0"/>
          </a:p>
          <a:p>
            <a:pPr marL="0" indent="0">
              <a:buNone/>
            </a:pPr>
            <a:endParaRPr lang="en-US" dirty="0"/>
          </a:p>
        </p:txBody>
      </p:sp>
      <p:grpSp>
        <p:nvGrpSpPr>
          <p:cNvPr id="10" name="Group 9"/>
          <p:cNvGrpSpPr/>
          <p:nvPr/>
        </p:nvGrpSpPr>
        <p:grpSpPr>
          <a:xfrm flipH="1">
            <a:off x="0" y="1630019"/>
            <a:ext cx="1676400" cy="1066800"/>
            <a:chOff x="6172200" y="3238107"/>
            <a:chExt cx="1892099" cy="1051427"/>
          </a:xfrm>
        </p:grpSpPr>
        <p:pic>
          <p:nvPicPr>
            <p:cNvPr id="8" name="Picture 7"/>
            <p:cNvPicPr>
              <a:picLocks noChangeAspect="1"/>
            </p:cNvPicPr>
            <p:nvPr/>
          </p:nvPicPr>
          <p:blipFill>
            <a:blip r:embed="rId3"/>
            <a:stretch>
              <a:fillRect/>
            </a:stretch>
          </p:blipFill>
          <p:spPr>
            <a:xfrm>
              <a:off x="6172200" y="3238107"/>
              <a:ext cx="1892099" cy="1051427"/>
            </a:xfrm>
            <a:prstGeom prst="rect">
              <a:avLst/>
            </a:prstGeom>
          </p:spPr>
        </p:pic>
        <p:sp>
          <p:nvSpPr>
            <p:cNvPr id="9" name="Rectangle 8"/>
            <p:cNvSpPr/>
            <p:nvPr/>
          </p:nvSpPr>
          <p:spPr>
            <a:xfrm>
              <a:off x="6238650" y="3296004"/>
              <a:ext cx="1309622" cy="637017"/>
            </a:xfrm>
            <a:prstGeom prst="rect">
              <a:avLst/>
            </a:prstGeom>
          </p:spPr>
          <p:txBody>
            <a:bodyPr wrap="square">
              <a:spAutoFit/>
            </a:bodyPr>
            <a:lstStyle/>
            <a:p>
              <a:pPr algn="ctr"/>
              <a:r>
                <a:rPr lang="en-US" sz="1200" dirty="0">
                  <a:solidFill>
                    <a:schemeClr val="bg1"/>
                  </a:solidFill>
                </a:rPr>
                <a:t>Add your thoughts in the chat box.</a:t>
              </a:r>
            </a:p>
          </p:txBody>
        </p:sp>
      </p:grpSp>
      <p:sp>
        <p:nvSpPr>
          <p:cNvPr id="4" name="TextBox 3"/>
          <p:cNvSpPr txBox="1"/>
          <p:nvPr/>
        </p:nvSpPr>
        <p:spPr>
          <a:xfrm>
            <a:off x="2453224" y="1504950"/>
            <a:ext cx="5410200" cy="1938992"/>
          </a:xfrm>
          <a:prstGeom prst="rect">
            <a:avLst/>
          </a:prstGeom>
          <a:noFill/>
        </p:spPr>
        <p:txBody>
          <a:bodyPr wrap="square" rtlCol="0">
            <a:spAutoFit/>
          </a:bodyPr>
          <a:lstStyle/>
          <a:p>
            <a:pPr algn="ctr"/>
            <a:r>
              <a:rPr lang="en-US" sz="4000" dirty="0" smtClean="0"/>
              <a:t>Is your school division completing eligibility evaluations remotely?  </a:t>
            </a:r>
            <a:endParaRPr lang="en-US" sz="4000" dirty="0"/>
          </a:p>
        </p:txBody>
      </p:sp>
    </p:spTree>
    <p:extLst>
      <p:ext uri="{BB962C8B-B14F-4D97-AF65-F5344CB8AC3E}">
        <p14:creationId xmlns:p14="http://schemas.microsoft.com/office/powerpoint/2010/main" val="2314085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AB14B-DC58-4335-9E4E-98BA341AF736}"/>
              </a:ext>
            </a:extLst>
          </p:cNvPr>
          <p:cNvSpPr>
            <a:spLocks noGrp="1"/>
          </p:cNvSpPr>
          <p:nvPr>
            <p:ph type="title"/>
          </p:nvPr>
        </p:nvSpPr>
        <p:spPr/>
        <p:txBody>
          <a:bodyPr/>
          <a:lstStyle/>
          <a:p>
            <a:r>
              <a:rPr lang="en-US" dirty="0"/>
              <a:t>In-Person Evaluation</a:t>
            </a:r>
          </a:p>
        </p:txBody>
      </p:sp>
      <p:sp>
        <p:nvSpPr>
          <p:cNvPr id="3" name="Content Placeholder 2">
            <a:extLst>
              <a:ext uri="{FF2B5EF4-FFF2-40B4-BE49-F238E27FC236}">
                <a16:creationId xmlns:a16="http://schemas.microsoft.com/office/drawing/2014/main" id="{D9A95E58-3359-4FF7-A6A1-496F64FBBEDB}"/>
              </a:ext>
            </a:extLst>
          </p:cNvPr>
          <p:cNvSpPr>
            <a:spLocks noGrp="1"/>
          </p:cNvSpPr>
          <p:nvPr>
            <p:ph idx="1"/>
          </p:nvPr>
        </p:nvSpPr>
        <p:spPr>
          <a:xfrm>
            <a:off x="304800" y="1123950"/>
            <a:ext cx="8229600" cy="3124199"/>
          </a:xfrm>
        </p:spPr>
        <p:txBody>
          <a:bodyPr>
            <a:normAutofit fontScale="92500" lnSpcReduction="20000"/>
          </a:bodyPr>
          <a:lstStyle/>
          <a:p>
            <a:pPr lvl="1">
              <a:buFont typeface="Arial" panose="020B0604020202020204" pitchFamily="34" charset="0"/>
              <a:buChar char="•"/>
            </a:pPr>
            <a:r>
              <a:rPr lang="en-US" dirty="0"/>
              <a:t>At initial meeting schedule – evaluations, eligibility, and review HCPS safety protocols for in-person </a:t>
            </a:r>
            <a:r>
              <a:rPr lang="en-US" dirty="0" smtClean="0"/>
              <a:t>evaluation  </a:t>
            </a:r>
            <a:endParaRPr lang="en-US" dirty="0"/>
          </a:p>
          <a:p>
            <a:pPr lvl="1">
              <a:buFont typeface="Arial" panose="020B0604020202020204" pitchFamily="34" charset="0"/>
              <a:buChar char="•"/>
            </a:pPr>
            <a:r>
              <a:rPr lang="en-US" dirty="0"/>
              <a:t>Following guidance from VDOE: supplies, testing environment, PPE, and material </a:t>
            </a:r>
            <a:r>
              <a:rPr lang="en-US" dirty="0" smtClean="0"/>
              <a:t>guidelines</a:t>
            </a:r>
            <a:endParaRPr lang="en-US" dirty="0"/>
          </a:p>
          <a:p>
            <a:pPr lvl="1">
              <a:buFont typeface="Arial" panose="020B0604020202020204" pitchFamily="34" charset="0"/>
              <a:buChar char="•"/>
            </a:pPr>
            <a:r>
              <a:rPr lang="en-US" dirty="0" smtClean="0"/>
              <a:t>Following </a:t>
            </a:r>
            <a:r>
              <a:rPr lang="en-US" dirty="0"/>
              <a:t>guidelines outlined for the evaluation </a:t>
            </a:r>
            <a:r>
              <a:rPr lang="en-US" dirty="0" smtClean="0"/>
              <a:t>process</a:t>
            </a:r>
            <a:endParaRPr lang="en-US" dirty="0"/>
          </a:p>
          <a:p>
            <a:pPr lvl="1">
              <a:buFont typeface="Arial" panose="020B0604020202020204" pitchFamily="34" charset="0"/>
              <a:buChar char="•"/>
            </a:pPr>
            <a:r>
              <a:rPr lang="en-US" dirty="0"/>
              <a:t>All meetings: initial, eligibility, IEP will be held </a:t>
            </a:r>
            <a:r>
              <a:rPr lang="en-US" dirty="0" smtClean="0"/>
              <a:t>virtually</a:t>
            </a:r>
            <a:endParaRPr lang="en-US" dirty="0"/>
          </a:p>
          <a:p>
            <a:endParaRPr lang="en-US" dirty="0"/>
          </a:p>
        </p:txBody>
      </p:sp>
    </p:spTree>
    <p:extLst>
      <p:ext uri="{BB962C8B-B14F-4D97-AF65-F5344CB8AC3E}">
        <p14:creationId xmlns:p14="http://schemas.microsoft.com/office/powerpoint/2010/main" val="4281782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F124-251D-4A7A-A8E3-B47E24D5326A}"/>
              </a:ext>
            </a:extLst>
          </p:cNvPr>
          <p:cNvSpPr>
            <a:spLocks noGrp="1"/>
          </p:cNvSpPr>
          <p:nvPr>
            <p:ph type="title"/>
          </p:nvPr>
        </p:nvSpPr>
        <p:spPr>
          <a:xfrm>
            <a:off x="-19929" y="1363"/>
            <a:ext cx="9144000" cy="857250"/>
          </a:xfrm>
        </p:spPr>
        <p:txBody>
          <a:bodyPr/>
          <a:lstStyle/>
          <a:p>
            <a:r>
              <a:rPr lang="en-US" dirty="0"/>
              <a:t>Eligibility Part C/Outside </a:t>
            </a:r>
            <a:r>
              <a:rPr lang="en-US" dirty="0" smtClean="0"/>
              <a:t>Evaluation  </a:t>
            </a:r>
            <a:r>
              <a:rPr lang="en-US" dirty="0"/>
              <a:t>virtual</a:t>
            </a:r>
            <a:br>
              <a:rPr lang="en-US" dirty="0"/>
            </a:br>
            <a:endParaRPr lang="en-US" dirty="0"/>
          </a:p>
        </p:txBody>
      </p:sp>
      <p:sp>
        <p:nvSpPr>
          <p:cNvPr id="3" name="Content Placeholder 2">
            <a:extLst>
              <a:ext uri="{FF2B5EF4-FFF2-40B4-BE49-F238E27FC236}">
                <a16:creationId xmlns:a16="http://schemas.microsoft.com/office/drawing/2014/main" id="{9DCEA16C-94A9-40FA-A01C-97BCC447C88E}"/>
              </a:ext>
            </a:extLst>
          </p:cNvPr>
          <p:cNvSpPr>
            <a:spLocks noGrp="1"/>
          </p:cNvSpPr>
          <p:nvPr>
            <p:ph idx="1"/>
          </p:nvPr>
        </p:nvSpPr>
        <p:spPr>
          <a:xfrm>
            <a:off x="304800" y="858613"/>
            <a:ext cx="8229600" cy="3465979"/>
          </a:xfrm>
        </p:spPr>
        <p:txBody>
          <a:bodyPr>
            <a:noAutofit/>
          </a:bodyPr>
          <a:lstStyle/>
          <a:p>
            <a:r>
              <a:rPr lang="en-US" sz="2000" dirty="0"/>
              <a:t>Review of all current information</a:t>
            </a:r>
          </a:p>
          <a:p>
            <a:r>
              <a:rPr lang="en-US" sz="2000" dirty="0"/>
              <a:t>Complete appropriate criteria worksheet and complete based on current data: ex</a:t>
            </a:r>
            <a:r>
              <a:rPr lang="en-US" sz="2000" dirty="0" smtClean="0"/>
              <a:t>.) </a:t>
            </a:r>
            <a:r>
              <a:rPr lang="en-US" sz="2000" dirty="0"/>
              <a:t>DD worksheet #3: There is documentation of a Developmental Delay (Standard Score of 70 or below), as measured by appropriate diagnostic instruments and procedures, in one or more of the following areas (check all that apply):</a:t>
            </a:r>
          </a:p>
          <a:p>
            <a:r>
              <a:rPr lang="en-US" sz="2000" dirty="0"/>
              <a:t>The eligibility team considered the following data to document delays in the above areas: Review of current IFSP, scores on the HELP, virtual observation, parent interview and  professional </a:t>
            </a:r>
            <a:r>
              <a:rPr lang="en-US" sz="2000" dirty="0" smtClean="0"/>
              <a:t>judgement</a:t>
            </a:r>
            <a:endParaRPr lang="en-US" sz="2000" dirty="0"/>
          </a:p>
          <a:p>
            <a:r>
              <a:rPr lang="en-US" sz="2000" dirty="0"/>
              <a:t>Same type of description for documented a physical or mental </a:t>
            </a:r>
            <a:r>
              <a:rPr lang="en-US" sz="2000" dirty="0" smtClean="0"/>
              <a:t>condition </a:t>
            </a:r>
            <a:endParaRPr lang="en-US" sz="2000" dirty="0"/>
          </a:p>
          <a:p>
            <a:pPr marL="0" indent="0">
              <a:buNone/>
            </a:pPr>
            <a:endParaRPr lang="en-US" sz="2000" dirty="0"/>
          </a:p>
        </p:txBody>
      </p:sp>
    </p:spTree>
    <p:extLst>
      <p:ext uri="{BB962C8B-B14F-4D97-AF65-F5344CB8AC3E}">
        <p14:creationId xmlns:p14="http://schemas.microsoft.com/office/powerpoint/2010/main" val="2100650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31848-1178-48DD-B5E5-0E04EBB84735}"/>
              </a:ext>
            </a:extLst>
          </p:cNvPr>
          <p:cNvSpPr>
            <a:spLocks noGrp="1"/>
          </p:cNvSpPr>
          <p:nvPr>
            <p:ph type="title"/>
          </p:nvPr>
        </p:nvSpPr>
        <p:spPr/>
        <p:txBody>
          <a:bodyPr/>
          <a:lstStyle/>
          <a:p>
            <a:r>
              <a:rPr lang="en-US" sz="4000" dirty="0"/>
              <a:t>Eligibility- </a:t>
            </a:r>
            <a:r>
              <a:rPr lang="en-US" sz="4000" dirty="0" smtClean="0"/>
              <a:t>In-Person </a:t>
            </a:r>
            <a:r>
              <a:rPr lang="en-US" sz="4000" dirty="0"/>
              <a:t>Evaluation</a:t>
            </a:r>
          </a:p>
        </p:txBody>
      </p:sp>
      <p:sp>
        <p:nvSpPr>
          <p:cNvPr id="3" name="Content Placeholder 2">
            <a:extLst>
              <a:ext uri="{FF2B5EF4-FFF2-40B4-BE49-F238E27FC236}">
                <a16:creationId xmlns:a16="http://schemas.microsoft.com/office/drawing/2014/main" id="{595BEEA6-A3A5-4961-9526-5A2F6D75C522}"/>
              </a:ext>
            </a:extLst>
          </p:cNvPr>
          <p:cNvSpPr>
            <a:spLocks noGrp="1"/>
          </p:cNvSpPr>
          <p:nvPr>
            <p:ph idx="1"/>
          </p:nvPr>
        </p:nvSpPr>
        <p:spPr/>
        <p:txBody>
          <a:bodyPr>
            <a:normAutofit fontScale="85000" lnSpcReduction="10000"/>
          </a:bodyPr>
          <a:lstStyle/>
          <a:p>
            <a:pPr marL="0" indent="0" fontAlgn="base">
              <a:buNone/>
            </a:pPr>
            <a:r>
              <a:rPr lang="en-US" dirty="0"/>
              <a:t> Document any changes in standardization (e.g., wearing masks, remote assessments) in the evaluation report.</a:t>
            </a:r>
          </a:p>
          <a:p>
            <a:pPr lvl="1" fontAlgn="base">
              <a:buFont typeface="Arial" panose="020B0604020202020204" pitchFamily="34" charset="0"/>
              <a:buChar char="•"/>
            </a:pPr>
            <a:r>
              <a:rPr lang="en-US" dirty="0"/>
              <a:t>Consider that standard scores are not always REQUIRED to determine eligibility. If the evaluator is unable to obtain standard scores, the team should consider evaluation information, observation data, outside evaluation information, and parent input to make an eligibility determination. </a:t>
            </a:r>
          </a:p>
          <a:p>
            <a:endParaRPr lang="en-US" dirty="0"/>
          </a:p>
        </p:txBody>
      </p:sp>
    </p:spTree>
    <p:extLst>
      <p:ext uri="{BB962C8B-B14F-4D97-AF65-F5344CB8AC3E}">
        <p14:creationId xmlns:p14="http://schemas.microsoft.com/office/powerpoint/2010/main" val="2871836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883</Words>
  <Application>Microsoft Office PowerPoint</Application>
  <PresentationFormat>On-screen Show (16:9)</PresentationFormat>
  <Paragraphs>123</Paragraphs>
  <Slides>18</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Office Theme</vt:lpstr>
      <vt:lpstr>Office of Early Childhood  Cups and Conversation Series</vt:lpstr>
      <vt:lpstr>Good morning and thanks for joining us! </vt:lpstr>
      <vt:lpstr>Today’s Conversation Topics </vt:lpstr>
      <vt:lpstr>School - Virtual Only</vt:lpstr>
      <vt:lpstr>Virtual Only- Initial Meeting Continued</vt:lpstr>
      <vt:lpstr>Your Turn…</vt:lpstr>
      <vt:lpstr>In-Person Evaluation</vt:lpstr>
      <vt:lpstr>Eligibility Part C/Outside Evaluation  virtual </vt:lpstr>
      <vt:lpstr>Eligibility- In-Person Evaluation</vt:lpstr>
      <vt:lpstr>Reports &amp; Prior Written Notice</vt:lpstr>
      <vt:lpstr>More from you…</vt:lpstr>
      <vt:lpstr>Today’s Conversation Topics </vt:lpstr>
      <vt:lpstr>Challenges: the Gifts of COVID-19</vt:lpstr>
      <vt:lpstr>Part C to Part B Transition</vt:lpstr>
      <vt:lpstr>More from you…</vt:lpstr>
      <vt:lpstr>Evaluation Process</vt:lpstr>
      <vt:lpstr>Staff Feedback </vt:lpstr>
      <vt:lpstr>Contact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Early Childhood  Cups and Conversation Series</dc:title>
  <dc:creator>VDOE + SUBJECT MATTER EXPERT REVIEWERS</dc:creator>
  <cp:lastModifiedBy>Hendricks, Dawn (DOE)</cp:lastModifiedBy>
  <cp:revision>30</cp:revision>
  <dcterms:created xsi:type="dcterms:W3CDTF">2020-05-05T14:29:28Z</dcterms:created>
  <dcterms:modified xsi:type="dcterms:W3CDTF">2020-08-10T21:02:39Z</dcterms:modified>
</cp:coreProperties>
</file>