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398" r:id="rId3"/>
    <p:sldId id="311" r:id="rId4"/>
    <p:sldId id="378" r:id="rId5"/>
    <p:sldId id="309" r:id="rId6"/>
    <p:sldId id="295" r:id="rId7"/>
    <p:sldId id="399" r:id="rId8"/>
    <p:sldId id="401" r:id="rId9"/>
    <p:sldId id="402" r:id="rId10"/>
    <p:sldId id="403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kowski, Jane" initials="JJ" lastIdx="2" clrIdx="0">
    <p:extLst>
      <p:ext uri="{19B8F6BF-5375-455C-9EA6-DF929625EA0E}">
        <p15:presenceInfo xmlns:p15="http://schemas.microsoft.com/office/powerpoint/2012/main" userId="S::JJankowski@gov.IN.gov::0c975513-5ca9-478a-be91-9590220956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26A"/>
    <a:srgbClr val="192D52"/>
    <a:srgbClr val="15314F"/>
    <a:srgbClr val="FFDC74"/>
    <a:srgbClr val="FFC72C"/>
    <a:srgbClr val="003AB3"/>
    <a:srgbClr val="FFFFFF"/>
    <a:srgbClr val="5FA112"/>
    <a:srgbClr val="F4791B"/>
    <a:srgbClr val="E99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E958-6B47-468E-80C8-9B0E9ACE9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A361C-85C2-4FE4-B8E4-0BF77A925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90B86-073B-495D-A432-43BE8B19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1BC-D3F2-4674-BF75-0C7195129AB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CC3A3-9FDB-47A4-8B2B-FFFEEE76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0D44E-8F32-4A98-89CA-3E798359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E7E5-EA93-4D79-8FFC-80AC77B5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E7F3-D5E9-484B-9CB8-5425AB3F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E2001-D5A4-435A-B80D-05CA8562D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B1D7B-34F1-46AE-8341-5BFF66DD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1BC-D3F2-4674-BF75-0C7195129AB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34699-05BD-4597-B96A-AEB62AB6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61F7-740C-4197-BBA6-202982992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E7E5-EA93-4D79-8FFC-80AC77B5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3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436D0E-09B7-4D08-AF33-F0A8B3B8D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DC6D5-0ED7-4E4E-AC77-4D640BE83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2E3F8-F3DF-42E2-B534-B7D37829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1BC-D3F2-4674-BF75-0C7195129AB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F6A75-477E-4778-8239-5199D2A0D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AB4FD-1F14-4603-81DF-C7E07A8CA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E7E5-EA93-4D79-8FFC-80AC77B5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0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A983-F9DE-49F8-B505-63E00ADE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4CBB-8A6B-4322-89D1-DA62E3C11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47BBF-F71D-43D9-A08A-8A421FC0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1BC-D3F2-4674-BF75-0C7195129AB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8AB61-A975-4DCE-9074-DD058D66A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B740C-1197-4B5F-9EB3-E38F2361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E7E5-EA93-4D79-8FFC-80AC77B5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3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E855-1F82-4690-8445-7756493B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6D365-C25D-4284-810D-F9614426F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B650-DED0-43F8-BE3E-3745B7215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1BC-D3F2-4674-BF75-0C7195129AB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4631-9668-4CC9-B145-B6D89F25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A17FC-4401-48E2-AB92-43FA9BBC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E7E5-EA93-4D79-8FFC-80AC77B5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0451B-CAC8-48AE-B7B9-21B5E5C4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10E5D-498C-47E0-B02F-454929380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CE80C-286B-46C3-B5CF-66BC08575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7EC3C-5EE6-4F32-B37C-2D1CF3EB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1BC-D3F2-4674-BF75-0C7195129AB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2649A-A293-464E-84EC-B2CBB667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7152D-CDAA-449C-BF43-67B62360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E7E5-EA93-4D79-8FFC-80AC77B5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358B-46F4-4A01-8D0D-8802CF7B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87419-B3FF-4779-A587-AD402BE99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CCBAB-3290-463E-8988-2E27C24A4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422E0C-B416-4C68-B9BE-741942EED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145F8-E5ED-489F-9232-C001A49A9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7F861-3364-4E13-8D3D-8F8165FB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1BC-D3F2-4674-BF75-0C7195129AB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4BFA91-1488-4B02-B988-E2726176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F3CD4-DBE8-4438-88DF-4149DBCD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E7E5-EA93-4D79-8FFC-80AC77B5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E201-08BA-4E71-B33C-3DC66DAB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28BA7-7D41-4372-A9C6-9A0042C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1BC-D3F2-4674-BF75-0C7195129AB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963AC-B80F-4428-97AF-FB6003DB1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89707-1E74-4183-A6AD-098F66EA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E7E5-EA93-4D79-8FFC-80AC77B5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1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F6D73F-576E-47CB-82F1-ACA18E8D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1BC-D3F2-4674-BF75-0C7195129AB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31682-B343-47EB-9563-39A7B571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AD658-8CB3-4AB9-88CB-EA6F7EFE6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E7E5-EA93-4D79-8FFC-80AC77B5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5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E010-4B36-4949-80BC-57E8CD753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6FD3B-DC39-4137-8EA2-EFE385CB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1F79F-617B-41A7-A7B6-A9CE055D7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58DFB-F820-45E6-8559-61D8FCD0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1BC-D3F2-4674-BF75-0C7195129AB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89719-9FAD-4759-A7C0-E9E82CA7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9654C-211A-4B99-BB7F-3D4A95BD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E7E5-EA93-4D79-8FFC-80AC77B5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0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5086-B205-4038-B5B8-4909FF2C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3169E-BDF2-407F-8E2A-58396C8DD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AA145-8495-40E2-A07D-057F023CF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87430-8156-480F-952F-38A2934C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D1BC-D3F2-4674-BF75-0C7195129AB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E0E3B-7677-4572-B00C-FE3906FC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F39E8-47A8-4A1A-AA91-23C9B286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E7E5-EA93-4D79-8FFC-80AC77B5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6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1B5EE6-9A1E-431D-9662-1991A3AF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B1B52-A332-44C3-812A-3FA1D23D9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032C1-4431-4D39-B7DB-3A9BBDCFF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D1BC-D3F2-4674-BF75-0C7195129AB6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0AFC3-2C95-4340-B010-B244F62DD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E9581-B904-44F9-B116-A980F8C87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E7E5-EA93-4D79-8FFC-80AC77B55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D0768B-FEF6-4957-85C5-8B715FE57419}"/>
              </a:ext>
            </a:extLst>
          </p:cNvPr>
          <p:cNvSpPr/>
          <p:nvPr/>
        </p:nvSpPr>
        <p:spPr>
          <a:xfrm>
            <a:off x="2624" y="3"/>
            <a:ext cx="12192000" cy="1363579"/>
          </a:xfrm>
          <a:prstGeom prst="rect">
            <a:avLst/>
          </a:prstGeom>
          <a:solidFill>
            <a:srgbClr val="01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0A7CB-1AA1-43F6-BB51-DC3C260BCB45}"/>
              </a:ext>
            </a:extLst>
          </p:cNvPr>
          <p:cNvSpPr txBox="1"/>
          <p:nvPr/>
        </p:nvSpPr>
        <p:spPr>
          <a:xfrm>
            <a:off x="593848" y="389402"/>
            <a:ext cx="96184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72C"/>
                </a:solidFill>
                <a:latin typeface="Proxima Nova" panose="02000506030000020004" pitchFamily="50" charset="0"/>
              </a:rPr>
              <a:t>Variant cases in Indiana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27B31B1-EF30-4A43-A32D-57B2C264A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3" t="96596" r="34420" b="993"/>
          <a:stretch/>
        </p:blipFill>
        <p:spPr>
          <a:xfrm>
            <a:off x="10212269" y="6468598"/>
            <a:ext cx="508760" cy="165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B1C368-2EB4-4D46-B26C-6DF8DEFD0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237" y="1958602"/>
            <a:ext cx="8207032" cy="39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80A205E-1AAA-4520-B955-BDB7509C4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9" t="97519"/>
          <a:stretch/>
        </p:blipFill>
        <p:spPr>
          <a:xfrm>
            <a:off x="10269534" y="6707773"/>
            <a:ext cx="850231" cy="109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0827B6-6404-4AEB-8E11-D1733932BE23}"/>
              </a:ext>
            </a:extLst>
          </p:cNvPr>
          <p:cNvSpPr/>
          <p:nvPr/>
        </p:nvSpPr>
        <p:spPr>
          <a:xfrm>
            <a:off x="2624" y="3"/>
            <a:ext cx="12192000" cy="1363579"/>
          </a:xfrm>
          <a:prstGeom prst="rect">
            <a:avLst/>
          </a:prstGeom>
          <a:solidFill>
            <a:srgbClr val="01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43373-1B2D-4573-8EEA-7420D293BC09}"/>
              </a:ext>
            </a:extLst>
          </p:cNvPr>
          <p:cNvSpPr txBox="1"/>
          <p:nvPr/>
        </p:nvSpPr>
        <p:spPr>
          <a:xfrm>
            <a:off x="610474" y="389401"/>
            <a:ext cx="96184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72C"/>
                </a:solidFill>
                <a:latin typeface="Proxima Nova" panose="02000506030000020004" pitchFamily="50" charset="0"/>
              </a:rPr>
              <a:t>Vaccinations by age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7327B-17E4-4B5F-9105-C5B8D1D1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267" y="1557842"/>
            <a:ext cx="8765465" cy="49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4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D0768B-FEF6-4957-85C5-8B715FE57419}"/>
              </a:ext>
            </a:extLst>
          </p:cNvPr>
          <p:cNvSpPr/>
          <p:nvPr/>
        </p:nvSpPr>
        <p:spPr>
          <a:xfrm>
            <a:off x="2624" y="3"/>
            <a:ext cx="12192000" cy="1363579"/>
          </a:xfrm>
          <a:prstGeom prst="rect">
            <a:avLst/>
          </a:prstGeom>
          <a:solidFill>
            <a:srgbClr val="01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0A7CB-1AA1-43F6-BB51-DC3C260BCB45}"/>
              </a:ext>
            </a:extLst>
          </p:cNvPr>
          <p:cNvSpPr txBox="1"/>
          <p:nvPr/>
        </p:nvSpPr>
        <p:spPr>
          <a:xfrm>
            <a:off x="593848" y="389402"/>
            <a:ext cx="96184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72C"/>
                </a:solidFill>
                <a:latin typeface="Proxima Nova" panose="02000506030000020004" pitchFamily="50" charset="0"/>
              </a:rPr>
              <a:t>Positivity Rate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2B56C64-0F56-4344-AA43-1EB1AD81B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3" t="96733"/>
          <a:stretch/>
        </p:blipFill>
        <p:spPr>
          <a:xfrm>
            <a:off x="10579887" y="6633968"/>
            <a:ext cx="508760" cy="224029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27B31B1-EF30-4A43-A32D-57B2C264A7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3" t="96596" r="34420" b="993"/>
          <a:stretch/>
        </p:blipFill>
        <p:spPr>
          <a:xfrm>
            <a:off x="10304426" y="6457447"/>
            <a:ext cx="508760" cy="165370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8F38CC7F-242B-4D52-870E-F514855311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0" t="81817" r="8081" b="14960"/>
          <a:stretch/>
        </p:blipFill>
        <p:spPr>
          <a:xfrm>
            <a:off x="9083673" y="6169438"/>
            <a:ext cx="1385087" cy="221065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09B39872-C9AE-4935-97BF-24E16F47B5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0" t="81817" r="8081" b="14960"/>
          <a:stretch/>
        </p:blipFill>
        <p:spPr>
          <a:xfrm>
            <a:off x="10304426" y="6443574"/>
            <a:ext cx="1385087" cy="221065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42750F08-CA83-40C5-85D2-EFB6CF7A95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5" r="6977" b="893"/>
          <a:stretch/>
        </p:blipFill>
        <p:spPr>
          <a:xfrm>
            <a:off x="1795896" y="1424824"/>
            <a:ext cx="8600207" cy="543317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6BBFE7-E1FD-45A6-BC3E-6F6258787550}"/>
              </a:ext>
            </a:extLst>
          </p:cNvPr>
          <p:cNvSpPr/>
          <p:nvPr/>
        </p:nvSpPr>
        <p:spPr>
          <a:xfrm>
            <a:off x="10363853" y="5000044"/>
            <a:ext cx="45719" cy="45719"/>
          </a:xfrm>
          <a:prstGeom prst="ellipse">
            <a:avLst/>
          </a:prstGeom>
          <a:solidFill>
            <a:srgbClr val="15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C2F090D7-8814-47DD-A210-8B9FE43854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0" t="81817" r="8081" b="14960"/>
          <a:stretch/>
        </p:blipFill>
        <p:spPr>
          <a:xfrm>
            <a:off x="9342399" y="6202910"/>
            <a:ext cx="1385087" cy="221065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16A4DC97-5B0D-47C2-9706-393F9D9A18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0" t="81817" r="8081" b="14960"/>
          <a:stretch/>
        </p:blipFill>
        <p:spPr>
          <a:xfrm>
            <a:off x="10120642" y="6492815"/>
            <a:ext cx="1385087" cy="2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2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CBDAD-7DA7-4631-A6FE-83EE30C43BA8}"/>
              </a:ext>
            </a:extLst>
          </p:cNvPr>
          <p:cNvSpPr/>
          <p:nvPr/>
        </p:nvSpPr>
        <p:spPr>
          <a:xfrm>
            <a:off x="0" y="361323"/>
            <a:ext cx="12192000" cy="1015835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7D3B2E5-CC8F-4DE4-AC06-F0C3BDA7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115" y="206459"/>
            <a:ext cx="7124723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1426A"/>
                </a:solidFill>
                <a:latin typeface="Proxima nova"/>
              </a:rPr>
              <a:t>County metrics map</a:t>
            </a:r>
            <a:br>
              <a:rPr lang="en-US" sz="3200" dirty="0">
                <a:solidFill>
                  <a:srgbClr val="01426A"/>
                </a:solidFill>
                <a:latin typeface="Proxima nova"/>
              </a:rPr>
            </a:br>
            <a:r>
              <a:rPr lang="en-US" sz="3200" dirty="0">
                <a:solidFill>
                  <a:srgbClr val="01426A"/>
                </a:solidFill>
                <a:latin typeface="Proxima nova"/>
              </a:rPr>
              <a:t>Information for schools, local officials</a:t>
            </a:r>
            <a:endParaRPr lang="en-US" sz="2400" dirty="0">
              <a:solidFill>
                <a:srgbClr val="01426A"/>
              </a:solidFill>
              <a:latin typeface="Proxima nov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D4D953-2CC2-4CE7-A166-91B04074A9DB}"/>
              </a:ext>
            </a:extLst>
          </p:cNvPr>
          <p:cNvSpPr/>
          <p:nvPr/>
        </p:nvSpPr>
        <p:spPr>
          <a:xfrm>
            <a:off x="0" y="-3804"/>
            <a:ext cx="12192000" cy="365125"/>
          </a:xfrm>
          <a:prstGeom prst="rect">
            <a:avLst/>
          </a:prstGeom>
          <a:solidFill>
            <a:srgbClr val="01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F3457A-9B9F-44A0-9D00-F5F262A85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8" y="258528"/>
            <a:ext cx="1955617" cy="12295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C38261-CD3E-421F-9DAC-0F4C6D6CAD9E}"/>
              </a:ext>
            </a:extLst>
          </p:cNvPr>
          <p:cNvSpPr/>
          <p:nvPr/>
        </p:nvSpPr>
        <p:spPr>
          <a:xfrm>
            <a:off x="1965976" y="4056314"/>
            <a:ext cx="410029" cy="410029"/>
          </a:xfrm>
          <a:prstGeom prst="rect">
            <a:avLst/>
          </a:prstGeom>
          <a:solidFill>
            <a:srgbClr val="E99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1DB052-2134-4276-8698-486040A9DC51}"/>
              </a:ext>
            </a:extLst>
          </p:cNvPr>
          <p:cNvSpPr/>
          <p:nvPr/>
        </p:nvSpPr>
        <p:spPr>
          <a:xfrm>
            <a:off x="1979184" y="4605573"/>
            <a:ext cx="410029" cy="410029"/>
          </a:xfrm>
          <a:prstGeom prst="rect">
            <a:avLst/>
          </a:prstGeom>
          <a:solidFill>
            <a:srgbClr val="944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7F4B53-5162-44CB-905C-C9831935848A}"/>
              </a:ext>
            </a:extLst>
          </p:cNvPr>
          <p:cNvSpPr txBox="1"/>
          <p:nvPr/>
        </p:nvSpPr>
        <p:spPr>
          <a:xfrm>
            <a:off x="2718230" y="4579754"/>
            <a:ext cx="2534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426A"/>
                </a:solidFill>
                <a:latin typeface="Proxima nova"/>
              </a:rPr>
              <a:t>Red (3)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BCB140-8448-4FE7-88A3-73C40C154A94}"/>
              </a:ext>
            </a:extLst>
          </p:cNvPr>
          <p:cNvSpPr txBox="1"/>
          <p:nvPr/>
        </p:nvSpPr>
        <p:spPr>
          <a:xfrm>
            <a:off x="2718230" y="4015186"/>
            <a:ext cx="3377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426A"/>
                </a:solidFill>
                <a:latin typeface="Proxima nova"/>
              </a:rPr>
              <a:t>Orange (2 and 2.5)</a:t>
            </a:r>
            <a:endParaRPr lang="en-US" sz="2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9CF2887-8DB1-4422-A63F-643024CC5A51}"/>
              </a:ext>
            </a:extLst>
          </p:cNvPr>
          <p:cNvSpPr txBox="1">
            <a:spLocks/>
          </p:cNvSpPr>
          <p:nvPr/>
        </p:nvSpPr>
        <p:spPr>
          <a:xfrm>
            <a:off x="1829750" y="1479949"/>
            <a:ext cx="2123778" cy="747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1426A"/>
                </a:solidFill>
                <a:latin typeface="Proxima nova"/>
              </a:rPr>
              <a:t>May 19</a:t>
            </a:r>
            <a:endParaRPr lang="en-US" sz="2400" dirty="0">
              <a:solidFill>
                <a:srgbClr val="01426A"/>
              </a:solidFill>
              <a:latin typeface="Proxima nov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3A6E5E-5A93-4DFB-8BC1-3A076A6ECD33}"/>
              </a:ext>
            </a:extLst>
          </p:cNvPr>
          <p:cNvSpPr txBox="1"/>
          <p:nvPr/>
        </p:nvSpPr>
        <p:spPr>
          <a:xfrm>
            <a:off x="1848703" y="2173347"/>
            <a:ext cx="4416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426A"/>
                </a:solidFill>
                <a:latin typeface="Proxima nova"/>
              </a:rPr>
              <a:t>The metrics: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7282D-208A-4696-8AC3-65750D962025}"/>
              </a:ext>
            </a:extLst>
          </p:cNvPr>
          <p:cNvSpPr/>
          <p:nvPr/>
        </p:nvSpPr>
        <p:spPr>
          <a:xfrm>
            <a:off x="1971541" y="3503281"/>
            <a:ext cx="410029" cy="410029"/>
          </a:xfrm>
          <a:prstGeom prst="rect">
            <a:avLst/>
          </a:prstGeom>
          <a:solidFill>
            <a:srgbClr val="FFD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016AC8-B3A6-40E8-B6F6-110C3C8AFA27}"/>
              </a:ext>
            </a:extLst>
          </p:cNvPr>
          <p:cNvSpPr txBox="1"/>
          <p:nvPr/>
        </p:nvSpPr>
        <p:spPr>
          <a:xfrm>
            <a:off x="2713778" y="3458384"/>
            <a:ext cx="3382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426A"/>
                </a:solidFill>
                <a:latin typeface="Proxima nova"/>
              </a:rPr>
              <a:t>Yellow (1 and 1.5)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7EF240-1CA6-4724-A3D0-911E1A41B65C}"/>
              </a:ext>
            </a:extLst>
          </p:cNvPr>
          <p:cNvSpPr/>
          <p:nvPr/>
        </p:nvSpPr>
        <p:spPr>
          <a:xfrm>
            <a:off x="1965976" y="2901944"/>
            <a:ext cx="410029" cy="410029"/>
          </a:xfrm>
          <a:prstGeom prst="rect">
            <a:avLst/>
          </a:prstGeom>
          <a:solidFill>
            <a:srgbClr val="355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CECDEE-C2B7-43ED-9491-DF776CB719BF}"/>
              </a:ext>
            </a:extLst>
          </p:cNvPr>
          <p:cNvSpPr txBox="1"/>
          <p:nvPr/>
        </p:nvSpPr>
        <p:spPr>
          <a:xfrm>
            <a:off x="2713778" y="2876125"/>
            <a:ext cx="2538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426A"/>
                </a:solidFill>
                <a:latin typeface="Proxima nova"/>
              </a:rPr>
              <a:t>Blue (0 and .5)</a:t>
            </a:r>
            <a:endParaRPr lang="en-US" sz="2400" dirty="0"/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5705F9CE-283F-4973-A454-F2A266717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6" b="24500"/>
          <a:stretch/>
        </p:blipFill>
        <p:spPr>
          <a:xfrm>
            <a:off x="5252502" y="6049476"/>
            <a:ext cx="1686995" cy="675590"/>
          </a:xfrm>
          <a:prstGeom prst="rect">
            <a:avLst/>
          </a:prstGeom>
        </p:spPr>
      </p:pic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187BC44-1E2C-446E-9925-9AC9AE372A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3" t="30233" r="23429"/>
          <a:stretch/>
        </p:blipFill>
        <p:spPr>
          <a:xfrm>
            <a:off x="7688379" y="1407182"/>
            <a:ext cx="3377770" cy="524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7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CBDAD-7DA7-4631-A6FE-83EE30C43BA8}"/>
              </a:ext>
            </a:extLst>
          </p:cNvPr>
          <p:cNvSpPr/>
          <p:nvPr/>
        </p:nvSpPr>
        <p:spPr>
          <a:xfrm>
            <a:off x="0" y="361323"/>
            <a:ext cx="12192000" cy="1015835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7D3B2E5-CC8F-4DE4-AC06-F0C3BDA7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115" y="206459"/>
            <a:ext cx="7124723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1426A"/>
                </a:solidFill>
                <a:latin typeface="Proxima nova"/>
              </a:rPr>
              <a:t>Advisory Level</a:t>
            </a:r>
            <a:br>
              <a:rPr lang="en-US" sz="3200" b="1" dirty="0">
                <a:solidFill>
                  <a:srgbClr val="01426A"/>
                </a:solidFill>
                <a:latin typeface="Proxima nova"/>
              </a:rPr>
            </a:br>
            <a:r>
              <a:rPr lang="en-US" sz="3200" dirty="0">
                <a:solidFill>
                  <a:srgbClr val="01426A"/>
                </a:solidFill>
                <a:latin typeface="Proxima nova"/>
              </a:rPr>
              <a:t>County metrics map</a:t>
            </a:r>
            <a:endParaRPr lang="en-US" sz="2400" dirty="0">
              <a:solidFill>
                <a:srgbClr val="01426A"/>
              </a:solidFill>
              <a:latin typeface="Proxima nov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D4D953-2CC2-4CE7-A166-91B04074A9DB}"/>
              </a:ext>
            </a:extLst>
          </p:cNvPr>
          <p:cNvSpPr/>
          <p:nvPr/>
        </p:nvSpPr>
        <p:spPr>
          <a:xfrm>
            <a:off x="0" y="-3804"/>
            <a:ext cx="12192000" cy="365125"/>
          </a:xfrm>
          <a:prstGeom prst="rect">
            <a:avLst/>
          </a:prstGeom>
          <a:solidFill>
            <a:srgbClr val="01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F3457A-9B9F-44A0-9D00-F5F262A85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8" y="258528"/>
            <a:ext cx="1955617" cy="122959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C38261-CD3E-421F-9DAC-0F4C6D6CAD9E}"/>
              </a:ext>
            </a:extLst>
          </p:cNvPr>
          <p:cNvSpPr/>
          <p:nvPr/>
        </p:nvSpPr>
        <p:spPr>
          <a:xfrm>
            <a:off x="1965976" y="4056314"/>
            <a:ext cx="410029" cy="410029"/>
          </a:xfrm>
          <a:prstGeom prst="rect">
            <a:avLst/>
          </a:prstGeom>
          <a:solidFill>
            <a:srgbClr val="E99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1DB052-2134-4276-8698-486040A9DC51}"/>
              </a:ext>
            </a:extLst>
          </p:cNvPr>
          <p:cNvSpPr/>
          <p:nvPr/>
        </p:nvSpPr>
        <p:spPr>
          <a:xfrm>
            <a:off x="1979184" y="4605573"/>
            <a:ext cx="410029" cy="410029"/>
          </a:xfrm>
          <a:prstGeom prst="rect">
            <a:avLst/>
          </a:prstGeom>
          <a:solidFill>
            <a:srgbClr val="944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7F4B53-5162-44CB-905C-C9831935848A}"/>
              </a:ext>
            </a:extLst>
          </p:cNvPr>
          <p:cNvSpPr txBox="1"/>
          <p:nvPr/>
        </p:nvSpPr>
        <p:spPr>
          <a:xfrm>
            <a:off x="2718230" y="4579754"/>
            <a:ext cx="1644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426A"/>
                </a:solidFill>
                <a:latin typeface="Proxima nova"/>
              </a:rPr>
              <a:t>Red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BCB140-8448-4FE7-88A3-73C40C154A94}"/>
              </a:ext>
            </a:extLst>
          </p:cNvPr>
          <p:cNvSpPr txBox="1"/>
          <p:nvPr/>
        </p:nvSpPr>
        <p:spPr>
          <a:xfrm>
            <a:off x="2718230" y="4015186"/>
            <a:ext cx="1719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426A"/>
                </a:solidFill>
                <a:latin typeface="Proxima nova"/>
              </a:rPr>
              <a:t>Orange</a:t>
            </a:r>
            <a:endParaRPr lang="en-US" sz="2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9CF2887-8DB1-4422-A63F-643024CC5A51}"/>
              </a:ext>
            </a:extLst>
          </p:cNvPr>
          <p:cNvSpPr txBox="1">
            <a:spLocks/>
          </p:cNvSpPr>
          <p:nvPr/>
        </p:nvSpPr>
        <p:spPr>
          <a:xfrm>
            <a:off x="1829750" y="1479949"/>
            <a:ext cx="2123778" cy="747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1426A"/>
                </a:solidFill>
                <a:latin typeface="Proxima nova"/>
              </a:rPr>
              <a:t>May 19</a:t>
            </a:r>
            <a:endParaRPr lang="en-US" sz="2400" dirty="0">
              <a:solidFill>
                <a:srgbClr val="01426A"/>
              </a:solidFill>
              <a:latin typeface="Proxima nov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3A6E5E-5A93-4DFB-8BC1-3A076A6ECD33}"/>
              </a:ext>
            </a:extLst>
          </p:cNvPr>
          <p:cNvSpPr txBox="1"/>
          <p:nvPr/>
        </p:nvSpPr>
        <p:spPr>
          <a:xfrm>
            <a:off x="1848703" y="2173347"/>
            <a:ext cx="4416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426A"/>
                </a:solidFill>
                <a:latin typeface="Proxima nova"/>
              </a:rPr>
              <a:t>Current Advisory Level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7282D-208A-4696-8AC3-65750D962025}"/>
              </a:ext>
            </a:extLst>
          </p:cNvPr>
          <p:cNvSpPr/>
          <p:nvPr/>
        </p:nvSpPr>
        <p:spPr>
          <a:xfrm>
            <a:off x="1971541" y="3503281"/>
            <a:ext cx="410029" cy="410029"/>
          </a:xfrm>
          <a:prstGeom prst="rect">
            <a:avLst/>
          </a:prstGeom>
          <a:solidFill>
            <a:srgbClr val="FFD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016AC8-B3A6-40E8-B6F6-110C3C8AFA27}"/>
              </a:ext>
            </a:extLst>
          </p:cNvPr>
          <p:cNvSpPr txBox="1"/>
          <p:nvPr/>
        </p:nvSpPr>
        <p:spPr>
          <a:xfrm>
            <a:off x="2713778" y="3458384"/>
            <a:ext cx="1719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426A"/>
                </a:solidFill>
                <a:latin typeface="Proxima nova"/>
              </a:rPr>
              <a:t>Yellow</a:t>
            </a:r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7EF240-1CA6-4724-A3D0-911E1A41B65C}"/>
              </a:ext>
            </a:extLst>
          </p:cNvPr>
          <p:cNvSpPr/>
          <p:nvPr/>
        </p:nvSpPr>
        <p:spPr>
          <a:xfrm>
            <a:off x="1965976" y="2901944"/>
            <a:ext cx="410029" cy="410029"/>
          </a:xfrm>
          <a:prstGeom prst="rect">
            <a:avLst/>
          </a:prstGeom>
          <a:solidFill>
            <a:srgbClr val="355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CECDEE-C2B7-43ED-9491-DF776CB719BF}"/>
              </a:ext>
            </a:extLst>
          </p:cNvPr>
          <p:cNvSpPr txBox="1"/>
          <p:nvPr/>
        </p:nvSpPr>
        <p:spPr>
          <a:xfrm>
            <a:off x="2713778" y="2876125"/>
            <a:ext cx="1719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426A"/>
                </a:solidFill>
                <a:latin typeface="Proxima nova"/>
              </a:rPr>
              <a:t>Blue</a:t>
            </a:r>
            <a:endParaRPr lang="en-US" sz="2400" dirty="0"/>
          </a:p>
        </p:txBody>
      </p:sp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861A72A5-9532-4943-8007-3768313C48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6" b="24500"/>
          <a:stretch/>
        </p:blipFill>
        <p:spPr>
          <a:xfrm>
            <a:off x="5252502" y="6049476"/>
            <a:ext cx="1686995" cy="675590"/>
          </a:xfrm>
          <a:prstGeom prst="rect">
            <a:avLst/>
          </a:prstGeom>
        </p:spPr>
      </p:pic>
      <p:pic>
        <p:nvPicPr>
          <p:cNvPr id="3" name="Picture 2" descr="Map&#10;&#10;Description automatically generated with low confidence">
            <a:extLst>
              <a:ext uri="{FF2B5EF4-FFF2-40B4-BE49-F238E27FC236}">
                <a16:creationId xmlns:a16="http://schemas.microsoft.com/office/drawing/2014/main" id="{EAB66764-3DAE-4AEC-A609-64096FDAA0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2" t="26164" r="23752" b="7131"/>
          <a:stretch/>
        </p:blipFill>
        <p:spPr>
          <a:xfrm>
            <a:off x="7442429" y="1409639"/>
            <a:ext cx="3483990" cy="5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0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D0768B-FEF6-4957-85C5-8B715FE57419}"/>
              </a:ext>
            </a:extLst>
          </p:cNvPr>
          <p:cNvSpPr/>
          <p:nvPr/>
        </p:nvSpPr>
        <p:spPr>
          <a:xfrm>
            <a:off x="2624" y="3"/>
            <a:ext cx="12192000" cy="1363579"/>
          </a:xfrm>
          <a:prstGeom prst="rect">
            <a:avLst/>
          </a:prstGeom>
          <a:solidFill>
            <a:srgbClr val="01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0A7CB-1AA1-43F6-BB51-DC3C260BCB45}"/>
              </a:ext>
            </a:extLst>
          </p:cNvPr>
          <p:cNvSpPr txBox="1"/>
          <p:nvPr/>
        </p:nvSpPr>
        <p:spPr>
          <a:xfrm>
            <a:off x="593848" y="389402"/>
            <a:ext cx="96184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72C"/>
                </a:solidFill>
                <a:latin typeface="Proxima Nova" panose="02000506030000020004" pitchFamily="50" charset="0"/>
              </a:rPr>
              <a:t>Statewide COVID-19 Hospital Census</a:t>
            </a:r>
          </a:p>
        </p:txBody>
      </p:sp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22734B24-6D17-4BBB-8C9C-231D4CFFC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4" t="1996" r="2101" b="88681"/>
          <a:stretch/>
        </p:blipFill>
        <p:spPr>
          <a:xfrm>
            <a:off x="10090300" y="1752984"/>
            <a:ext cx="1873423" cy="873263"/>
          </a:xfrm>
          <a:prstGeom prst="rect">
            <a:avLst/>
          </a:prstGeom>
        </p:spPr>
      </p:pic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D9544526-42CE-4E54-A650-C2A7BEBE53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6" t="94263" r="5248" b="1862"/>
          <a:stretch/>
        </p:blipFill>
        <p:spPr>
          <a:xfrm>
            <a:off x="9572561" y="6581026"/>
            <a:ext cx="574159" cy="198714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E150D74E-AAB9-446C-BB0C-7EE70AC627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12434" r="94897" b="85814"/>
          <a:stretch/>
        </p:blipFill>
        <p:spPr>
          <a:xfrm>
            <a:off x="837999" y="1752981"/>
            <a:ext cx="234711" cy="101600"/>
          </a:xfrm>
          <a:prstGeom prst="rect">
            <a:avLst/>
          </a:prstGeom>
        </p:spPr>
      </p:pic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5059BE1E-D23B-4807-8F86-0231F08AEC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3" r="764"/>
          <a:stretch/>
        </p:blipFill>
        <p:spPr>
          <a:xfrm>
            <a:off x="512867" y="1492157"/>
            <a:ext cx="9699402" cy="53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2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D0768B-FEF6-4957-85C5-8B715FE57419}"/>
              </a:ext>
            </a:extLst>
          </p:cNvPr>
          <p:cNvSpPr/>
          <p:nvPr/>
        </p:nvSpPr>
        <p:spPr>
          <a:xfrm>
            <a:off x="0" y="3"/>
            <a:ext cx="12192000" cy="1363579"/>
          </a:xfrm>
          <a:prstGeom prst="rect">
            <a:avLst/>
          </a:prstGeom>
          <a:solidFill>
            <a:srgbClr val="01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0A7CB-1AA1-43F6-BB51-DC3C260BCB45}"/>
              </a:ext>
            </a:extLst>
          </p:cNvPr>
          <p:cNvSpPr txBox="1"/>
          <p:nvPr/>
        </p:nvSpPr>
        <p:spPr>
          <a:xfrm>
            <a:off x="610474" y="389401"/>
            <a:ext cx="96184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72C"/>
                </a:solidFill>
                <a:latin typeface="Proxima Nova" panose="02000506030000020004" pitchFamily="50" charset="0"/>
              </a:rPr>
              <a:t>Statewide COVID-19 Hospital Admissions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80A205E-1AAA-4520-B955-BDB7509C4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9" t="97519"/>
          <a:stretch/>
        </p:blipFill>
        <p:spPr>
          <a:xfrm>
            <a:off x="10269534" y="6707773"/>
            <a:ext cx="850231" cy="109649"/>
          </a:xfrm>
          <a:prstGeom prst="rect">
            <a:avLst/>
          </a:prstGeom>
        </p:spPr>
      </p:pic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3289702D-65DB-48E2-B901-C8F82A9867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7" r="6392"/>
          <a:stretch/>
        </p:blipFill>
        <p:spPr>
          <a:xfrm>
            <a:off x="1250193" y="1377393"/>
            <a:ext cx="9184453" cy="531656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7F533BF-11BC-49B1-B140-D2C9F1434B5E}"/>
              </a:ext>
            </a:extLst>
          </p:cNvPr>
          <p:cNvSpPr/>
          <p:nvPr/>
        </p:nvSpPr>
        <p:spPr>
          <a:xfrm>
            <a:off x="10407191" y="5649396"/>
            <a:ext cx="45719" cy="46387"/>
          </a:xfrm>
          <a:prstGeom prst="ellipse">
            <a:avLst/>
          </a:prstGeom>
          <a:solidFill>
            <a:srgbClr val="15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169457-CBED-400D-AC59-84962667759B}"/>
              </a:ext>
            </a:extLst>
          </p:cNvPr>
          <p:cNvSpPr/>
          <p:nvPr/>
        </p:nvSpPr>
        <p:spPr>
          <a:xfrm>
            <a:off x="10420667" y="5532863"/>
            <a:ext cx="46223" cy="46223"/>
          </a:xfrm>
          <a:prstGeom prst="ellipse">
            <a:avLst/>
          </a:prstGeom>
          <a:solidFill>
            <a:srgbClr val="15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7A3A33C7-5927-4F42-8048-81A5134D0A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1" t="95504" r="4813" b="2191"/>
          <a:stretch/>
        </p:blipFill>
        <p:spPr>
          <a:xfrm>
            <a:off x="10097790" y="6431325"/>
            <a:ext cx="496321" cy="1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0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80A205E-1AAA-4520-B955-BDB7509C4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9" t="97519"/>
          <a:stretch/>
        </p:blipFill>
        <p:spPr>
          <a:xfrm>
            <a:off x="10269534" y="6707773"/>
            <a:ext cx="850231" cy="109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0827B6-6404-4AEB-8E11-D1733932BE23}"/>
              </a:ext>
            </a:extLst>
          </p:cNvPr>
          <p:cNvSpPr/>
          <p:nvPr/>
        </p:nvSpPr>
        <p:spPr>
          <a:xfrm>
            <a:off x="2624" y="3"/>
            <a:ext cx="12192000" cy="1363579"/>
          </a:xfrm>
          <a:prstGeom prst="rect">
            <a:avLst/>
          </a:prstGeom>
          <a:solidFill>
            <a:srgbClr val="01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43373-1B2D-4573-8EEA-7420D293BC09}"/>
              </a:ext>
            </a:extLst>
          </p:cNvPr>
          <p:cNvSpPr txBox="1"/>
          <p:nvPr/>
        </p:nvSpPr>
        <p:spPr>
          <a:xfrm>
            <a:off x="610474" y="389401"/>
            <a:ext cx="96184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72C"/>
                </a:solidFill>
                <a:latin typeface="Proxima Nova" panose="02000506030000020004" pitchFamily="50" charset="0"/>
              </a:rPr>
              <a:t>Vaccine uptake by ZIP code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792698-5D53-4E8F-8717-50B3F129B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998" y="2026566"/>
            <a:ext cx="1978897" cy="3434637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94A6D218-5B9C-42F5-B020-3D9F26058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22" y="1559564"/>
            <a:ext cx="5995687" cy="52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0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80A205E-1AAA-4520-B955-BDB7509C4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9" t="97519"/>
          <a:stretch/>
        </p:blipFill>
        <p:spPr>
          <a:xfrm>
            <a:off x="10269534" y="6707773"/>
            <a:ext cx="850231" cy="109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0827B6-6404-4AEB-8E11-D1733932BE23}"/>
              </a:ext>
            </a:extLst>
          </p:cNvPr>
          <p:cNvSpPr/>
          <p:nvPr/>
        </p:nvSpPr>
        <p:spPr>
          <a:xfrm>
            <a:off x="2624" y="3"/>
            <a:ext cx="12192000" cy="1363579"/>
          </a:xfrm>
          <a:prstGeom prst="rect">
            <a:avLst/>
          </a:prstGeom>
          <a:solidFill>
            <a:srgbClr val="01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43373-1B2D-4573-8EEA-7420D293BC09}"/>
              </a:ext>
            </a:extLst>
          </p:cNvPr>
          <p:cNvSpPr txBox="1"/>
          <p:nvPr/>
        </p:nvSpPr>
        <p:spPr>
          <a:xfrm>
            <a:off x="610474" y="389401"/>
            <a:ext cx="96184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72C"/>
                </a:solidFill>
                <a:latin typeface="Proxima Nova" panose="02000506030000020004" pitchFamily="50" charset="0"/>
              </a:rPr>
              <a:t>MIS-C cases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22E43-73DA-4D4E-978D-01A6833BB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1" y="2153185"/>
            <a:ext cx="11478238" cy="27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6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80A205E-1AAA-4520-B955-BDB7509C46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9" t="97519"/>
          <a:stretch/>
        </p:blipFill>
        <p:spPr>
          <a:xfrm>
            <a:off x="10269534" y="6707773"/>
            <a:ext cx="850231" cy="109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0827B6-6404-4AEB-8E11-D1733932BE23}"/>
              </a:ext>
            </a:extLst>
          </p:cNvPr>
          <p:cNvSpPr/>
          <p:nvPr/>
        </p:nvSpPr>
        <p:spPr>
          <a:xfrm>
            <a:off x="2624" y="3"/>
            <a:ext cx="12192000" cy="1363579"/>
          </a:xfrm>
          <a:prstGeom prst="rect">
            <a:avLst/>
          </a:prstGeom>
          <a:solidFill>
            <a:srgbClr val="01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43373-1B2D-4573-8EEA-7420D293BC09}"/>
              </a:ext>
            </a:extLst>
          </p:cNvPr>
          <p:cNvSpPr txBox="1"/>
          <p:nvPr/>
        </p:nvSpPr>
        <p:spPr>
          <a:xfrm>
            <a:off x="610474" y="389401"/>
            <a:ext cx="96184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72C"/>
                </a:solidFill>
                <a:latin typeface="Proxima Nova" panose="02000506030000020004" pitchFamily="50" charset="0"/>
              </a:rPr>
              <a:t>Vaccinations by age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1F4A5-221E-4043-8F13-232D92934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732" y="1545329"/>
            <a:ext cx="8838293" cy="49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7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82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Proxima nova</vt:lpstr>
      <vt:lpstr>Proxima nova</vt:lpstr>
      <vt:lpstr>Office Theme</vt:lpstr>
      <vt:lpstr>PowerPoint Presentation</vt:lpstr>
      <vt:lpstr>PowerPoint Presentation</vt:lpstr>
      <vt:lpstr>County metrics map Information for schools, local officials</vt:lpstr>
      <vt:lpstr>Advisory Level County metrics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Gray, Alec M</dc:creator>
  <cp:lastModifiedBy>O'Malley, Jennifer</cp:lastModifiedBy>
  <cp:revision>18</cp:revision>
  <cp:lastPrinted>2021-03-31T14:48:16Z</cp:lastPrinted>
  <dcterms:created xsi:type="dcterms:W3CDTF">2021-03-10T18:33:25Z</dcterms:created>
  <dcterms:modified xsi:type="dcterms:W3CDTF">2021-05-20T15:02:14Z</dcterms:modified>
</cp:coreProperties>
</file>