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8"/>
  </p:notesMasterIdLst>
  <p:sldIdLst>
    <p:sldId id="256" r:id="rId2"/>
    <p:sldId id="257" r:id="rId3"/>
    <p:sldId id="258" r:id="rId4"/>
    <p:sldId id="267" r:id="rId5"/>
    <p:sldId id="265" r:id="rId6"/>
    <p:sldId id="266" r:id="rId7"/>
  </p:sldIdLst>
  <p:sldSz cx="9144000" cy="6858000" type="screen4x3"/>
  <p:notesSz cx="6858000" cy="9144000"/>
  <p:embeddedFontLst>
    <p:embeddedFont>
      <p:font typeface="Poppins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3096" autoAdjust="0"/>
  </p:normalViewPr>
  <p:slideViewPr>
    <p:cSldViewPr snapToGrid="0">
      <p:cViewPr varScale="1">
        <p:scale>
          <a:sx n="91" d="100"/>
          <a:sy n="91" d="100"/>
        </p:scale>
        <p:origin x="1182" y="9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NDUsInVyaSI6ImJwMjpjbGljayIsImJ1bGxldGluX2lkIjoiMjAyMDA2MTIuMjI4NzUzNTEiLCJ1cmwiOiJodHRwczovL2NvbnRlbnQuZ292ZGVsaXZlcnkuY29tL2F0dGFjaG1lbnRzL1ZBRE9FLzIwMjAvMDQvMTUvZmlsZV9hdHRhY2htZW50cy8xNDI4MTczLzA0LTE1LTIwJTIwVmlyZ2luaWElMjBEZXBhcnRtZW50JTIwb2YlMjBFZHVjYXRpb24lMjBDby1UZWFjaGluZyUyMFdlYmluYXIlMjBTZXJpZXMucGRmIn0.2_X6HImzy0ZazZqic7jhm8lJ3tS2mav-KqBkYvz_uuM/br/79796869865-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6/20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Join us in celebrating Danielle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Sentz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Shannon Mackey as the first preschool team accepted for the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Excellence in the Co-Teaching Initiative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in the Commonwealth of Virginia. Together, they teach an inclusive preschool class at Easton Preschool in Norfolk Public Schools. These co-teachers will establish a demonstration site, develop co-taught lesson plans, and create videos to share modeling co-instructing in the classroom, co-assessing, and co-planning. Danielle is a dually licensed, former ECSE self-contained teacher.  Shannon is a special educator with over 20 years of teaching experience. Both advocate inclusion for all young learners and are looking forward to becoming a demonstration site to share their inclusive practices with other divisions across the state. It is with great excitement to have this collaborative duo represent preschool in Virginia.</a:t>
            </a:r>
            <a:endParaRPr dirty="0"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smtClean="0"/>
              <a:t>Happy Indigenous Peoples’ Day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 with Picture">
  <p:cSld name="5_Title Slide with Pictu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Apple_Backpack_Blackboard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69735"/>
            <a:ext cx="9444182" cy="630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254000" y="-156534"/>
            <a:ext cx="9636606" cy="6094018"/>
          </a:xfrm>
          <a:prstGeom prst="rect">
            <a:avLst/>
          </a:prstGeom>
          <a:solidFill>
            <a:schemeClr val="lt1">
              <a:alpha val="91372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135435" y="1143003"/>
            <a:ext cx="5954685" cy="4598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7586" y="2055883"/>
            <a:ext cx="3008313" cy="368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20885" y="1133671"/>
            <a:ext cx="3008313" cy="8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with Picture">
  <p:cSld name="3_Title Slide with Pictur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 descr="Apple_Blackboard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6363" y="-133443"/>
            <a:ext cx="9144000" cy="607218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5364788" y="1262303"/>
            <a:ext cx="4033212" cy="46744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5631232" y="1548958"/>
            <a:ext cx="3512768" cy="5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5646615" y="2322213"/>
            <a:ext cx="3512768" cy="327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2" name="Google Shape;82;p12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 with Picture">
  <p:cSld name="16_Title Slide with Pictur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rad_BW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-244319"/>
            <a:ext cx="9144000" cy="61832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-1" y="-244319"/>
            <a:ext cx="3419231" cy="61832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213217" y="0"/>
            <a:ext cx="2975708" cy="79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228600" y="753717"/>
            <a:ext cx="2975708" cy="465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8" name="Google Shape;88;p13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 with Picture">
  <p:cSld name="14_Title Slide with Pictur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151057" y="117229"/>
            <a:ext cx="4414716" cy="399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777272" y="117229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4777272" y="971904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14" descr="HS_Stud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384" y="3094785"/>
            <a:ext cx="2963629" cy="28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VDOE_v_blk_Sta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4"/>
          </p:nvPr>
        </p:nvSpPr>
        <p:spPr>
          <a:xfrm>
            <a:off x="151057" y="4357077"/>
            <a:ext cx="7332173" cy="141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 with Picture">
  <p:cSld name="10_Title Slide with Pictur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693614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521618" y="502079"/>
            <a:ext cx="3757305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840152" y="527482"/>
            <a:ext cx="3757305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4" name="Google Shape;104;p15" descr="rbsb2_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497" y="2542105"/>
            <a:ext cx="1606296" cy="355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 with Picture">
  <p:cSld name="17_Title Slide with Pictu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 descr="Homewor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3308" y="-156309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0" y="-156309"/>
            <a:ext cx="4261812" cy="609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22385" y="209002"/>
            <a:ext cx="3839307" cy="352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 with Picture">
  <p:cSld name="11_Title Slide with Pictu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 descr="GettyImages-50530882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545" y="-153940"/>
            <a:ext cx="9305636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384849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7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>
            <a:spLocks noGrp="1"/>
          </p:cNvSpPr>
          <p:nvPr>
            <p:ph type="pic" idx="2"/>
          </p:nvPr>
        </p:nvSpPr>
        <p:spPr>
          <a:xfrm>
            <a:off x="393818" y="384849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93818" y="3749285"/>
            <a:ext cx="4024243" cy="107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4666143" y="384849"/>
            <a:ext cx="4033212" cy="444115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>
            <a:spLocks noGrp="1"/>
          </p:cNvSpPr>
          <p:nvPr>
            <p:ph type="pic" idx="3"/>
          </p:nvPr>
        </p:nvSpPr>
        <p:spPr>
          <a:xfrm>
            <a:off x="4675112" y="384849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"/>
          </p:nvPr>
        </p:nvSpPr>
        <p:spPr>
          <a:xfrm>
            <a:off x="4675912" y="3749285"/>
            <a:ext cx="4024243" cy="107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E6E6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 with Picture">
  <p:cSld name="8_Title Slide with Pictur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542692" y="2376639"/>
            <a:ext cx="4357077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>
            <a:spLocks noGrp="1"/>
          </p:cNvSpPr>
          <p:nvPr>
            <p:ph type="pic" idx="3"/>
          </p:nvPr>
        </p:nvSpPr>
        <p:spPr>
          <a:xfrm>
            <a:off x="228600" y="2376640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3" name="Google Shape;123;p18" descr="hood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3436" y="3013150"/>
            <a:ext cx="4432685" cy="295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with Picture">
  <p:cSld name="9_Title Slide with Pictur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 descr="Assemb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39031" y="1"/>
            <a:ext cx="9251758" cy="59347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5434061" y="0"/>
            <a:ext cx="3709939" cy="593477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9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5646733" y="205906"/>
            <a:ext cx="3272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2"/>
          </p:nvPr>
        </p:nvSpPr>
        <p:spPr>
          <a:xfrm>
            <a:off x="5646733" y="1060581"/>
            <a:ext cx="3272575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 with Picture">
  <p:cSld name="15_Title Slide with Pictu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46078" y="1548958"/>
            <a:ext cx="3512768" cy="5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361461" y="2322213"/>
            <a:ext cx="3512768" cy="327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3" descr="VDOE_v_blk_Sta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4761523" y="1548958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Youth_Computer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83208" y="414937"/>
            <a:ext cx="7970174" cy="55302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4396154" y="964841"/>
            <a:ext cx="4738077" cy="497264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777272" y="1280521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777272" y="2135196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6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 with Picture">
  <p:cSld name="6_Title Slide with Pictu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Youth_Computer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305" y="-730666"/>
            <a:ext cx="9621213" cy="66758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-261698" y="-148837"/>
            <a:ext cx="9636606" cy="609401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6484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-1" y="1084630"/>
            <a:ext cx="9090121" cy="2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-1" y="3518879"/>
            <a:ext cx="9090121" cy="225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Picture">
  <p:cSld name="2_Title Slide with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8" descr="Apple_Backpack_Blackboard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688" y="0"/>
            <a:ext cx="8890494" cy="59367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1" y="0"/>
            <a:ext cx="4572000" cy="593678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0" y="-4577"/>
            <a:ext cx="9444182" cy="9960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44349" y="1223687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44349" y="2078362"/>
            <a:ext cx="4040188" cy="314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🞑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E6E6E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🞑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 with Picture">
  <p:cSld name="4_Title Slide with Pictur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9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-78154" y="1306897"/>
            <a:ext cx="9300308" cy="510180"/>
          </a:xfrm>
          <a:prstGeom prst="rect">
            <a:avLst/>
          </a:prstGeom>
          <a:solidFill>
            <a:schemeClr val="dk1">
              <a:alpha val="4823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with Picture">
  <p:cSld name="12_Title Slide with Pictur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0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-78154" y="-156534"/>
            <a:ext cx="9300308" cy="1470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Picture">
  <p:cSld name="1_Title Slide with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1026455"/>
            <a:ext cx="9144000" cy="4911029"/>
          </a:xfrm>
          <a:prstGeom prst="rect">
            <a:avLst/>
          </a:prstGeom>
          <a:solidFill>
            <a:schemeClr val="lt1">
              <a:alpha val="94509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1" descr="HS_Stude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56534"/>
            <a:ext cx="9144000" cy="610171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-92364" y="-156534"/>
            <a:ext cx="9382606" cy="6094018"/>
          </a:xfrm>
          <a:prstGeom prst="rect">
            <a:avLst/>
          </a:prstGeom>
          <a:solidFill>
            <a:schemeClr val="lt1">
              <a:alpha val="7647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7254"/>
              </a:srgbClr>
            </a:outerShdw>
          </a:effectLst>
        </p:spPr>
        <p:txBody>
          <a:bodyPr spcFirstLastPara="1" wrap="square" lIns="274300" tIns="91425" rIns="2743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24692" y="371471"/>
            <a:ext cx="8675077" cy="186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E6E6E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🞑"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224692" y="2376639"/>
            <a:ext cx="4357077" cy="336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Char char="🞑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🞑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3"/>
          </p:nvPr>
        </p:nvSpPr>
        <p:spPr>
          <a:xfrm>
            <a:off x="4875526" y="2376640"/>
            <a:ext cx="4024243" cy="33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E6E6E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11" descr="VDOE_v_blk_St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389" y="5218546"/>
            <a:ext cx="1736732" cy="74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60286" y="5949887"/>
            <a:ext cx="9658286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-261935" y="0"/>
            <a:ext cx="9659980" cy="9730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VAisforLearners4VDOE reversed150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330918" y="5993444"/>
            <a:ext cx="1737635" cy="815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-261935" y="5949887"/>
            <a:ext cx="9659980" cy="0"/>
          </a:xfrm>
          <a:prstGeom prst="straightConnector1">
            <a:avLst/>
          </a:prstGeom>
          <a:noFill/>
          <a:ln w="25400" cap="flat" cmpd="sng">
            <a:solidFill>
              <a:srgbClr val="E20D3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/>
          <p:nvPr/>
        </p:nvSpPr>
        <p:spPr>
          <a:xfrm>
            <a:off x="232495" y="621839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NDUsInVyaSI6ImJwMjpjbGljayIsImJ1bGxldGluX2lkIjoiMjAyMDA2MTIuMjI4NzUzNTEiLCJ1cmwiOiJodHRwczovL2NvbnRlbnQuZ292ZGVsaXZlcnkuY29tL2F0dGFjaG1lbnRzL1ZBRE9FLzIwMjAvMDQvMTUvZmlsZV9hdHRhY2htZW50cy8xNDI4MTczLzA0LTE1LTIwJTIwVmlyZ2luaWElMjBEZXBhcnRtZW50JTIwb2YlMjBFZHVjYXRpb24lMjBDby1UZWFjaGluZyUyMFdlYmluYXIlMjBTZXJpZXMucGRmIn0.2_X6HImzy0ZazZqic7jhm8lJ3tS2mav-KqBkYvz_uuM/br/79796869865-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nks.gd/l/eyJhbGciOiJIUzI1NiJ9.eyJidWxsZXRpbl9saW5rX2lkIjoxMDQsInVyaSI6ImJwMjpjbGljayIsImJ1bGxldGluX2lkIjoiMjAyMDA0MTAuMjAwMDg3NjEiLCJ1cmwiOiJodHRwOi8vd3d3LmRvZS52aXJnaW5pYS5nb3YvZWFybHktY2hpbGRob29kL3ByZXNjaG9vbC92cGkvZWNzZS10cmFuc2l0aW9uLWZhcS5kb2N4In0.z_QXjeME4uQO3-8cWhw2JMsQMA-ykv5XsXeG53fXXR4/br/77272343238-l" TargetMode="External"/><Relationship Id="rId3" Type="http://schemas.openxmlformats.org/officeDocument/2006/relationships/hyperlink" Target="https://myemail.constantcontact.com/Feedback-on-Virginia-s-New--Unified-Set-of-Birth-Five-Early-Learning-Development-Standards.html?soid=1125775982456&amp;aid=5U54XhhhIBw" TargetMode="External"/><Relationship Id="rId7" Type="http://schemas.openxmlformats.org/officeDocument/2006/relationships/hyperlink" Target="https://lnks.gd/l/eyJhbGciOiJIUzI1NiJ9.eyJidWxsZXRpbl9saW5rX2lkIjoxMDMsInVyaSI6ImJwMjpjbGljayIsImJ1bGxldGluX2lkIjoiMjAyMDA0MTAuMjAwMDg3NjEiLCJ1cmwiOiJodHRwOi8vcjIwLnJzNi5uZXQvdG4uanNwP2Y9MDAxZzVVREZubGhZQ1FsX0FZQnFZWUV0eXRhZ3B0ZzEtSHdJNTVvUElrSmJjdnVRaHI0SzN1bFpNenpHZWtkZENBbV9wbm5JTUVlTXNjWlRFU29mTF9WZlJXN2h0STZXcEFId1dIYm9ubUpUeFB6Ykg0QXlMVWhFejh3WHNiTU5JejEyNFN3RjYyM2t3U1FJNkhXQUNCYmZ6ZmtMYi14MFR6V21yb3NXRlZqSHhtd0U5OHd4cEdoMmdLd3VCUEd0eDZobVBrQ1JwNlZLbWZKbnFHaTk0YWVKZ2EwVFdjR3pHWDAmYz0yVENJN0VxYWZhWS05akZtakg2QlVZWHhDS1ZXZWk3Q25xZzY4aktKYTJNYlo3VmI5Ul81TlE9PSZjaD16U3ExcXNnOEhxTmE5bTdSTkx5c0JVbTl5Q3lHWUNrc1hZQUlDVXBvTWlGcU1UbTNXajdmYlE9PSJ9.ZG181Nc7jSXVOzU8Y5zxdpaUs14sGkx5WVtgZ7Yp4zQ/br/77272343238-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e.virginia.gov/early-childhood/index.shtml" TargetMode="External"/><Relationship Id="rId5" Type="http://schemas.openxmlformats.org/officeDocument/2006/relationships/hyperlink" Target="https://lnks.gd/l/eyJhbGciOiJIUzI1NiJ9.eyJidWxsZXRpbl9saW5rX2lkIjoxMDEsInVyaSI6ImJwMjpjbGljayIsImJ1bGxldGluX2lkIjoiMjAyMDA0MTAuMjAwMDg3NjEiLCJ1cmwiOiJodHRwOi8vd3d3LmRvZS52aXJnaW5pYS5nb3Yvc3VwcG9ydC9oZWFsdGhfbWVkaWNhbC9vZmZpY2UvY292aWQtMTkuc2h0bWwifQ.k1VMLgFnl7iYYUp0Lu4FOVjQm9UnL3G7AFwA1pGy4_8/br/77272343238-l" TargetMode="External"/><Relationship Id="rId4" Type="http://schemas.openxmlformats.org/officeDocument/2006/relationships/hyperlink" Target="https://goopenva.or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best@nps.k12.va.us" TargetMode="External"/><Relationship Id="rId13" Type="http://schemas.openxmlformats.org/officeDocument/2006/relationships/hyperlink" Target="mailto:aashleson@nps.k12.va.us" TargetMode="External"/><Relationship Id="rId3" Type="http://schemas.openxmlformats.org/officeDocument/2006/relationships/hyperlink" Target="mailto:dawn.hendricks@doe.virginia.gov" TargetMode="External"/><Relationship Id="rId7" Type="http://schemas.openxmlformats.org/officeDocument/2006/relationships/hyperlink" Target="mailto:jharrison@nps.k12.va.us" TargetMode="External"/><Relationship Id="rId12" Type="http://schemas.openxmlformats.org/officeDocument/2006/relationships/hyperlink" Target="mailto:cstsing@nps.k12.va.us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mailto:srmackey@nps.k12.va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mwhite@nps.k12.va.us" TargetMode="External"/><Relationship Id="rId11" Type="http://schemas.openxmlformats.org/officeDocument/2006/relationships/hyperlink" Target="mailto:mvermillion@nps.k12.va.us" TargetMode="External"/><Relationship Id="rId5" Type="http://schemas.openxmlformats.org/officeDocument/2006/relationships/hyperlink" Target="mailto:esaxon@odu.edu" TargetMode="External"/><Relationship Id="rId15" Type="http://schemas.openxmlformats.org/officeDocument/2006/relationships/hyperlink" Target="mailto:dsentz@nps.k12.va.us" TargetMode="External"/><Relationship Id="rId10" Type="http://schemas.openxmlformats.org/officeDocument/2006/relationships/hyperlink" Target="mailto:dkent@nps.k12.va.us" TargetMode="External"/><Relationship Id="rId4" Type="http://schemas.openxmlformats.org/officeDocument/2006/relationships/hyperlink" Target="mailto:tamilah.richardson@doe.virginia.gov" TargetMode="External"/><Relationship Id="rId9" Type="http://schemas.openxmlformats.org/officeDocument/2006/relationships/hyperlink" Target="mailto:jbraun1@nps.k12.va.us" TargetMode="External"/><Relationship Id="rId14" Type="http://schemas.openxmlformats.org/officeDocument/2006/relationships/hyperlink" Target="mailto:amccarthy1@nps.k12.v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-294592" y="-1"/>
            <a:ext cx="9659980" cy="144227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2"/>
                </a:solidFill>
              </a:rPr>
              <a:t/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Office of Early Childhood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  <a:t>Cups and Conversations</a:t>
            </a:r>
            <a:r>
              <a:rPr lang="en-US" sz="3600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Poppins" panose="020B0604020202020204" charset="0"/>
                <a:cs typeface="Poppins" panose="020B0604020202020204" charset="0"/>
              </a:rPr>
            </a:br>
            <a:endParaRPr sz="3600" b="1" dirty="0">
              <a:solidFill>
                <a:schemeClr val="tx2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136" name="Google Shape;136;p20"/>
          <p:cNvSpPr>
            <a:spLocks noGrp="1"/>
          </p:cNvSpPr>
          <p:nvPr>
            <p:ph type="pic" idx="4294967295"/>
          </p:nvPr>
        </p:nvSpPr>
        <p:spPr>
          <a:xfrm>
            <a:off x="373041" y="2205514"/>
            <a:ext cx="8324713" cy="237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b="1" dirty="0" smtClean="0">
                <a:latin typeface="+mj-lt"/>
                <a:cs typeface="Poppins" panose="020B0604020202020204" charset="0"/>
              </a:rPr>
              <a:t>Lessons Learned from the First Month of </a:t>
            </a:r>
          </a:p>
          <a:p>
            <a:pPr algn="ctr"/>
            <a:r>
              <a:rPr lang="en-US" sz="2800" b="1" dirty="0" smtClean="0">
                <a:latin typeface="+mj-lt"/>
                <a:cs typeface="Poppins" panose="020B0604020202020204" charset="0"/>
              </a:rPr>
              <a:t>Virtual </a:t>
            </a:r>
            <a:r>
              <a:rPr lang="en-US" sz="2800" b="1" dirty="0" err="1" smtClean="0">
                <a:latin typeface="+mj-lt"/>
                <a:cs typeface="Poppins" panose="020B0604020202020204" charset="0"/>
              </a:rPr>
              <a:t>PreK</a:t>
            </a:r>
            <a:endParaRPr lang="en-US" sz="2800" b="1" dirty="0" smtClean="0">
              <a:latin typeface="+mj-lt"/>
              <a:cs typeface="Poppins" panose="020B0604020202020204" charset="0"/>
            </a:endParaRPr>
          </a:p>
          <a:p>
            <a:pPr algn="ctr"/>
            <a:endParaRPr lang="en-US" sz="2800" b="1" dirty="0" smtClean="0">
              <a:latin typeface="+mj-lt"/>
              <a:cs typeface="Poppins" panose="020B0604020202020204" charset="0"/>
            </a:endParaRPr>
          </a:p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Poppins" panose="020B0604020202020204" charset="0"/>
              </a:rPr>
              <a:t>Easton Preschool, Norfolk Public Schools</a:t>
            </a:r>
          </a:p>
          <a:p>
            <a:pPr algn="ctr"/>
            <a:endParaRPr lang="en-US" sz="1600" b="1" dirty="0" smtClean="0">
              <a:latin typeface="+mj-lt"/>
              <a:cs typeface="Poppins" panose="020B0604020202020204" charset="0"/>
            </a:endParaRPr>
          </a:p>
          <a:p>
            <a:pPr algn="ctr"/>
            <a:r>
              <a:rPr lang="en-US" sz="2400" dirty="0" smtClean="0">
                <a:latin typeface="+mj-lt"/>
                <a:ea typeface="Poppins"/>
                <a:cs typeface="Poppins"/>
                <a:sym typeface="Poppins"/>
              </a:rPr>
              <a:t>October 7, </a:t>
            </a:r>
            <a:r>
              <a:rPr lang="en-US" sz="2400" dirty="0">
                <a:latin typeface="+mj-lt"/>
                <a:ea typeface="Poppins"/>
                <a:cs typeface="Poppins"/>
                <a:sym typeface="Poppins"/>
              </a:rPr>
              <a:t>2020</a:t>
            </a:r>
          </a:p>
          <a:p>
            <a:pPr lvl="0"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775" y="4862296"/>
            <a:ext cx="812099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latin typeface="+mn-lt"/>
                <a:cs typeface="Poppins" panose="020B0604020202020204" charset="0"/>
              </a:rPr>
              <a:t>Low- Mid- and Hi-Tech Remote Engagement Strategies</a:t>
            </a:r>
            <a:endParaRPr lang="en-US" sz="2400" dirty="0">
              <a:latin typeface="+mn-lt"/>
              <a:cs typeface="Poppins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 dirty="0"/>
              <a:t>Good </a:t>
            </a:r>
            <a:r>
              <a:rPr lang="en-US" sz="3200" dirty="0" smtClean="0"/>
              <a:t>afternoon- </a:t>
            </a:r>
            <a:r>
              <a:rPr lang="en-US" sz="3200" dirty="0"/>
              <a:t>thanks for joining Cups and Conversations!</a:t>
            </a:r>
            <a:endParaRPr sz="3200"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46078" y="1393308"/>
            <a:ext cx="3512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latin typeface="+mj-lt"/>
                <a:ea typeface="Poppins"/>
                <a:cs typeface="Poppins"/>
                <a:sym typeface="Poppins"/>
              </a:rPr>
              <a:t>A few reminders:</a:t>
            </a:r>
            <a:endParaRPr dirty="0"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346075" y="2080650"/>
            <a:ext cx="76362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latin typeface="+mn-lt"/>
              </a:rPr>
              <a:t>•</a:t>
            </a: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This is a judgement free zone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•Sharing of local perspective, </a:t>
            </a:r>
            <a:r>
              <a:rPr lang="en-US" sz="1900" i="1" dirty="0">
                <a:latin typeface="+mn-lt"/>
                <a:ea typeface="Poppins"/>
                <a:cs typeface="Poppins"/>
                <a:sym typeface="Poppins"/>
              </a:rPr>
              <a:t>not</a:t>
            </a: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 DOE recommendations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•You are free to unmute your line at anytime to share your thoughts and ask questions 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latin typeface="+mn-lt"/>
                <a:ea typeface="Poppins"/>
                <a:cs typeface="Poppins"/>
                <a:sym typeface="Poppins"/>
              </a:rPr>
              <a:t>–</a:t>
            </a:r>
            <a:r>
              <a:rPr lang="en-US" sz="1700" b="1" dirty="0">
                <a:latin typeface="+mn-lt"/>
                <a:ea typeface="Poppins"/>
                <a:cs typeface="Poppins"/>
                <a:sym typeface="Poppins"/>
              </a:rPr>
              <a:t>*Please help us minimize background noise by staying muted if you are not speaking</a:t>
            </a:r>
            <a:endParaRPr sz="1700" b="1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•This meeting will be recorded and shared with participants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 dirty="0">
                <a:latin typeface="+mn-lt"/>
                <a:ea typeface="Poppins"/>
                <a:cs typeface="Poppins"/>
                <a:sym typeface="Poppins"/>
              </a:rPr>
              <a:t>Optional: </a:t>
            </a:r>
            <a:r>
              <a:rPr lang="en-US" sz="1900" dirty="0">
                <a:latin typeface="+mn-lt"/>
                <a:ea typeface="Poppins"/>
                <a:cs typeface="Poppins"/>
                <a:sym typeface="Poppins"/>
              </a:rPr>
              <a:t>Please add your name and affiliation in the chat box</a:t>
            </a:r>
            <a:endParaRPr sz="1900" dirty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sz="2300" dirty="0">
              <a:latin typeface="+mn-lt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63" cy="13957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200" dirty="0"/>
              <a:t>Today’s Special </a:t>
            </a:r>
            <a:r>
              <a:rPr lang="en-US" sz="3200" dirty="0" smtClean="0"/>
              <a:t>Guests </a:t>
            </a:r>
            <a:endParaRPr sz="3200" dirty="0"/>
          </a:p>
        </p:txBody>
      </p:sp>
      <p:sp>
        <p:nvSpPr>
          <p:cNvPr id="149" name="Google Shape;149;p22"/>
          <p:cNvSpPr>
            <a:spLocks noGrp="1"/>
          </p:cNvSpPr>
          <p:nvPr>
            <p:ph type="pic" idx="3"/>
          </p:nvPr>
        </p:nvSpPr>
        <p:spPr>
          <a:xfrm>
            <a:off x="501706" y="1363833"/>
            <a:ext cx="7835569" cy="43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595959"/>
                </a:solidFill>
                <a:latin typeface="+mn-lt"/>
                <a:ea typeface="Poppins"/>
                <a:cs typeface="Poppins"/>
                <a:sym typeface="Poppins"/>
              </a:rPr>
              <a:t>Co-Facilitator: Erin Saxon, Early Childhood/Literacy Specialist</a:t>
            </a:r>
            <a:endParaRPr sz="2400" b="1" i="0" u="none" strike="noStrike" cap="none" dirty="0">
              <a:solidFill>
                <a:srgbClr val="595959"/>
              </a:solidFill>
              <a:latin typeface="+mn-lt"/>
              <a:ea typeface="Poppins"/>
              <a:cs typeface="Poppins"/>
              <a:sym typeface="Poppins"/>
            </a:endParaRPr>
          </a:p>
          <a:p>
            <a:pPr lvl="0">
              <a:spcBef>
                <a:spcPts val="0"/>
              </a:spcBef>
            </a:pP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VDOE, Training and Technical Assistance Center (</a:t>
            </a:r>
            <a:r>
              <a:rPr lang="en-US" sz="1800" dirty="0">
                <a:latin typeface="+mn-lt"/>
                <a:ea typeface="Poppins"/>
                <a:cs typeface="Poppins"/>
                <a:sym typeface="Poppins"/>
              </a:rPr>
              <a:t>T-TAC) at Old Dominion University</a:t>
            </a:r>
            <a:endParaRPr lang="en-US" sz="1800" dirty="0" smtClean="0">
              <a:latin typeface="+mn-lt"/>
              <a:ea typeface="Poppins"/>
              <a:cs typeface="Poppins"/>
              <a:sym typeface="Poppins"/>
            </a:endParaRPr>
          </a:p>
          <a:p>
            <a:pPr lvl="0">
              <a:spcBef>
                <a:spcPts val="0"/>
              </a:spcBef>
            </a:pPr>
            <a:endParaRPr lang="en-US" sz="2000" dirty="0">
              <a:latin typeface="+mn-lt"/>
              <a:ea typeface="Poppins"/>
              <a:cs typeface="Poppins"/>
              <a:sym typeface="Poppins"/>
            </a:endParaRPr>
          </a:p>
          <a:p>
            <a:pPr lvl="0">
              <a:spcBef>
                <a:spcPts val="0"/>
              </a:spcBef>
            </a:pPr>
            <a:r>
              <a:rPr lang="en-US" sz="2400" b="1" dirty="0" smtClean="0">
                <a:latin typeface="+mn-lt"/>
                <a:ea typeface="Poppins"/>
                <a:cs typeface="Poppins"/>
                <a:sym typeface="Poppins"/>
              </a:rPr>
              <a:t>Easton Preschool EC Team, Norfolk Public Schools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Dr</a:t>
            </a:r>
            <a:r>
              <a:rPr lang="en-US" sz="1800" dirty="0">
                <a:latin typeface="+mn-lt"/>
                <a:ea typeface="Poppins"/>
                <a:cs typeface="Poppins"/>
                <a:sym typeface="Poppins"/>
              </a:rPr>
              <a:t>. Tami White, 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Principal</a:t>
            </a:r>
          </a:p>
          <a:p>
            <a:pPr>
              <a:spcBef>
                <a:spcPts val="0"/>
              </a:spcBef>
            </a:pPr>
            <a:endParaRPr lang="en-US" sz="1800" dirty="0">
              <a:latin typeface="+mn-lt"/>
              <a:ea typeface="Poppins"/>
              <a:cs typeface="Poppins"/>
              <a:sym typeface="Poppins"/>
            </a:endParaRPr>
          </a:p>
          <a:p>
            <a:pPr lvl="0">
              <a:spcBef>
                <a:spcPts val="0"/>
              </a:spcBef>
            </a:pPr>
            <a:r>
              <a:rPr lang="en-US" sz="1800" dirty="0" err="1" smtClean="0">
                <a:latin typeface="+mn-lt"/>
                <a:ea typeface="Poppins"/>
                <a:cs typeface="Poppins"/>
                <a:sym typeface="Poppins"/>
              </a:rPr>
              <a:t>Johnalynn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 Harrison, Michelle Best, Jessie Braun, </a:t>
            </a:r>
            <a:r>
              <a:rPr lang="en-US" sz="1800" dirty="0" err="1" smtClean="0">
                <a:latin typeface="+mn-lt"/>
                <a:ea typeface="Poppins"/>
                <a:cs typeface="Poppins"/>
                <a:sym typeface="Poppins"/>
              </a:rPr>
              <a:t>Danit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 Kent, </a:t>
            </a:r>
            <a:r>
              <a:rPr lang="en-US" sz="1800" dirty="0" err="1" smtClean="0">
                <a:latin typeface="+mn-lt"/>
                <a:ea typeface="Poppins"/>
                <a:cs typeface="Poppins"/>
                <a:sym typeface="Poppins"/>
              </a:rPr>
              <a:t>Mariya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 Vermillion, Tina (Christine) St. Sing, Anna </a:t>
            </a:r>
            <a:r>
              <a:rPr lang="en-US" sz="1800" dirty="0" err="1" smtClean="0">
                <a:latin typeface="+mn-lt"/>
                <a:ea typeface="Poppins"/>
                <a:cs typeface="Poppins"/>
                <a:sym typeface="Poppins"/>
              </a:rPr>
              <a:t>Ashleson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, Alicia McCarthy and co-teachers Danielle </a:t>
            </a:r>
            <a:r>
              <a:rPr lang="en-US" sz="1800" dirty="0" err="1" smtClean="0">
                <a:latin typeface="+mn-lt"/>
                <a:ea typeface="Poppins"/>
                <a:cs typeface="Poppins"/>
                <a:sym typeface="Poppins"/>
              </a:rPr>
              <a:t>Sentz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 and Shannon 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Mackey (first 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preschool team accepted to the </a:t>
            </a:r>
            <a:r>
              <a:rPr lang="en-US" sz="1800" dirty="0">
                <a:solidFill>
                  <a:srgbClr val="000000"/>
                </a:solidFill>
                <a:latin typeface="+mn-lt"/>
                <a:hlinkClick r:id="rId3"/>
              </a:rPr>
              <a:t>Excellence in the Co-Teaching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hlinkClick r:id="rId3"/>
              </a:rPr>
              <a:t>Initiative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1800" dirty="0" smtClean="0">
              <a:latin typeface="+mn-lt"/>
              <a:ea typeface="Poppins"/>
              <a:cs typeface="Poppins"/>
              <a:sym typeface="Poppins"/>
            </a:endParaRPr>
          </a:p>
          <a:p>
            <a:pPr lvl="0">
              <a:spcBef>
                <a:spcPts val="0"/>
              </a:spcBef>
            </a:pPr>
            <a:endParaRPr lang="en-US" sz="1800" dirty="0" smtClean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027" y="2443795"/>
            <a:ext cx="9659980" cy="973088"/>
          </a:xfrm>
        </p:spPr>
        <p:txBody>
          <a:bodyPr/>
          <a:lstStyle/>
          <a:p>
            <a:r>
              <a:rPr lang="en-US" b="1" dirty="0" smtClean="0"/>
              <a:t>Lessons Learned From the First Month of Virtual PK @ Easton Preschool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88340" y="4013650"/>
            <a:ext cx="602047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Conversation facilitated by Erin Saxon, ODU T-TAC </a:t>
            </a:r>
          </a:p>
          <a:p>
            <a:pPr algn="ctr"/>
            <a:r>
              <a:rPr lang="en-US" sz="1600" dirty="0" smtClean="0"/>
              <a:t>and in collaboration with </a:t>
            </a:r>
          </a:p>
          <a:p>
            <a:pPr algn="ctr"/>
            <a:r>
              <a:rPr lang="en-US" sz="1600" dirty="0" smtClean="0"/>
              <a:t>Dr. Tami White (Principal) and the Easton Preschool EC Team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0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body" idx="2"/>
          </p:nvPr>
        </p:nvSpPr>
        <p:spPr>
          <a:xfrm>
            <a:off x="417733" y="663548"/>
            <a:ext cx="8167555" cy="5000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b="1" dirty="0" smtClean="0">
                <a:latin typeface="+mn-lt"/>
                <a:ea typeface="Poppins"/>
                <a:cs typeface="Poppins"/>
                <a:sym typeface="Poppins"/>
              </a:rPr>
              <a:t>Virginia’s new, unified set of </a:t>
            </a:r>
            <a:r>
              <a:rPr lang="en-US" sz="1800" b="1" dirty="0" smtClean="0">
                <a:latin typeface="+mn-lt"/>
                <a:ea typeface="Poppins"/>
                <a:cs typeface="Poppins"/>
                <a:sym typeface="Poppins"/>
                <a:hlinkClick r:id="rId3"/>
              </a:rPr>
              <a:t>Early Learning and Development Standards</a:t>
            </a:r>
            <a:r>
              <a:rPr lang="en-US" sz="1800" b="1" dirty="0" smtClean="0">
                <a:latin typeface="+mn-lt"/>
                <a:ea typeface="Poppins"/>
                <a:cs typeface="Poppins"/>
                <a:sym typeface="Poppins"/>
              </a:rPr>
              <a:t> are posted for final public comment through Oct. 22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.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  <a:ea typeface="Poppins"/>
                <a:cs typeface="Poppins"/>
                <a:sym typeface="Poppins"/>
              </a:rPr>
              <a:t>Next </a:t>
            </a:r>
            <a:r>
              <a:rPr lang="en-US" sz="1800" b="1" dirty="0">
                <a:solidFill>
                  <a:srgbClr val="C00000"/>
                </a:solidFill>
                <a:latin typeface="+mn-lt"/>
                <a:ea typeface="Poppins"/>
                <a:cs typeface="Poppins"/>
                <a:sym typeface="Poppins"/>
              </a:rPr>
              <a:t>Conversation,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  <a:ea typeface="Poppins"/>
                <a:cs typeface="Poppins"/>
                <a:sym typeface="Poppins"/>
              </a:rPr>
              <a:t>November 4, 3:30 p.m.</a:t>
            </a: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Potential Topics: Family Engagement, Building Relationships, Meaningful Interactions, Social Emotional Learning and Support, Self-Care/Staff Wellness, Assessment, Recruitment and Enrollment</a:t>
            </a:r>
            <a:endParaRPr sz="1400" dirty="0" smtClean="0">
              <a:latin typeface="+mn-lt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Forthcoming (via email or Readiness Connection newsletter)</a:t>
            </a:r>
            <a:endParaRPr dirty="0" smtClean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Link </a:t>
            </a:r>
            <a:r>
              <a:rPr lang="en-US" sz="1400" dirty="0">
                <a:latin typeface="+mn-lt"/>
                <a:ea typeface="Poppins"/>
                <a:cs typeface="Poppins"/>
                <a:sym typeface="Poppins"/>
              </a:rPr>
              <a:t>to this recording</a:t>
            </a:r>
            <a:endParaRPr sz="1400" dirty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dirty="0">
                <a:latin typeface="+mn-lt"/>
                <a:ea typeface="Poppins"/>
                <a:cs typeface="Poppins"/>
                <a:sym typeface="Poppins"/>
              </a:rPr>
              <a:t>Invitation to complete short </a:t>
            </a: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survey </a:t>
            </a:r>
            <a:r>
              <a:rPr lang="en-US" sz="1400" dirty="0">
                <a:latin typeface="+mn-lt"/>
                <a:ea typeface="Poppins"/>
                <a:cs typeface="Poppins"/>
                <a:sym typeface="Poppins"/>
              </a:rPr>
              <a:t>about your ideas for future conversation topics (we are always looking for volunteer facilitators)</a:t>
            </a:r>
            <a:endParaRPr sz="1400" dirty="0">
              <a:latin typeface="+mn-lt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dirty="0">
                <a:latin typeface="+mn-lt"/>
                <a:ea typeface="Poppins"/>
                <a:cs typeface="Poppins"/>
                <a:sym typeface="Poppins"/>
              </a:rPr>
              <a:t>Referenced </a:t>
            </a:r>
            <a:r>
              <a:rPr lang="en-US" sz="1400" dirty="0" smtClean="0">
                <a:latin typeface="+mn-lt"/>
                <a:ea typeface="Poppins"/>
                <a:cs typeface="Poppins"/>
                <a:sym typeface="Poppins"/>
              </a:rPr>
              <a:t>materials</a:t>
            </a: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Archive of summer CC series to be posted on 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  <a:hlinkClick r:id="rId4"/>
              </a:rPr>
              <a:t>#</a:t>
            </a:r>
            <a:r>
              <a:rPr lang="en-US" sz="1800" dirty="0" err="1" smtClean="0">
                <a:latin typeface="+mn-lt"/>
                <a:ea typeface="Poppins"/>
                <a:cs typeface="Poppins"/>
                <a:sym typeface="Poppins"/>
                <a:hlinkClick r:id="rId4"/>
              </a:rPr>
              <a:t>GoOpenVA</a:t>
            </a: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 (Early Childhood)</a:t>
            </a: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dirty="0" smtClean="0">
                <a:latin typeface="+mn-lt"/>
                <a:ea typeface="Poppins"/>
                <a:cs typeface="Poppins"/>
                <a:sym typeface="Poppins"/>
              </a:rPr>
              <a:t>Stay informed through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VDOE COVID 19 </a:t>
            </a:r>
            <a:r>
              <a:rPr lang="en-US" sz="1800" u="sng" dirty="0" smtClean="0">
                <a:solidFill>
                  <a:schemeClr val="hlink"/>
                </a:solidFill>
                <a:hlinkClick r:id="rId5"/>
              </a:rPr>
              <a:t>Website</a:t>
            </a:r>
            <a:endParaRPr lang="en-US" sz="1800" u="sng" dirty="0" smtClean="0">
              <a:solidFill>
                <a:schemeClr val="hlink"/>
              </a:solidFill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400" u="sng" dirty="0" smtClean="0">
                <a:solidFill>
                  <a:schemeClr val="hlink"/>
                </a:solidFill>
                <a:hlinkClick r:id="rId6"/>
              </a:rPr>
              <a:t>Early Learning and Childcare</a:t>
            </a:r>
            <a:r>
              <a:rPr lang="en-US" sz="1400" dirty="0">
                <a:hlinkClick r:id="rId6"/>
              </a:rPr>
              <a:t> </a:t>
            </a:r>
            <a:r>
              <a:rPr lang="en-US" sz="1400" dirty="0" smtClean="0"/>
              <a:t>(</a:t>
            </a:r>
            <a:r>
              <a:rPr lang="en-US" sz="1400" u="sng" dirty="0" smtClean="0">
                <a:solidFill>
                  <a:schemeClr val="hlink"/>
                </a:solidFill>
                <a:hlinkClick r:id="rId7"/>
              </a:rPr>
              <a:t>Office </a:t>
            </a:r>
            <a:r>
              <a:rPr lang="en-US" sz="1400" u="sng" dirty="0">
                <a:solidFill>
                  <a:schemeClr val="hlink"/>
                </a:solidFill>
                <a:hlinkClick r:id="rId7"/>
              </a:rPr>
              <a:t>of Early Childhood FAQ</a:t>
            </a:r>
            <a:r>
              <a:rPr lang="en-US" sz="1400" dirty="0"/>
              <a:t> , and  </a:t>
            </a:r>
            <a:r>
              <a:rPr lang="en-US" sz="1400" u="sng" dirty="0" smtClean="0">
                <a:solidFill>
                  <a:schemeClr val="hlink"/>
                </a:solidFill>
                <a:hlinkClick r:id="rId8"/>
              </a:rPr>
              <a:t>Transition </a:t>
            </a:r>
            <a:r>
              <a:rPr lang="en-US" sz="1400" u="sng" dirty="0">
                <a:solidFill>
                  <a:schemeClr val="hlink"/>
                </a:solidFill>
                <a:hlinkClick r:id="rId8"/>
              </a:rPr>
              <a:t>from Part C to Part B FAQ</a:t>
            </a:r>
            <a:endParaRPr lang="en-US" sz="1400" u="sng" dirty="0">
              <a:solidFill>
                <a:schemeClr val="hlink"/>
              </a:solidFill>
            </a:endParaRP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  <a:buFont typeface="Arial"/>
              <a:buChar char="•"/>
            </a:pPr>
            <a:endParaRPr lang="en-US" sz="2000" dirty="0" smtClean="0">
              <a:latin typeface="+mn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800" dirty="0">
              <a:latin typeface="+mn-lt"/>
              <a:ea typeface="Poppins"/>
              <a:cs typeface="Poppins"/>
              <a:sym typeface="Poppins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ctrTitle"/>
          </p:nvPr>
        </p:nvSpPr>
        <p:spPr>
          <a:xfrm>
            <a:off x="-305904" y="0"/>
            <a:ext cx="9744300" cy="5826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200" dirty="0"/>
              <a:t>Closing </a:t>
            </a:r>
            <a:r>
              <a:rPr lang="en-US" sz="3200" dirty="0" smtClean="0"/>
              <a:t>Reminders and Notes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ctrTitle"/>
          </p:nvPr>
        </p:nvSpPr>
        <p:spPr>
          <a:xfrm>
            <a:off x="-346363" y="-133442"/>
            <a:ext cx="9744300" cy="139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0" rIns="4572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400" dirty="0"/>
              <a:t>Cups and Conversations Contact Information</a:t>
            </a:r>
            <a:endParaRPr sz="3400"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2"/>
          </p:nvPr>
        </p:nvSpPr>
        <p:spPr>
          <a:xfrm>
            <a:off x="350940" y="1262158"/>
            <a:ext cx="7480500" cy="436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400" dirty="0">
                <a:latin typeface="+mj-lt"/>
                <a:ea typeface="Poppins"/>
                <a:cs typeface="Poppins"/>
                <a:sym typeface="Poppins"/>
              </a:rPr>
              <a:t>Dawn Hendricks- Early Childhood Special Education Coordinator, VDOE </a:t>
            </a:r>
            <a:endParaRPr sz="1400" dirty="0">
              <a:latin typeface="+mj-lt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400" u="sng" dirty="0">
                <a:solidFill>
                  <a:schemeClr val="hlink"/>
                </a:solidFill>
                <a:latin typeface="+mj-lt"/>
                <a:ea typeface="Poppins"/>
                <a:cs typeface="Poppins"/>
                <a:sym typeface="Poppins"/>
                <a:hlinkClick r:id="rId3"/>
              </a:rPr>
              <a:t>dawn.hendricks@doe.virginia.gov</a:t>
            </a:r>
            <a:endParaRPr sz="1400" dirty="0">
              <a:latin typeface="+mj-lt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400" dirty="0" smtClean="0">
                <a:latin typeface="+mj-lt"/>
                <a:ea typeface="Poppins"/>
                <a:cs typeface="Poppins"/>
                <a:sym typeface="Poppins"/>
              </a:rPr>
              <a:t>Tamilah </a:t>
            </a:r>
            <a:r>
              <a:rPr lang="en-US" sz="1400" dirty="0">
                <a:latin typeface="+mj-lt"/>
                <a:ea typeface="Poppins"/>
                <a:cs typeface="Poppins"/>
                <a:sym typeface="Poppins"/>
              </a:rPr>
              <a:t>Richardson- Associate Director, Early Childhood Learning, VDOE </a:t>
            </a:r>
            <a:r>
              <a:rPr lang="en-US" sz="1400" u="sng" dirty="0" smtClean="0">
                <a:solidFill>
                  <a:schemeClr val="hlink"/>
                </a:solidFill>
                <a:latin typeface="+mj-lt"/>
                <a:ea typeface="Poppins"/>
                <a:cs typeface="Poppins"/>
                <a:sym typeface="Poppins"/>
                <a:hlinkClick r:id="rId4"/>
              </a:rPr>
              <a:t>tamilah.richardson@doe.virginia.gov</a:t>
            </a:r>
            <a:endParaRPr lang="en-US" sz="1400" u="sng" dirty="0" smtClean="0">
              <a:solidFill>
                <a:schemeClr val="hlink"/>
              </a:solidFill>
              <a:latin typeface="+mj-lt"/>
              <a:ea typeface="Poppins"/>
              <a:cs typeface="Poppins"/>
              <a:sym typeface="Poppins"/>
            </a:endParaRPr>
          </a:p>
          <a:p>
            <a:pPr marL="0" lvl="0" indent="0" algn="ctr">
              <a:lnSpc>
                <a:spcPct val="1150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chemeClr val="hlink"/>
                </a:solidFill>
                <a:latin typeface="+mj-lt"/>
                <a:ea typeface="Poppins"/>
                <a:cs typeface="Poppins"/>
                <a:sym typeface="Poppins"/>
              </a:rPr>
              <a:t>Today’s Guests: </a:t>
            </a: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latin typeface="+mj-lt"/>
                <a:ea typeface="Poppins"/>
                <a:cs typeface="Poppins"/>
                <a:sym typeface="Poppins"/>
              </a:rPr>
              <a:t>Erin Saxon-</a:t>
            </a:r>
            <a:r>
              <a:rPr lang="en-US" sz="1400" b="1" dirty="0" smtClean="0"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0" dirty="0" smtClean="0">
                <a:latin typeface="+mj-lt"/>
                <a:hlinkClick r:id="rId5"/>
              </a:rPr>
              <a:t>esaxon@odu.edu</a:t>
            </a:r>
            <a:endParaRPr lang="en-US" sz="1400" dirty="0" smtClean="0"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latin typeface="+mj-lt"/>
                <a:ea typeface="Poppins"/>
                <a:cs typeface="Poppins"/>
                <a:sym typeface="Poppins"/>
              </a:rPr>
              <a:t>Dr. Tami White-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6"/>
              </a:rPr>
              <a:t>tmwhite@nps.k12.va.us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err="1" smtClean="0">
                <a:solidFill>
                  <a:srgbClr val="222222"/>
                </a:solidFill>
                <a:latin typeface="+mj-lt"/>
              </a:rPr>
              <a:t>Johnalynn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 Harrison-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7"/>
              </a:rPr>
              <a:t>jharrison@nps.k12.va.us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Michelle Best-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8"/>
              </a:rPr>
              <a:t>mbest@nps.k12.va.us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Jessie Braun-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9"/>
              </a:rPr>
              <a:t>jbraun1@nps.k12.va.us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err="1" smtClean="0">
                <a:solidFill>
                  <a:srgbClr val="222222"/>
                </a:solidFill>
                <a:latin typeface="+mj-lt"/>
              </a:rPr>
              <a:t>Danit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 Kent-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0"/>
              </a:rPr>
              <a:t>dkent@nps.k12.va.us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err="1" smtClean="0">
                <a:solidFill>
                  <a:srgbClr val="222222"/>
                </a:solidFill>
                <a:latin typeface="+mj-lt"/>
              </a:rPr>
              <a:t>Mariya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 Vermillion-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1"/>
              </a:rPr>
              <a:t>mvermillion@nps.k12.va.us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Tina (Christine) </a:t>
            </a:r>
            <a:r>
              <a:rPr lang="en-US" sz="1400" dirty="0">
                <a:solidFill>
                  <a:srgbClr val="222222"/>
                </a:solidFill>
                <a:latin typeface="+mj-lt"/>
              </a:rPr>
              <a:t>St. 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Sing-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2"/>
              </a:rPr>
              <a:t>cstsing@nps.k12.va.us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Anna </a:t>
            </a:r>
            <a:r>
              <a:rPr lang="en-US" sz="1400" dirty="0" err="1" smtClean="0">
                <a:solidFill>
                  <a:srgbClr val="222222"/>
                </a:solidFill>
                <a:latin typeface="+mj-lt"/>
              </a:rPr>
              <a:t>Ashleson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3"/>
              </a:rPr>
              <a:t>aashleson@nps.k12.va.us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Alicia McCarthy-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4"/>
              </a:rPr>
              <a:t>amccarthy1@nps.k12.va.us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Danielle </a:t>
            </a:r>
            <a:r>
              <a:rPr lang="en-US" sz="1400" dirty="0" err="1" smtClean="0">
                <a:solidFill>
                  <a:srgbClr val="222222"/>
                </a:solidFill>
                <a:latin typeface="+mj-lt"/>
              </a:rPr>
              <a:t>Sentz</a:t>
            </a: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5"/>
              </a:rPr>
              <a:t>dsentz@nps.k12.va.us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1400" dirty="0" smtClean="0">
                <a:solidFill>
                  <a:srgbClr val="222222"/>
                </a:solidFill>
                <a:latin typeface="+mj-lt"/>
              </a:rPr>
              <a:t>Shannon Mackey- </a:t>
            </a:r>
            <a:r>
              <a:rPr lang="en-US" sz="1400" dirty="0" smtClean="0">
                <a:solidFill>
                  <a:srgbClr val="222222"/>
                </a:solidFill>
                <a:latin typeface="+mj-lt"/>
                <a:hlinkClick r:id="rId16"/>
              </a:rPr>
              <a:t>srmackey@nps.k12.va.us</a:t>
            </a:r>
            <a:endParaRPr lang="en-US" sz="1400" dirty="0" smtClean="0">
              <a:solidFill>
                <a:srgbClr val="222222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</a:pPr>
            <a:endParaRPr sz="1200" dirty="0">
              <a:latin typeface="+mj-lt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604</Words>
  <Application>Microsoft Office PowerPoint</Application>
  <PresentationFormat>On-screen Show (4:3)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Poppins</vt:lpstr>
      <vt:lpstr>Arial</vt:lpstr>
      <vt:lpstr>Noto Sans Symbols</vt:lpstr>
      <vt:lpstr>Courier New</vt:lpstr>
      <vt:lpstr>Perception</vt:lpstr>
      <vt:lpstr> Office of Early Childhood Cups and Conversations </vt:lpstr>
      <vt:lpstr>Good afternoon- thanks for joining Cups and Conversations!</vt:lpstr>
      <vt:lpstr>Today’s Special Guests </vt:lpstr>
      <vt:lpstr>Lessons Learned From the First Month of Virtual PK @ Easton Preschool</vt:lpstr>
      <vt:lpstr>Closing Reminders and Notes</vt:lpstr>
      <vt:lpstr>Cups and Conversations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Early Childhood Cups and Conversations</dc:title>
  <dc:creator>Richardson, Tamilah (DOE)</dc:creator>
  <cp:lastModifiedBy>Tamilah Richardson</cp:lastModifiedBy>
  <cp:revision>62</cp:revision>
  <dcterms:modified xsi:type="dcterms:W3CDTF">2020-10-13T18:00:34Z</dcterms:modified>
</cp:coreProperties>
</file>