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5" r:id="rId2"/>
  </p:sldMasterIdLst>
  <p:notesMasterIdLst>
    <p:notesMasterId r:id="rId25"/>
  </p:notesMasterIdLst>
  <p:sldIdLst>
    <p:sldId id="256" r:id="rId3"/>
    <p:sldId id="257" r:id="rId4"/>
    <p:sldId id="258"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77" r:id="rId19"/>
    <p:sldId id="274" r:id="rId20"/>
    <p:sldId id="275" r:id="rId21"/>
    <p:sldId id="276" r:id="rId22"/>
    <p:sldId id="259" r:id="rId23"/>
    <p:sldId id="260"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39">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a Conway"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3A2832-F913-4069-895A-FB73EA3EC6A7}">
  <a:tblStyle styleId="{553A2832-F913-4069-895A-FB73EA3EC6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D214E0C-C141-4F62-85D8-347A630CE0AD}"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9F9"/>
          </a:solidFill>
        </a:fill>
      </a:tcStyle>
    </a:wholeTbl>
    <a:band1H>
      <a:tcTxStyle b="off" i="off"/>
      <a:tcStyle>
        <a:tcBdr/>
        <a:fill>
          <a:solidFill>
            <a:srgbClr val="F2F2F2"/>
          </a:solidFill>
        </a:fill>
      </a:tcStyle>
    </a:band1H>
    <a:band2H>
      <a:tcTxStyle b="off" i="off"/>
      <a:tcStyle>
        <a:tcBdr/>
      </a:tcStyle>
    </a:band2H>
    <a:band1V>
      <a:tcTxStyle b="off" i="off"/>
      <a:tcStyle>
        <a:tcBdr/>
        <a:fill>
          <a:solidFill>
            <a:srgbClr val="F2F2F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90" y="240"/>
      </p:cViewPr>
      <p:guideLst>
        <p:guide orient="horz" pos="3239"/>
        <p:guide pos="57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4f15985d8_1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4f15985d8_1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396dbe8a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396dbe8a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975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a396dbe8a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a396dbe8a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8542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f840bf04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f840bf04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9911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c4ac5a40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c4ac5a40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Questions?</a:t>
            </a:r>
            <a:endParaRPr dirty="0"/>
          </a:p>
        </p:txBody>
      </p:sp>
    </p:spTree>
    <p:extLst>
      <p:ext uri="{BB962C8B-B14F-4D97-AF65-F5344CB8AC3E}">
        <p14:creationId xmlns:p14="http://schemas.microsoft.com/office/powerpoint/2010/main" val="2217647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396dbe8a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396dbe8a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6581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396dbe8a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396dbe8a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28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396dbe8a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396dbe8a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354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6f846967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a6f846967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8110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f840bf04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f840bf04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481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557213" lvl="1" indent="-214313">
              <a:lnSpc>
                <a:spcPct val="115000"/>
              </a:lnSpc>
              <a:spcBef>
                <a:spcPts val="300"/>
              </a:spcBef>
              <a:buClr>
                <a:schemeClr val="dk1"/>
              </a:buClr>
              <a:buSzPts val="1100"/>
              <a:buFont typeface="Arial"/>
              <a:buChar char="•"/>
            </a:pPr>
            <a:r>
              <a:rPr lang="en-US" sz="1200" dirty="0" smtClean="0">
                <a:solidFill>
                  <a:srgbClr val="000000"/>
                </a:solidFill>
                <a:latin typeface="Calibri" panose="020F0502020204030204" pitchFamily="34" charset="0"/>
              </a:rPr>
              <a:t>(Developed in partnership with VDOE Office of Early Childhood, ECE practitioners and researchers at the Center for Advanced Study of Teaching and Learning (CASTL) at the University of Virginia) </a:t>
            </a:r>
          </a:p>
          <a:p>
            <a:pPr marL="557213" lvl="1" indent="-214313">
              <a:lnSpc>
                <a:spcPct val="115000"/>
              </a:lnSpc>
              <a:spcBef>
                <a:spcPts val="300"/>
              </a:spcBef>
              <a:buClr>
                <a:schemeClr val="dk1"/>
              </a:buClr>
              <a:buSzPts val="1100"/>
              <a:buFont typeface="Arial"/>
              <a:buChar char="•"/>
            </a:pPr>
            <a:r>
              <a:rPr lang="en-US" sz="1200" dirty="0" smtClean="0">
                <a:solidFill>
                  <a:srgbClr val="000000"/>
                </a:solidFill>
                <a:latin typeface="Calibri" panose="020F0502020204030204" pitchFamily="34" charset="0"/>
              </a:rPr>
              <a:t>https://ecevirginia.org/early-childhood-education/ece-resource-hub/</a:t>
            </a:r>
            <a:endParaRPr lang="en-U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0655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Hi</a:t>
            </a:r>
            <a:r>
              <a:rPr lang="en-US" baseline="0" dirty="0" smtClean="0"/>
              <a:t> everyone. I hope you have continued to be well since we last got together for Cups and Conversations. I know we are all likely carrying extra anxiety, on top of what we have been experiencing as we persist in a pandemic, regarding the election. Wishing you’ve taken time to have mindful moments, breath deeply, and figure out a way to de-stress as best as you can!</a:t>
            </a:r>
            <a:endParaRPr dirty="0"/>
          </a:p>
        </p:txBody>
      </p:sp>
    </p:spTree>
    <p:extLst>
      <p:ext uri="{BB962C8B-B14F-4D97-AF65-F5344CB8AC3E}">
        <p14:creationId xmlns:p14="http://schemas.microsoft.com/office/powerpoint/2010/main" val="293458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4965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smtClean="0">
                <a:effectLst/>
              </a:rPr>
              <a:t>We know that the work of unifying</a:t>
            </a:r>
            <a:r>
              <a:rPr lang="en-US" b="0" baseline="0" dirty="0" smtClean="0">
                <a:effectLst/>
              </a:rPr>
              <a:t> and strengthening VA’s B-5 system requires that we break away from of a </a:t>
            </a:r>
            <a:r>
              <a:rPr lang="en-US" b="0" baseline="0" dirty="0" err="1" smtClean="0">
                <a:effectLst/>
              </a:rPr>
              <a:t>siloed</a:t>
            </a:r>
            <a:r>
              <a:rPr lang="en-US" b="0" baseline="0" dirty="0" smtClean="0">
                <a:effectLst/>
              </a:rPr>
              <a:t> approach to serving children and families. That is why this conversation today is so important, as we will learn from Dawn Miller, who is the SCFPS program director. </a:t>
            </a:r>
          </a:p>
          <a:p>
            <a:r>
              <a:rPr lang="en-US" b="0" baseline="0" dirty="0" smtClean="0">
                <a:effectLst/>
              </a:rPr>
              <a:t>Back to our goal of unifying and strengthening VA’s B-5, ECCE system, the work we are doing to promote these efforts and eventual scale across the Commonwealth involves</a:t>
            </a:r>
            <a:endParaRPr lang="en-US" b="0" dirty="0" smtClean="0">
              <a:effectLst/>
            </a:endParaRPr>
          </a:p>
          <a:p>
            <a:pPr lvl="1" rtl="0" fontAlgn="base"/>
            <a:r>
              <a:rPr lang="en-US" sz="1100" b="0" i="0" u="none" strike="noStrike" cap="none" dirty="0" smtClean="0">
                <a:solidFill>
                  <a:srgbClr val="000000"/>
                </a:solidFill>
                <a:effectLst/>
                <a:latin typeface="Arial"/>
                <a:ea typeface="Arial"/>
                <a:cs typeface="Arial"/>
                <a:sym typeface="Arial"/>
              </a:rPr>
              <a:t>Building relationships</a:t>
            </a:r>
          </a:p>
          <a:p>
            <a:pPr lvl="1" rtl="0" fontAlgn="base"/>
            <a:r>
              <a:rPr lang="en-US" sz="1100" b="0" i="0" u="none" strike="noStrike" cap="none" dirty="0" smtClean="0">
                <a:solidFill>
                  <a:srgbClr val="000000"/>
                </a:solidFill>
                <a:effectLst/>
                <a:latin typeface="Arial"/>
                <a:ea typeface="Arial"/>
                <a:cs typeface="Arial"/>
                <a:sym typeface="Arial"/>
              </a:rPr>
              <a:t>Quality improvement</a:t>
            </a:r>
          </a:p>
          <a:p>
            <a:pPr lvl="1" rtl="0" fontAlgn="base"/>
            <a:r>
              <a:rPr lang="en-US" sz="1100" b="0" i="0" u="none" strike="noStrike" cap="none" dirty="0" smtClean="0">
                <a:solidFill>
                  <a:srgbClr val="000000"/>
                </a:solidFill>
                <a:effectLst/>
                <a:latin typeface="Arial"/>
                <a:ea typeface="Arial"/>
                <a:cs typeface="Arial"/>
                <a:sym typeface="Arial"/>
              </a:rPr>
              <a:t>Increasing access. </a:t>
            </a:r>
          </a:p>
          <a:p>
            <a:pPr lvl="1" rtl="0" fontAlgn="base"/>
            <a:r>
              <a:rPr lang="en-US" sz="1100" b="0" i="0" u="none" strike="noStrike" cap="none" dirty="0" smtClean="0">
                <a:solidFill>
                  <a:srgbClr val="000000"/>
                </a:solidFill>
                <a:effectLst/>
                <a:latin typeface="Arial"/>
                <a:ea typeface="Arial"/>
                <a:cs typeface="Arial"/>
                <a:sym typeface="Arial"/>
              </a:rPr>
              <a:t>And </a:t>
            </a:r>
            <a:r>
              <a:rPr lang="en-US" sz="1100" b="0" i="0" u="none" strike="noStrike" cap="none" dirty="0" err="1" smtClean="0">
                <a:solidFill>
                  <a:srgbClr val="000000"/>
                </a:solidFill>
                <a:effectLst/>
                <a:latin typeface="Arial"/>
                <a:ea typeface="Arial"/>
                <a:cs typeface="Arial"/>
                <a:sym typeface="Arial"/>
              </a:rPr>
              <a:t>deeping</a:t>
            </a:r>
            <a:r>
              <a:rPr lang="en-US" sz="1100" b="0" i="0" u="none" strike="noStrike" cap="none" dirty="0" smtClean="0">
                <a:solidFill>
                  <a:srgbClr val="000000"/>
                </a:solidFill>
                <a:effectLst/>
                <a:latin typeface="Arial"/>
                <a:ea typeface="Arial"/>
                <a:cs typeface="Arial"/>
                <a:sym typeface="Arial"/>
              </a:rPr>
              <a:t> family engagement</a:t>
            </a:r>
          </a:p>
          <a:p>
            <a:pPr lvl="1" rtl="0" fontAlgn="base"/>
            <a:r>
              <a:rPr lang="en-US" sz="1100" b="0" i="0" u="none" strike="noStrike" cap="none" dirty="0" smtClean="0">
                <a:solidFill>
                  <a:srgbClr val="000000"/>
                </a:solidFill>
                <a:effectLst/>
                <a:latin typeface="Arial"/>
                <a:ea typeface="Arial"/>
                <a:cs typeface="Arial"/>
                <a:sym typeface="Arial"/>
              </a:rPr>
              <a:t>Given the</a:t>
            </a:r>
            <a:r>
              <a:rPr lang="en-US" sz="1100" b="0" i="0" u="none" strike="noStrike" cap="none" baseline="0" dirty="0" smtClean="0">
                <a:solidFill>
                  <a:srgbClr val="000000"/>
                </a:solidFill>
                <a:effectLst/>
                <a:latin typeface="Arial"/>
                <a:ea typeface="Arial"/>
                <a:cs typeface="Arial"/>
                <a:sym typeface="Arial"/>
              </a:rPr>
              <a:t> current context of life during the COVID-19, I am pleased that o</a:t>
            </a:r>
            <a:r>
              <a:rPr lang="en-US" sz="1100" b="0" i="0" u="none" strike="noStrike" cap="none" dirty="0" smtClean="0">
                <a:solidFill>
                  <a:srgbClr val="000000"/>
                </a:solidFill>
                <a:effectLst/>
                <a:latin typeface="Arial"/>
                <a:ea typeface="Arial"/>
                <a:cs typeface="Arial"/>
                <a:sym typeface="Arial"/>
              </a:rPr>
              <a:t>ur guest today will speak to how they are building relationships and approaching coordinated</a:t>
            </a:r>
            <a:r>
              <a:rPr lang="en-US" sz="1100" b="0" i="0" u="none" strike="noStrike" cap="none" baseline="0" dirty="0" smtClean="0">
                <a:solidFill>
                  <a:srgbClr val="000000"/>
                </a:solidFill>
                <a:effectLst/>
                <a:latin typeface="Arial"/>
                <a:ea typeface="Arial"/>
                <a:cs typeface="Arial"/>
                <a:sym typeface="Arial"/>
              </a:rPr>
              <a:t> enrollment in their community throughout the pandemic- and I can go on further to say the dual pandemic we are experiencing we consider the nation’s racial unrest. The children and families we are serving, those most vulnerable populations, are feeling the effects of both most acutely.</a:t>
            </a:r>
            <a:endParaRPr lang="en-US" sz="1100" b="0" i="0" u="none" strike="noStrike" cap="none" dirty="0" smtClean="0">
              <a:solidFill>
                <a:srgbClr val="000000"/>
              </a:solidFill>
              <a:effectLst/>
              <a:latin typeface="Arial"/>
              <a:ea typeface="Arial"/>
              <a:cs typeface="Arial"/>
              <a:sym typeface="Arial"/>
            </a:endParaRPr>
          </a:p>
          <a:p>
            <a:r>
              <a:rPr lang="en-US" dirty="0" smtClean="0"/>
              <a:t>So without taking</a:t>
            </a:r>
            <a:r>
              <a:rPr lang="en-US" baseline="0" dirty="0" smtClean="0"/>
              <a:t> too much time away from our guests, I’d like to turn things over to Dawn and Danielle to walk us through what has been the Spotsylvania way!</a:t>
            </a:r>
            <a:endParaRPr lang="en-US" dirty="0"/>
          </a:p>
        </p:txBody>
      </p:sp>
    </p:spTree>
    <p:extLst>
      <p:ext uri="{BB962C8B-B14F-4D97-AF65-F5344CB8AC3E}">
        <p14:creationId xmlns:p14="http://schemas.microsoft.com/office/powerpoint/2010/main" val="349980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8909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c4ac5a40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c4ac5a40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698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396dbe8a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396dbe8a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169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396dbe8a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396dbe8a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519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f840bf04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f840bf04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010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40742c3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a40742c3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9816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 name="Google Shape;16;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2"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1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 name="Google Shape;10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1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p1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13" name="Google Shape;113;p1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1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1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0" name="Google Shape;120;p1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21" name="Google Shape;121;p1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1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25" name="Google Shape;125;p1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17"/>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29" name="Google Shape;129;p17"/>
          <p:cNvSpPr txBox="1">
            <a:spLocks noGrp="1"/>
          </p:cNvSpPr>
          <p:nvPr>
            <p:ph type="body" idx="2"/>
          </p:nvPr>
        </p:nvSpPr>
        <p:spPr>
          <a:xfrm>
            <a:off x="48324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30" name="Google Shape;130;p1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4"/>
        <p:cNvGrpSpPr/>
        <p:nvPr/>
      </p:nvGrpSpPr>
      <p:grpSpPr>
        <a:xfrm>
          <a:off x="0" y="0"/>
          <a:ext cx="0" cy="0"/>
          <a:chOff x="0" y="0"/>
          <a:chExt cx="0" cy="0"/>
        </a:xfrm>
      </p:grpSpPr>
      <p:sp>
        <p:nvSpPr>
          <p:cNvPr id="135" name="Google Shape;135;p19"/>
          <p:cNvSpPr txBox="1">
            <a:spLocks noGrp="1"/>
          </p:cNvSpPr>
          <p:nvPr>
            <p:ph type="subTitle" idx="1"/>
          </p:nvPr>
        </p:nvSpPr>
        <p:spPr>
          <a:xfrm>
            <a:off x="1371600" y="2571750"/>
            <a:ext cx="6400800" cy="1314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1"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
        <p:nvSpPr>
          <p:cNvPr id="136" name="Google Shape;136;p19"/>
          <p:cNvSpPr txBox="1">
            <a:spLocks noGrp="1"/>
          </p:cNvSpPr>
          <p:nvPr>
            <p:ph type="title"/>
          </p:nvPr>
        </p:nvSpPr>
        <p:spPr>
          <a:xfrm>
            <a:off x="0" y="971551"/>
            <a:ext cx="9144000" cy="1371600"/>
          </a:xfrm>
          <a:prstGeom prst="rect">
            <a:avLst/>
          </a:prstGeom>
          <a:noFill/>
          <a:ln>
            <a:noFill/>
          </a:ln>
        </p:spPr>
        <p:txBody>
          <a:bodyPr spcFirstLastPara="1" wrap="square" lIns="457200" tIns="0" rIns="457200" bIns="0" anchor="b" anchorCtr="0">
            <a:noAutofit/>
          </a:bodyPr>
          <a:lstStyle>
            <a:lvl1pPr lvl="0" algn="ctr" rtl="0">
              <a:lnSpc>
                <a:spcPct val="100000"/>
              </a:lnSpc>
              <a:spcBef>
                <a:spcPts val="0"/>
              </a:spcBef>
              <a:spcAft>
                <a:spcPts val="0"/>
              </a:spcAft>
              <a:buSzPts val="2400"/>
              <a:buNone/>
              <a:defRPr>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37" name="Google Shape;137;p19"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5_Title Slide with Picture">
  <p:cSld name="15_Title Slide with Pictur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346363" y="-100082"/>
            <a:ext cx="9744363" cy="1046810"/>
          </a:xfrm>
          <a:prstGeom prst="rect">
            <a:avLst/>
          </a:prstGeom>
          <a:solidFill>
            <a:schemeClr val="dk2"/>
          </a:solidFill>
          <a:ln>
            <a:noFill/>
          </a:ln>
        </p:spPr>
        <p:txBody>
          <a:bodyPr spcFirstLastPara="1" wrap="square" lIns="457200" tIns="0" rIns="457200" bIns="0" anchor="ctr" anchorCtr="0">
            <a:noAutofit/>
          </a:bodyPr>
          <a:lstStyle>
            <a:lvl1pPr lvl="0" algn="l">
              <a:lnSpc>
                <a:spcPct val="100000"/>
              </a:lnSpc>
              <a:spcBef>
                <a:spcPts val="0"/>
              </a:spcBef>
              <a:spcAft>
                <a:spcPts val="0"/>
              </a:spcAft>
              <a:buClr>
                <a:schemeClr val="lt1"/>
              </a:buClr>
              <a:buSzPts val="4000"/>
              <a:buFont typeface="Arial"/>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346078" y="1161719"/>
            <a:ext cx="3512768" cy="417184"/>
          </a:xfrm>
          <a:prstGeom prst="rect">
            <a:avLst/>
          </a:prstGeom>
          <a:noFill/>
          <a:ln>
            <a:noFill/>
          </a:ln>
        </p:spPr>
        <p:txBody>
          <a:bodyPr spcFirstLastPara="1" wrap="square" lIns="91425" tIns="45700" rIns="91425" bIns="45700" anchor="b" anchorCtr="0">
            <a:noAutofit/>
          </a:bodyPr>
          <a:lstStyle>
            <a:lvl1pPr marL="342900" marR="0" lvl="0" indent="-171450" algn="l" rtl="0">
              <a:lnSpc>
                <a:spcPct val="100000"/>
              </a:lnSpc>
              <a:spcBef>
                <a:spcPts val="1500"/>
              </a:spcBef>
              <a:spcAft>
                <a:spcPts val="0"/>
              </a:spcAft>
              <a:buClr>
                <a:schemeClr val="accent1"/>
              </a:buClr>
              <a:buSzPts val="2800"/>
              <a:buFont typeface="Arial"/>
              <a:buNone/>
              <a:defRPr sz="2100" b="1" i="0" u="none" strike="noStrike" cap="none">
                <a:solidFill>
                  <a:schemeClr val="dk1"/>
                </a:solidFill>
                <a:latin typeface="Arial"/>
                <a:ea typeface="Arial"/>
                <a:cs typeface="Arial"/>
                <a:sym typeface="Arial"/>
              </a:defRPr>
            </a:lvl1pPr>
            <a:lvl2pPr marL="685800" marR="0" lvl="1" indent="-171450" algn="l" rtl="0">
              <a:lnSpc>
                <a:spcPct val="100000"/>
              </a:lnSpc>
              <a:spcBef>
                <a:spcPts val="450"/>
              </a:spcBef>
              <a:spcAft>
                <a:spcPts val="0"/>
              </a:spcAft>
              <a:buClr>
                <a:srgbClr val="6E6E6E"/>
              </a:buClr>
              <a:buSzPts val="2000"/>
              <a:buFont typeface="Noto Sans Symbols"/>
              <a:buNone/>
              <a:defRPr sz="1500" b="1" i="0" u="none" strike="noStrike" cap="none">
                <a:solidFill>
                  <a:srgbClr val="595959"/>
                </a:solidFill>
                <a:latin typeface="Arial"/>
                <a:ea typeface="Arial"/>
                <a:cs typeface="Arial"/>
                <a:sym typeface="Arial"/>
              </a:defRPr>
            </a:lvl2pPr>
            <a:lvl3pPr marL="1028700" marR="0" lvl="2" indent="-171450" algn="l" rtl="0">
              <a:lnSpc>
                <a:spcPct val="100000"/>
              </a:lnSpc>
              <a:spcBef>
                <a:spcPts val="450"/>
              </a:spcBef>
              <a:spcAft>
                <a:spcPts val="0"/>
              </a:spcAft>
              <a:buClr>
                <a:schemeClr val="accent1"/>
              </a:buClr>
              <a:buSzPts val="1800"/>
              <a:buFont typeface="Noto Sans Symbols"/>
              <a:buNone/>
              <a:defRPr sz="1350" b="1" i="0" u="none" strike="noStrike" cap="none">
                <a:solidFill>
                  <a:srgbClr val="595959"/>
                </a:solidFill>
                <a:latin typeface="Arial"/>
                <a:ea typeface="Arial"/>
                <a:cs typeface="Arial"/>
                <a:sym typeface="Arial"/>
              </a:defRPr>
            </a:lvl3pPr>
            <a:lvl4pPr marL="1371600" marR="0" lvl="3" indent="-171450" algn="l" rtl="0">
              <a:lnSpc>
                <a:spcPct val="100000"/>
              </a:lnSpc>
              <a:spcBef>
                <a:spcPts val="450"/>
              </a:spcBef>
              <a:spcAft>
                <a:spcPts val="0"/>
              </a:spcAft>
              <a:buClr>
                <a:srgbClr val="6E6E6E"/>
              </a:buClr>
              <a:buSzPts val="1600"/>
              <a:buFont typeface="Courier New"/>
              <a:buNone/>
              <a:defRPr sz="1200" b="1" i="0" u="none" strike="noStrike" cap="none">
                <a:solidFill>
                  <a:srgbClr val="595959"/>
                </a:solidFill>
                <a:latin typeface="Arial"/>
                <a:ea typeface="Arial"/>
                <a:cs typeface="Arial"/>
                <a:sym typeface="Arial"/>
              </a:defRPr>
            </a:lvl4pPr>
            <a:lvl5pPr marL="1714500" marR="0" lvl="4" indent="-171450" algn="l" rtl="0">
              <a:lnSpc>
                <a:spcPct val="100000"/>
              </a:lnSpc>
              <a:spcBef>
                <a:spcPts val="450"/>
              </a:spcBef>
              <a:spcAft>
                <a:spcPts val="0"/>
              </a:spcAft>
              <a:buClr>
                <a:schemeClr val="accent1"/>
              </a:buClr>
              <a:buSzPts val="1600"/>
              <a:buFont typeface="Noto Sans Symbols"/>
              <a:buNone/>
              <a:defRPr sz="1200" b="1" i="0" u="none" strike="noStrike" cap="none">
                <a:solidFill>
                  <a:srgbClr val="595959"/>
                </a:solidFill>
                <a:latin typeface="Arial"/>
                <a:ea typeface="Arial"/>
                <a:cs typeface="Arial"/>
                <a:sym typeface="Arial"/>
              </a:defRPr>
            </a:lvl5pPr>
            <a:lvl6pPr marL="2057400" marR="0" lvl="5" indent="-171450" algn="l" rtl="0">
              <a:lnSpc>
                <a:spcPct val="100000"/>
              </a:lnSpc>
              <a:spcBef>
                <a:spcPts val="240"/>
              </a:spcBef>
              <a:spcAft>
                <a:spcPts val="0"/>
              </a:spcAft>
              <a:buClr>
                <a:srgbClr val="6E6E6E"/>
              </a:buClr>
              <a:buSzPts val="1600"/>
              <a:buFont typeface="Noto Sans Symbols"/>
              <a:buNone/>
              <a:defRPr sz="1200" b="1" i="0" u="none" strike="noStrike" cap="none">
                <a:solidFill>
                  <a:srgbClr val="595959"/>
                </a:solidFill>
                <a:latin typeface="Arial"/>
                <a:ea typeface="Arial"/>
                <a:cs typeface="Arial"/>
                <a:sym typeface="Arial"/>
              </a:defRPr>
            </a:lvl6pPr>
            <a:lvl7pPr marL="2400300" marR="0" lvl="6" indent="-171450" algn="l" rtl="0">
              <a:lnSpc>
                <a:spcPct val="100000"/>
              </a:lnSpc>
              <a:spcBef>
                <a:spcPts val="240"/>
              </a:spcBef>
              <a:spcAft>
                <a:spcPts val="0"/>
              </a:spcAft>
              <a:buClr>
                <a:schemeClr val="accent1"/>
              </a:buClr>
              <a:buSzPts val="1600"/>
              <a:buFont typeface="Noto Sans Symbols"/>
              <a:buNone/>
              <a:defRPr sz="1200" b="1" i="0" u="none" strike="noStrike" cap="none">
                <a:solidFill>
                  <a:srgbClr val="595959"/>
                </a:solidFill>
                <a:latin typeface="Arial"/>
                <a:ea typeface="Arial"/>
                <a:cs typeface="Arial"/>
                <a:sym typeface="Arial"/>
              </a:defRPr>
            </a:lvl7pPr>
            <a:lvl8pPr marL="2743200" marR="0" lvl="7" indent="-171450" algn="l" rtl="0">
              <a:lnSpc>
                <a:spcPct val="100000"/>
              </a:lnSpc>
              <a:spcBef>
                <a:spcPts val="240"/>
              </a:spcBef>
              <a:spcAft>
                <a:spcPts val="0"/>
              </a:spcAft>
              <a:buClr>
                <a:srgbClr val="6E6E6E"/>
              </a:buClr>
              <a:buSzPts val="1600"/>
              <a:buFont typeface="Noto Sans Symbols"/>
              <a:buNone/>
              <a:defRPr sz="1200" b="1" i="0" u="none" strike="noStrike" cap="none">
                <a:solidFill>
                  <a:srgbClr val="595959"/>
                </a:solidFill>
                <a:latin typeface="Arial"/>
                <a:ea typeface="Arial"/>
                <a:cs typeface="Arial"/>
                <a:sym typeface="Arial"/>
              </a:defRPr>
            </a:lvl8pPr>
            <a:lvl9pPr marL="3086100" marR="0" lvl="8" indent="-171450" algn="l" rtl="0">
              <a:lnSpc>
                <a:spcPct val="100000"/>
              </a:lnSpc>
              <a:spcBef>
                <a:spcPts val="240"/>
              </a:spcBef>
              <a:spcAft>
                <a:spcPts val="0"/>
              </a:spcAft>
              <a:buClr>
                <a:schemeClr val="accent1"/>
              </a:buClr>
              <a:buSzPts val="1600"/>
              <a:buFont typeface="Noto Sans Symbols"/>
              <a:buNone/>
              <a:defRPr sz="1200" b="1" i="0" u="none" strike="noStrike" cap="none">
                <a:solidFill>
                  <a:srgbClr val="595959"/>
                </a:solidFill>
                <a:latin typeface="Arial"/>
                <a:ea typeface="Arial"/>
                <a:cs typeface="Arial"/>
                <a:sym typeface="Arial"/>
              </a:defRPr>
            </a:lvl9pPr>
          </a:lstStyle>
          <a:p>
            <a:endParaRPr/>
          </a:p>
        </p:txBody>
      </p:sp>
      <p:sp>
        <p:nvSpPr>
          <p:cNvPr id="22" name="Google Shape;22;p3"/>
          <p:cNvSpPr txBox="1">
            <a:spLocks noGrp="1"/>
          </p:cNvSpPr>
          <p:nvPr>
            <p:ph type="body" idx="2"/>
          </p:nvPr>
        </p:nvSpPr>
        <p:spPr>
          <a:xfrm>
            <a:off x="361461" y="1741660"/>
            <a:ext cx="3512768" cy="245666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1500"/>
              </a:spcBef>
              <a:spcAft>
                <a:spcPts val="0"/>
              </a:spcAft>
              <a:buClr>
                <a:schemeClr val="accent1"/>
              </a:buClr>
              <a:buSzPts val="2400"/>
              <a:buFont typeface="Arial"/>
              <a:buNone/>
              <a:defRPr sz="1800" b="0" i="0" u="none" strike="noStrike" cap="none">
                <a:solidFill>
                  <a:schemeClr val="dk1"/>
                </a:solidFill>
                <a:latin typeface="Arial"/>
                <a:ea typeface="Arial"/>
                <a:cs typeface="Arial"/>
                <a:sym typeface="Arial"/>
              </a:defRPr>
            </a:lvl1pPr>
            <a:lvl2pPr marL="685800" marR="0" lvl="1" indent="-266700" algn="l" rtl="0">
              <a:lnSpc>
                <a:spcPct val="100000"/>
              </a:lnSpc>
              <a:spcBef>
                <a:spcPts val="450"/>
              </a:spcBef>
              <a:spcAft>
                <a:spcPts val="0"/>
              </a:spcAft>
              <a:buClr>
                <a:srgbClr val="6E6E6E"/>
              </a:buClr>
              <a:buSzPts val="2000"/>
              <a:buFont typeface="Noto Sans Symbols"/>
              <a:buChar char="🞑"/>
              <a:defRPr sz="1500" b="0" i="0" u="none" strike="noStrike" cap="none">
                <a:solidFill>
                  <a:schemeClr val="dk1"/>
                </a:solidFill>
                <a:latin typeface="Arial"/>
                <a:ea typeface="Arial"/>
                <a:cs typeface="Arial"/>
                <a:sym typeface="Arial"/>
              </a:defRPr>
            </a:lvl2pPr>
            <a:lvl3pPr marL="1028700" marR="0" lvl="2" indent="-257175" algn="l" rtl="0">
              <a:lnSpc>
                <a:spcPct val="100000"/>
              </a:lnSpc>
              <a:spcBef>
                <a:spcPts val="450"/>
              </a:spcBef>
              <a:spcAft>
                <a:spcPts val="0"/>
              </a:spcAft>
              <a:buClr>
                <a:schemeClr val="accent1"/>
              </a:buClr>
              <a:buSzPts val="1800"/>
              <a:buFont typeface="Noto Sans Symbols"/>
              <a:buChar char="🞑"/>
              <a:defRPr sz="1350" b="0" i="0" u="none" strike="noStrike" cap="none">
                <a:solidFill>
                  <a:schemeClr val="dk1"/>
                </a:solidFill>
                <a:latin typeface="Arial"/>
                <a:ea typeface="Arial"/>
                <a:cs typeface="Arial"/>
                <a:sym typeface="Arial"/>
              </a:defRPr>
            </a:lvl3pPr>
            <a:lvl4pPr marL="1371600" marR="0" lvl="3" indent="-247650" algn="l" rtl="0">
              <a:lnSpc>
                <a:spcPct val="100000"/>
              </a:lnSpc>
              <a:spcBef>
                <a:spcPts val="450"/>
              </a:spcBef>
              <a:spcAft>
                <a:spcPts val="0"/>
              </a:spcAft>
              <a:buClr>
                <a:srgbClr val="6E6E6E"/>
              </a:buClr>
              <a:buSzPts val="1600"/>
              <a:buFont typeface="Courier New"/>
              <a:buChar char="o"/>
              <a:defRPr sz="1200" b="0" i="0" u="none" strike="noStrike" cap="none">
                <a:solidFill>
                  <a:schemeClr val="dk1"/>
                </a:solidFill>
                <a:latin typeface="Arial"/>
                <a:ea typeface="Arial"/>
                <a:cs typeface="Arial"/>
                <a:sym typeface="Arial"/>
              </a:defRPr>
            </a:lvl4pPr>
            <a:lvl5pPr marL="1714500" marR="0" lvl="4" indent="-247650" algn="l" rtl="0">
              <a:lnSpc>
                <a:spcPct val="100000"/>
              </a:lnSpc>
              <a:spcBef>
                <a:spcPts val="450"/>
              </a:spcBef>
              <a:spcAft>
                <a:spcPts val="0"/>
              </a:spcAft>
              <a:buClr>
                <a:schemeClr val="accent1"/>
              </a:buClr>
              <a:buSzPts val="1600"/>
              <a:buFont typeface="Noto Sans Symbols"/>
              <a:buChar char="🞑"/>
              <a:defRPr sz="1200" b="0" i="0" u="none" strike="noStrike" cap="none">
                <a:solidFill>
                  <a:schemeClr val="dk1"/>
                </a:solidFill>
                <a:latin typeface="Arial"/>
                <a:ea typeface="Arial"/>
                <a:cs typeface="Arial"/>
                <a:sym typeface="Arial"/>
              </a:defRPr>
            </a:lvl5pPr>
            <a:lvl6pPr marL="2057400" marR="0" lvl="5" indent="-247650" algn="l" rtl="0">
              <a:lnSpc>
                <a:spcPct val="100000"/>
              </a:lnSpc>
              <a:spcBef>
                <a:spcPts val="240"/>
              </a:spcBef>
              <a:spcAft>
                <a:spcPts val="0"/>
              </a:spcAft>
              <a:buClr>
                <a:srgbClr val="6E6E6E"/>
              </a:buClr>
              <a:buSzPts val="1600"/>
              <a:buFont typeface="Noto Sans Symbols"/>
              <a:buChar char="🞑"/>
              <a:defRPr sz="1200" b="0" i="0" u="none" strike="noStrike" cap="none">
                <a:solidFill>
                  <a:srgbClr val="595959"/>
                </a:solidFill>
                <a:latin typeface="Arial"/>
                <a:ea typeface="Arial"/>
                <a:cs typeface="Arial"/>
                <a:sym typeface="Arial"/>
              </a:defRPr>
            </a:lvl6pPr>
            <a:lvl7pPr marL="2400300" marR="0" lvl="6" indent="-247650" algn="l" rtl="0">
              <a:lnSpc>
                <a:spcPct val="100000"/>
              </a:lnSpc>
              <a:spcBef>
                <a:spcPts val="240"/>
              </a:spcBef>
              <a:spcAft>
                <a:spcPts val="0"/>
              </a:spcAft>
              <a:buClr>
                <a:schemeClr val="accent1"/>
              </a:buClr>
              <a:buSzPts val="1600"/>
              <a:buFont typeface="Noto Sans Symbols"/>
              <a:buChar char="🞑"/>
              <a:defRPr sz="1200" b="0" i="0" u="none" strike="noStrike" cap="none">
                <a:solidFill>
                  <a:srgbClr val="595959"/>
                </a:solidFill>
                <a:latin typeface="Arial"/>
                <a:ea typeface="Arial"/>
                <a:cs typeface="Arial"/>
                <a:sym typeface="Arial"/>
              </a:defRPr>
            </a:lvl7pPr>
            <a:lvl8pPr marL="2743200" marR="0" lvl="7" indent="-247650" algn="l" rtl="0">
              <a:lnSpc>
                <a:spcPct val="100000"/>
              </a:lnSpc>
              <a:spcBef>
                <a:spcPts val="240"/>
              </a:spcBef>
              <a:spcAft>
                <a:spcPts val="0"/>
              </a:spcAft>
              <a:buClr>
                <a:srgbClr val="6E6E6E"/>
              </a:buClr>
              <a:buSzPts val="1600"/>
              <a:buFont typeface="Noto Sans Symbols"/>
              <a:buChar char="🞑"/>
              <a:defRPr sz="1200" b="0" i="0" u="none" strike="noStrike" cap="none">
                <a:solidFill>
                  <a:srgbClr val="595959"/>
                </a:solidFill>
                <a:latin typeface="Arial"/>
                <a:ea typeface="Arial"/>
                <a:cs typeface="Arial"/>
                <a:sym typeface="Arial"/>
              </a:defRPr>
            </a:lvl8pPr>
            <a:lvl9pPr marL="3086100" marR="0" lvl="8" indent="-247650" algn="l" rtl="0">
              <a:lnSpc>
                <a:spcPct val="100000"/>
              </a:lnSpc>
              <a:spcBef>
                <a:spcPts val="240"/>
              </a:spcBef>
              <a:spcAft>
                <a:spcPts val="0"/>
              </a:spcAft>
              <a:buClr>
                <a:schemeClr val="accent1"/>
              </a:buClr>
              <a:buSzPts val="1600"/>
              <a:buFont typeface="Noto Sans Symbols"/>
              <a:buChar char="🞑"/>
              <a:defRPr sz="1200" b="0" i="0" u="none" strike="noStrike" cap="none">
                <a:solidFill>
                  <a:srgbClr val="595959"/>
                </a:solidFill>
                <a:latin typeface="Arial"/>
                <a:ea typeface="Arial"/>
                <a:cs typeface="Arial"/>
                <a:sym typeface="Arial"/>
              </a:defRPr>
            </a:lvl9pPr>
          </a:lstStyle>
          <a:p>
            <a:endParaRPr/>
          </a:p>
        </p:txBody>
      </p:sp>
      <p:pic>
        <p:nvPicPr>
          <p:cNvPr id="23" name="Google Shape;23;p3" descr="VDOE_v_blk_State.png"/>
          <p:cNvPicPr preferRelativeResize="0"/>
          <p:nvPr/>
        </p:nvPicPr>
        <p:blipFill rotWithShape="1">
          <a:blip r:embed="rId2">
            <a:alphaModFix/>
          </a:blip>
          <a:srcRect/>
          <a:stretch/>
        </p:blipFill>
        <p:spPr>
          <a:xfrm>
            <a:off x="7353389" y="3913909"/>
            <a:ext cx="1736732" cy="562295"/>
          </a:xfrm>
          <a:prstGeom prst="rect">
            <a:avLst/>
          </a:prstGeom>
          <a:noFill/>
          <a:ln>
            <a:noFill/>
          </a:ln>
        </p:spPr>
      </p:pic>
      <p:sp>
        <p:nvSpPr>
          <p:cNvPr id="24" name="Google Shape;24;p3"/>
          <p:cNvSpPr>
            <a:spLocks noGrp="1"/>
          </p:cNvSpPr>
          <p:nvPr>
            <p:ph type="pic" idx="3"/>
          </p:nvPr>
        </p:nvSpPr>
        <p:spPr>
          <a:xfrm>
            <a:off x="4761524" y="1161719"/>
            <a:ext cx="4024243" cy="252332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500"/>
              </a:spcBef>
              <a:spcAft>
                <a:spcPts val="0"/>
              </a:spcAft>
              <a:buClr>
                <a:schemeClr val="accent1"/>
              </a:buClr>
              <a:buSzPts val="3200"/>
              <a:buFont typeface="Arial"/>
              <a:buNone/>
              <a:defRPr sz="2400" b="0" i="0" u="none" strike="noStrike" cap="none">
                <a:solidFill>
                  <a:srgbClr val="595959"/>
                </a:solidFill>
                <a:latin typeface="Arial"/>
                <a:ea typeface="Arial"/>
                <a:cs typeface="Arial"/>
                <a:sym typeface="Arial"/>
              </a:defRPr>
            </a:lvl1pPr>
            <a:lvl2pPr marR="0" lvl="1" algn="l" rtl="0">
              <a:lnSpc>
                <a:spcPct val="100000"/>
              </a:lnSpc>
              <a:spcBef>
                <a:spcPts val="450"/>
              </a:spcBef>
              <a:spcAft>
                <a:spcPts val="0"/>
              </a:spcAft>
              <a:buClr>
                <a:srgbClr val="6E6E6E"/>
              </a:buClr>
              <a:buSzPts val="2800"/>
              <a:buFont typeface="Noto Sans Symbols"/>
              <a:buNone/>
              <a:defRPr sz="2100" b="0" i="0" u="none" strike="noStrike" cap="none">
                <a:solidFill>
                  <a:srgbClr val="595959"/>
                </a:solidFill>
                <a:latin typeface="Arial"/>
                <a:ea typeface="Arial"/>
                <a:cs typeface="Arial"/>
                <a:sym typeface="Arial"/>
              </a:defRPr>
            </a:lvl2pPr>
            <a:lvl3pPr marR="0" lvl="2" algn="l" rtl="0">
              <a:lnSpc>
                <a:spcPct val="100000"/>
              </a:lnSpc>
              <a:spcBef>
                <a:spcPts val="450"/>
              </a:spcBef>
              <a:spcAft>
                <a:spcPts val="0"/>
              </a:spcAft>
              <a:buClr>
                <a:schemeClr val="accent1"/>
              </a:buClr>
              <a:buSzPts val="2400"/>
              <a:buFont typeface="Noto Sans Symbols"/>
              <a:buNone/>
              <a:defRPr sz="1800" b="0" i="0" u="none" strike="noStrike" cap="none">
                <a:solidFill>
                  <a:srgbClr val="595959"/>
                </a:solidFill>
                <a:latin typeface="Arial"/>
                <a:ea typeface="Arial"/>
                <a:cs typeface="Arial"/>
                <a:sym typeface="Arial"/>
              </a:defRPr>
            </a:lvl3pPr>
            <a:lvl4pPr marR="0" lvl="3" algn="l" rtl="0">
              <a:lnSpc>
                <a:spcPct val="100000"/>
              </a:lnSpc>
              <a:spcBef>
                <a:spcPts val="450"/>
              </a:spcBef>
              <a:spcAft>
                <a:spcPts val="0"/>
              </a:spcAft>
              <a:buClr>
                <a:srgbClr val="6E6E6E"/>
              </a:buClr>
              <a:buSzPts val="2000"/>
              <a:buFont typeface="Courier New"/>
              <a:buNone/>
              <a:defRPr sz="1500" b="0" i="0" u="none" strike="noStrike" cap="none">
                <a:solidFill>
                  <a:srgbClr val="595959"/>
                </a:solidFill>
                <a:latin typeface="Arial"/>
                <a:ea typeface="Arial"/>
                <a:cs typeface="Arial"/>
                <a:sym typeface="Arial"/>
              </a:defRPr>
            </a:lvl4pPr>
            <a:lvl5pPr marR="0" lvl="4" algn="l" rtl="0">
              <a:lnSpc>
                <a:spcPct val="100000"/>
              </a:lnSpc>
              <a:spcBef>
                <a:spcPts val="450"/>
              </a:spcBef>
              <a:spcAft>
                <a:spcPts val="0"/>
              </a:spcAft>
              <a:buClr>
                <a:schemeClr val="accent1"/>
              </a:buClr>
              <a:buSzPts val="2000"/>
              <a:buFont typeface="Noto Sans Symbols"/>
              <a:buNone/>
              <a:defRPr sz="1500" b="0" i="0" u="none" strike="noStrike" cap="none">
                <a:solidFill>
                  <a:srgbClr val="595959"/>
                </a:solidFill>
                <a:latin typeface="Arial"/>
                <a:ea typeface="Arial"/>
                <a:cs typeface="Arial"/>
                <a:sym typeface="Arial"/>
              </a:defRPr>
            </a:lvl5pPr>
            <a:lvl6pPr marR="0" lvl="5" algn="l" rtl="0">
              <a:lnSpc>
                <a:spcPct val="100000"/>
              </a:lnSpc>
              <a:spcBef>
                <a:spcPts val="300"/>
              </a:spcBef>
              <a:spcAft>
                <a:spcPts val="0"/>
              </a:spcAft>
              <a:buClr>
                <a:srgbClr val="6E6E6E"/>
              </a:buClr>
              <a:buSzPts val="2000"/>
              <a:buFont typeface="Noto Sans Symbols"/>
              <a:buNone/>
              <a:defRPr sz="1500" b="0" i="0" u="none" strike="noStrike" cap="none">
                <a:solidFill>
                  <a:srgbClr val="595959"/>
                </a:solidFill>
                <a:latin typeface="Arial"/>
                <a:ea typeface="Arial"/>
                <a:cs typeface="Arial"/>
                <a:sym typeface="Arial"/>
              </a:defRPr>
            </a:lvl6pPr>
            <a:lvl7pPr marR="0" lvl="6" algn="l" rtl="0">
              <a:lnSpc>
                <a:spcPct val="100000"/>
              </a:lnSpc>
              <a:spcBef>
                <a:spcPts val="300"/>
              </a:spcBef>
              <a:spcAft>
                <a:spcPts val="0"/>
              </a:spcAft>
              <a:buClr>
                <a:schemeClr val="accent1"/>
              </a:buClr>
              <a:buSzPts val="2000"/>
              <a:buFont typeface="Noto Sans Symbols"/>
              <a:buNone/>
              <a:defRPr sz="1500" b="0" i="0" u="none" strike="noStrike" cap="none">
                <a:solidFill>
                  <a:srgbClr val="595959"/>
                </a:solidFill>
                <a:latin typeface="Arial"/>
                <a:ea typeface="Arial"/>
                <a:cs typeface="Arial"/>
                <a:sym typeface="Arial"/>
              </a:defRPr>
            </a:lvl7pPr>
            <a:lvl8pPr marR="0" lvl="7" algn="l" rtl="0">
              <a:lnSpc>
                <a:spcPct val="100000"/>
              </a:lnSpc>
              <a:spcBef>
                <a:spcPts val="300"/>
              </a:spcBef>
              <a:spcAft>
                <a:spcPts val="0"/>
              </a:spcAft>
              <a:buClr>
                <a:srgbClr val="6E6E6E"/>
              </a:buClr>
              <a:buSzPts val="2000"/>
              <a:buFont typeface="Noto Sans Symbols"/>
              <a:buNone/>
              <a:defRPr sz="1500" b="0" i="0" u="none" strike="noStrike" cap="none">
                <a:solidFill>
                  <a:srgbClr val="595959"/>
                </a:solidFill>
                <a:latin typeface="Arial"/>
                <a:ea typeface="Arial"/>
                <a:cs typeface="Arial"/>
                <a:sym typeface="Arial"/>
              </a:defRPr>
            </a:lvl8pPr>
            <a:lvl9pPr marR="0" lvl="8" algn="l" rtl="0">
              <a:lnSpc>
                <a:spcPct val="100000"/>
              </a:lnSpc>
              <a:spcBef>
                <a:spcPts val="300"/>
              </a:spcBef>
              <a:spcAft>
                <a:spcPts val="0"/>
              </a:spcAft>
              <a:buClr>
                <a:schemeClr val="accent1"/>
              </a:buClr>
              <a:buSzPts val="2000"/>
              <a:buFont typeface="Noto Sans Symbols"/>
              <a:buNone/>
              <a:defRPr sz="1500" b="0" i="0" u="none" strike="noStrike" cap="none">
                <a:solidFill>
                  <a:srgbClr val="595959"/>
                </a:solidFill>
                <a:latin typeface="Arial"/>
                <a:ea typeface="Arial"/>
                <a:cs typeface="Arial"/>
                <a:sym typeface="Arial"/>
              </a:defRPr>
            </a:lvl9pPr>
          </a:lstStyle>
          <a:p>
            <a:endParaRPr/>
          </a:p>
        </p:txBody>
      </p:sp>
    </p:spTree>
    <p:extLst>
      <p:ext uri="{BB962C8B-B14F-4D97-AF65-F5344CB8AC3E}">
        <p14:creationId xmlns:p14="http://schemas.microsoft.com/office/powerpoint/2010/main" val="286248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56366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39917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10323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8658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 name="Google Shape;29;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988"/>
              </a:buClr>
              <a:buSzPts val="1800"/>
              <a:buNone/>
              <a:defRPr sz="1800">
                <a:solidFill>
                  <a:srgbClr val="888988"/>
                </a:solidFill>
              </a:defRPr>
            </a:lvl1pPr>
            <a:lvl2pPr marL="914400" lvl="1" indent="-228600" algn="l" rtl="0">
              <a:lnSpc>
                <a:spcPct val="90000"/>
              </a:lnSpc>
              <a:spcBef>
                <a:spcPts val="400"/>
              </a:spcBef>
              <a:spcAft>
                <a:spcPts val="0"/>
              </a:spcAft>
              <a:buClr>
                <a:srgbClr val="888988"/>
              </a:buClr>
              <a:buSzPts val="1500"/>
              <a:buNone/>
              <a:defRPr sz="1500">
                <a:solidFill>
                  <a:srgbClr val="888988"/>
                </a:solidFill>
              </a:defRPr>
            </a:lvl2pPr>
            <a:lvl3pPr marL="1371600" lvl="2" indent="-228600" algn="l" rtl="0">
              <a:lnSpc>
                <a:spcPct val="90000"/>
              </a:lnSpc>
              <a:spcBef>
                <a:spcPts val="400"/>
              </a:spcBef>
              <a:spcAft>
                <a:spcPts val="0"/>
              </a:spcAft>
              <a:buClr>
                <a:srgbClr val="888988"/>
              </a:buClr>
              <a:buSzPts val="1400"/>
              <a:buNone/>
              <a:defRPr sz="1400">
                <a:solidFill>
                  <a:srgbClr val="888988"/>
                </a:solidFill>
              </a:defRPr>
            </a:lvl3pPr>
            <a:lvl4pPr marL="1828800" lvl="3" indent="-228600" algn="l" rtl="0">
              <a:lnSpc>
                <a:spcPct val="90000"/>
              </a:lnSpc>
              <a:spcBef>
                <a:spcPts val="400"/>
              </a:spcBef>
              <a:spcAft>
                <a:spcPts val="0"/>
              </a:spcAft>
              <a:buClr>
                <a:srgbClr val="888988"/>
              </a:buClr>
              <a:buSzPts val="1200"/>
              <a:buNone/>
              <a:defRPr sz="1200">
                <a:solidFill>
                  <a:srgbClr val="888988"/>
                </a:solidFill>
              </a:defRPr>
            </a:lvl4pPr>
            <a:lvl5pPr marL="2286000" lvl="4" indent="-228600" algn="l" rtl="0">
              <a:lnSpc>
                <a:spcPct val="90000"/>
              </a:lnSpc>
              <a:spcBef>
                <a:spcPts val="400"/>
              </a:spcBef>
              <a:spcAft>
                <a:spcPts val="0"/>
              </a:spcAft>
              <a:buClr>
                <a:srgbClr val="888988"/>
              </a:buClr>
              <a:buSzPts val="1200"/>
              <a:buNone/>
              <a:defRPr sz="1200">
                <a:solidFill>
                  <a:srgbClr val="888988"/>
                </a:solidFill>
              </a:defRPr>
            </a:lvl5pPr>
            <a:lvl6pPr marL="2743200" lvl="5" indent="-228600" algn="l" rtl="0">
              <a:lnSpc>
                <a:spcPct val="90000"/>
              </a:lnSpc>
              <a:spcBef>
                <a:spcPts val="400"/>
              </a:spcBef>
              <a:spcAft>
                <a:spcPts val="0"/>
              </a:spcAft>
              <a:buClr>
                <a:srgbClr val="888988"/>
              </a:buClr>
              <a:buSzPts val="1200"/>
              <a:buNone/>
              <a:defRPr sz="1200">
                <a:solidFill>
                  <a:srgbClr val="888988"/>
                </a:solidFill>
              </a:defRPr>
            </a:lvl6pPr>
            <a:lvl7pPr marL="3200400" lvl="6" indent="-228600" algn="l" rtl="0">
              <a:lnSpc>
                <a:spcPct val="90000"/>
              </a:lnSpc>
              <a:spcBef>
                <a:spcPts val="400"/>
              </a:spcBef>
              <a:spcAft>
                <a:spcPts val="0"/>
              </a:spcAft>
              <a:buClr>
                <a:srgbClr val="888988"/>
              </a:buClr>
              <a:buSzPts val="1200"/>
              <a:buNone/>
              <a:defRPr sz="1200">
                <a:solidFill>
                  <a:srgbClr val="888988"/>
                </a:solidFill>
              </a:defRPr>
            </a:lvl7pPr>
            <a:lvl8pPr marL="3657600" lvl="7" indent="-228600" algn="l" rtl="0">
              <a:lnSpc>
                <a:spcPct val="90000"/>
              </a:lnSpc>
              <a:spcBef>
                <a:spcPts val="400"/>
              </a:spcBef>
              <a:spcAft>
                <a:spcPts val="0"/>
              </a:spcAft>
              <a:buClr>
                <a:srgbClr val="888988"/>
              </a:buClr>
              <a:buSzPts val="1200"/>
              <a:buNone/>
              <a:defRPr sz="1200">
                <a:solidFill>
                  <a:srgbClr val="888988"/>
                </a:solidFill>
              </a:defRPr>
            </a:lvl8pPr>
            <a:lvl9pPr marL="4114800" lvl="8" indent="-228600" algn="l" rtl="0">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30" name="Google Shape;30;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 name="Google Shape;31;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 name="Google Shape;32;p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4"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41564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04360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00260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90435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69526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28620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91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 name="Google Shape;36;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 name="Google Shape;37;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 name="Google Shape;38;p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40" name="Google Shape;40;p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41"/>
        <p:cNvGrpSpPr/>
        <p:nvPr/>
      </p:nvGrpSpPr>
      <p:grpSpPr>
        <a:xfrm>
          <a:off x="0" y="0"/>
          <a:ext cx="0" cy="0"/>
          <a:chOff x="0" y="0"/>
          <a:chExt cx="0" cy="0"/>
        </a:xfrm>
      </p:grpSpPr>
      <p:pic>
        <p:nvPicPr>
          <p:cNvPr id="42" name="Google Shape;42;p6"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43" name="Google Shape;43;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 name="Google Shape;44;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5" name="Google Shape;45;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6"/>
          <p:cNvSpPr txBox="1">
            <a:spLocks noGrp="1"/>
          </p:cNvSpPr>
          <p:nvPr>
            <p:ph type="ctrTitle"/>
          </p:nvPr>
        </p:nvSpPr>
        <p:spPr>
          <a:xfrm>
            <a:off x="1143000" y="1676399"/>
            <a:ext cx="6858000" cy="1790700"/>
          </a:xfrm>
          <a:prstGeom prst="rect">
            <a:avLst/>
          </a:prstGeom>
          <a:solidFill>
            <a:schemeClr val="lt1">
              <a:alpha val="62750"/>
            </a:schemeClr>
          </a:solidFill>
          <a:ln w="79375" cap="rnd" cmpd="sng">
            <a:solidFill>
              <a:srgbClr val="C00000">
                <a:alpha val="78820"/>
              </a:srgbClr>
            </a:solidFill>
            <a:prstDash val="solid"/>
            <a:round/>
            <a:headEnd type="none" w="sm" len="sm"/>
            <a:tailEnd type="none" w="sm" len="sm"/>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 name="Google Shape;47;p6"/>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 name="Google Shape;50;p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1" name="Google Shape;51;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2" name="Google Shape;52;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 name="Google Shape;53;p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7"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800"/>
              <a:buFont typeface="Trebuchet MS"/>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 name="Google Shape;57;p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800"/>
              <a:buNone/>
              <a:defRPr sz="1800">
                <a:solidFill>
                  <a:schemeClr val="dk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8" name="Google Shape;58;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 name="Google Shape;59;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8"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p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8" name="Google Shape;68;p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9"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70" name="Google Shape;70;p9"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2"/>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rgbClr val="C22536"/>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rgbClr val="901A28"/>
              </a:buClr>
              <a:buSzPts val="1500"/>
              <a:buChar char="•"/>
              <a:defRPr sz="1500"/>
            </a:lvl4pPr>
            <a:lvl5pPr marL="2286000" lvl="4" indent="-323850" algn="l" rtl="0">
              <a:lnSpc>
                <a:spcPct val="90000"/>
              </a:lnSpc>
              <a:spcBef>
                <a:spcPts val="400"/>
              </a:spcBef>
              <a:spcAft>
                <a:spcPts val="0"/>
              </a:spcAft>
              <a:buClr>
                <a:srgbClr val="525252"/>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1" name="Google Shape;91;p12"/>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2" name="Google Shape;92;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2"/>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1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6" name="Google Shape;96;p1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 name="Google Shape;99;p13"/>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rgbClr val="901A28"/>
              </a:buClr>
              <a:buSzPts val="1500"/>
              <a:buFont typeface="Arial"/>
              <a:buNone/>
              <a:defRPr sz="15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400"/>
              </a:spcBef>
              <a:spcAft>
                <a:spcPts val="0"/>
              </a:spcAft>
              <a:buClr>
                <a:srgbClr val="525252"/>
              </a:buClr>
              <a:buSzPts val="1500"/>
              <a:buFont typeface="Arial"/>
              <a:buNone/>
              <a:defRPr sz="15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100" name="Google Shape;100;p13"/>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1" name="Google Shape;101;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2" name="Google Shape;102;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p1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1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5" name="Google Shape;105;p1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7">
            <a:alphaModFix/>
          </a:blip>
          <a:srcRect/>
          <a:stretch/>
        </p:blipFill>
        <p:spPr>
          <a:xfrm>
            <a:off x="0" y="0"/>
            <a:ext cx="9143999" cy="5143499"/>
          </a:xfrm>
          <a:prstGeom prst="rect">
            <a:avLst/>
          </a:prstGeom>
          <a:noFill/>
          <a:ln>
            <a:noFill/>
          </a:ln>
        </p:spPr>
      </p:pic>
      <p:sp>
        <p:nvSpPr>
          <p:cNvPr id="7" name="Google Shape;7;p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 name="Google Shape;11;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9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9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9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9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9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9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9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9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 id="2147483662" r:id="rId12"/>
    <p:sldLayoutId id="2147483663" r:id="rId13"/>
    <p:sldLayoutId id="2147483665" r:id="rId14"/>
    <p:sldLayoutId id="2147483684" r:id="rId1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39173823"/>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ecevirginia.org/early-childhood-education/ece-resource-hub/" TargetMode="External"/><Relationship Id="rId3" Type="http://schemas.openxmlformats.org/officeDocument/2006/relationships/hyperlink" Target="https://goopenva.org/" TargetMode="External"/><Relationship Id="rId7" Type="http://schemas.openxmlformats.org/officeDocument/2006/relationships/hyperlink" Target="https://lnks.gd/l/eyJhbGciOiJIUzI1NiJ9.eyJidWxsZXRpbl9saW5rX2lkIjoxMDQsInVyaSI6ImJwMjpjbGljayIsImJ1bGxldGluX2lkIjoiMjAyMDA0MTAuMjAwMDg3NjEiLCJ1cmwiOiJodHRwOi8vd3d3LmRvZS52aXJnaW5pYS5nb3YvZWFybHktY2hpbGRob29kL3ByZXNjaG9vbC92cGkvZWNzZS10cmFuc2l0aW9uLWZhcS5kb2N4In0.z_QXjeME4uQO3-8cWhw2JMsQMA-ykv5XsXeG53fXXR4/br/77272343238-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lnks.gd/l/eyJhbGciOiJIUzI1NiJ9.eyJidWxsZXRpbl9saW5rX2lkIjoxMDMsInVyaSI6ImJwMjpjbGljayIsImJ1bGxldGluX2lkIjoiMjAyMDA0MTAuMjAwMDg3NjEiLCJ1cmwiOiJodHRwOi8vcjIwLnJzNi5uZXQvdG4uanNwP2Y9MDAxZzVVREZubGhZQ1FsX0FZQnFZWUV0eXRhZ3B0ZzEtSHdJNTVvUElrSmJjdnVRaHI0SzN1bFpNenpHZWtkZENBbV9wbm5JTUVlTXNjWlRFU29mTF9WZlJXN2h0STZXcEFId1dIYm9ubUpUeFB6Ykg0QXlMVWhFejh3WHNiTU5JejEyNFN3RjYyM2t3U1FJNkhXQUNCYmZ6ZmtMYi14MFR6V21yb3NXRlZqSHhtd0U5OHd4cEdoMmdLd3VCUEd0eDZobVBrQ1JwNlZLbWZKbnFHaTk0YWVKZ2EwVFdjR3pHWDAmYz0yVENJN0VxYWZhWS05akZtakg2QlVZWHhDS1ZXZWk3Q25xZzY4aktKYTJNYlo3VmI5Ul81TlE9PSZjaD16U3ExcXNnOEhxTmE5bTdSTkx5c0JVbTl5Q3lHWUNrc1hZQUlDVXBvTWlGcU1UbTNXajdmYlE9PSJ9.ZG181Nc7jSXVOzU8Y5zxdpaUs14sGkx5WVtgZ7Yp4zQ/br/77272343238-l" TargetMode="External"/><Relationship Id="rId5" Type="http://schemas.openxmlformats.org/officeDocument/2006/relationships/hyperlink" Target="http://www.doe.virginia.gov/early-childhood/index.shtml" TargetMode="External"/><Relationship Id="rId4" Type="http://schemas.openxmlformats.org/officeDocument/2006/relationships/hyperlink" Target="https://lnks.gd/l/eyJhbGciOiJIUzI1NiJ9.eyJidWxsZXRpbl9saW5rX2lkIjoxMDEsInVyaSI6ImJwMjpjbGljayIsImJ1bGxldGluX2lkIjoiMjAyMDA0MTAuMjAwMDg3NjEiLCJ1cmwiOiJodHRwOi8vd3d3LmRvZS52aXJnaW5pYS5nb3Yvc3VwcG9ydC9oZWFsdGhfbWVkaWNhbC9vZmZpY2UvY292aWQtMTkuc2h0bWwifQ.k1VMLgFnl7iYYUp0Lu4FOVjQm9UnL3G7AFwA1pGy4_8/br/77272343238-l" TargetMode="External"/><Relationship Id="rId9" Type="http://schemas.openxmlformats.org/officeDocument/2006/relationships/hyperlink" Target="https://ecevirginia.org/early-childhood-education/ece-resource-hub/resource-signu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dawn.hendricks@doe.virginia.gov" TargetMode="External"/><Relationship Id="rId7" Type="http://schemas.openxmlformats.org/officeDocument/2006/relationships/hyperlink" Target="mailto:dbiggs@spotsylvania.k12.va.u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mailto:dmiller@spotsylvania.k12.va.us" TargetMode="External"/><Relationship Id="rId5" Type="http://schemas.openxmlformats.org/officeDocument/2006/relationships/hyperlink" Target="mailto:tamilah.richardson@doe.virginia.gov" TargetMode="External"/><Relationship Id="rId4" Type="http://schemas.openxmlformats.org/officeDocument/2006/relationships/hyperlink" Target="mailto:Taundwa.Jeffries@doe.Virgini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8"/>
          <p:cNvSpPr txBox="1">
            <a:spLocks noGrp="1"/>
          </p:cNvSpPr>
          <p:nvPr>
            <p:ph type="ctrTitle"/>
          </p:nvPr>
        </p:nvSpPr>
        <p:spPr>
          <a:xfrm>
            <a:off x="1143000" y="841775"/>
            <a:ext cx="7173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700" dirty="0" smtClean="0"/>
              <a:t>Office of Early Childhood </a:t>
            </a:r>
            <a:br>
              <a:rPr lang="en-US" sz="3700" dirty="0" smtClean="0"/>
            </a:br>
            <a:r>
              <a:rPr lang="en-US" sz="3700" dirty="0" smtClean="0"/>
              <a:t>Cups and Conversations</a:t>
            </a:r>
            <a:endParaRPr sz="3700" dirty="0"/>
          </a:p>
        </p:txBody>
      </p:sp>
      <p:pic>
        <p:nvPicPr>
          <p:cNvPr id="272" name="Google Shape;272;p38"/>
          <p:cNvPicPr preferRelativeResize="0"/>
          <p:nvPr/>
        </p:nvPicPr>
        <p:blipFill>
          <a:blip r:embed="rId3">
            <a:alphaModFix/>
          </a:blip>
          <a:stretch>
            <a:fillRect/>
          </a:stretch>
        </p:blipFill>
        <p:spPr>
          <a:xfrm>
            <a:off x="0" y="4512175"/>
            <a:ext cx="1775351" cy="631325"/>
          </a:xfrm>
          <a:prstGeom prst="rect">
            <a:avLst/>
          </a:prstGeom>
          <a:noFill/>
          <a:ln>
            <a:noFill/>
          </a:ln>
        </p:spPr>
      </p:pic>
      <p:sp>
        <p:nvSpPr>
          <p:cNvPr id="273" name="Google Shape;273;p38"/>
          <p:cNvSpPr txBox="1">
            <a:spLocks noGrp="1"/>
          </p:cNvSpPr>
          <p:nvPr>
            <p:ph type="subTitle" idx="1"/>
          </p:nvPr>
        </p:nvSpPr>
        <p:spPr>
          <a:xfrm>
            <a:off x="1143000" y="2701527"/>
            <a:ext cx="6858000" cy="1522129"/>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US" dirty="0" smtClean="0"/>
              <a:t>Relationship Building/Coordinated Enrollmen</a:t>
            </a:r>
            <a:r>
              <a:rPr lang="en-US" dirty="0" smtClean="0"/>
              <a:t>t Efforts </a:t>
            </a:r>
          </a:p>
          <a:p>
            <a:pPr marL="0" lvl="0" indent="0" algn="ctr" rtl="0">
              <a:spcBef>
                <a:spcPts val="800"/>
              </a:spcBef>
              <a:spcAft>
                <a:spcPts val="0"/>
              </a:spcAft>
              <a:buNone/>
            </a:pPr>
            <a:r>
              <a:rPr lang="en-US" dirty="0" smtClean="0"/>
              <a:t>During the COVID-19 Pandemic</a:t>
            </a:r>
          </a:p>
          <a:p>
            <a:pPr marL="0" lvl="0" indent="0" algn="ctr" rtl="0">
              <a:spcBef>
                <a:spcPts val="800"/>
              </a:spcBef>
              <a:spcAft>
                <a:spcPts val="0"/>
              </a:spcAft>
              <a:buNone/>
            </a:pPr>
            <a:r>
              <a:rPr lang="en-US" sz="1600" dirty="0" smtClean="0">
                <a:solidFill>
                  <a:srgbClr val="C00000"/>
                </a:solidFill>
              </a:rPr>
              <a:t>Spotsylvania Preschool</a:t>
            </a:r>
          </a:p>
          <a:p>
            <a:pPr marL="0" lvl="0" indent="0" algn="ctr" rtl="0">
              <a:spcBef>
                <a:spcPts val="800"/>
              </a:spcBef>
              <a:spcAft>
                <a:spcPts val="0"/>
              </a:spcAft>
              <a:buNone/>
            </a:pPr>
            <a:r>
              <a:rPr lang="en-US" sz="1600" dirty="0" smtClean="0">
                <a:solidFill>
                  <a:schemeClr val="bg1">
                    <a:lumMod val="50000"/>
                  </a:schemeClr>
                </a:solidFill>
              </a:rPr>
              <a:t>November 4, 2020</a:t>
            </a:r>
            <a:endParaRPr sz="16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6"/>
        <p:cNvGrpSpPr/>
        <p:nvPr/>
      </p:nvGrpSpPr>
      <p:grpSpPr>
        <a:xfrm>
          <a:off x="0" y="0"/>
          <a:ext cx="0" cy="0"/>
          <a:chOff x="0" y="0"/>
          <a:chExt cx="0" cy="0"/>
        </a:xfrm>
      </p:grpSpPr>
      <p:graphicFrame>
        <p:nvGraphicFramePr>
          <p:cNvPr id="87" name="Google Shape;87;p19"/>
          <p:cNvGraphicFramePr/>
          <p:nvPr/>
        </p:nvGraphicFramePr>
        <p:xfrm>
          <a:off x="1827213" y="167413"/>
          <a:ext cx="5482400" cy="4593045"/>
        </p:xfrm>
        <a:graphic>
          <a:graphicData uri="http://schemas.openxmlformats.org/drawingml/2006/table">
            <a:tbl>
              <a:tblPr>
                <a:noFill/>
              </a:tblPr>
              <a:tblGrid>
                <a:gridCol w="1016675">
                  <a:extLst>
                    <a:ext uri="{9D8B030D-6E8A-4147-A177-3AD203B41FA5}">
                      <a16:colId xmlns:a16="http://schemas.microsoft.com/office/drawing/2014/main" val="20000"/>
                    </a:ext>
                  </a:extLst>
                </a:gridCol>
                <a:gridCol w="443600">
                  <a:extLst>
                    <a:ext uri="{9D8B030D-6E8A-4147-A177-3AD203B41FA5}">
                      <a16:colId xmlns:a16="http://schemas.microsoft.com/office/drawing/2014/main" val="20001"/>
                    </a:ext>
                  </a:extLst>
                </a:gridCol>
                <a:gridCol w="889325">
                  <a:extLst>
                    <a:ext uri="{9D8B030D-6E8A-4147-A177-3AD203B41FA5}">
                      <a16:colId xmlns:a16="http://schemas.microsoft.com/office/drawing/2014/main" val="20002"/>
                    </a:ext>
                  </a:extLst>
                </a:gridCol>
                <a:gridCol w="783200">
                  <a:extLst>
                    <a:ext uri="{9D8B030D-6E8A-4147-A177-3AD203B41FA5}">
                      <a16:colId xmlns:a16="http://schemas.microsoft.com/office/drawing/2014/main" val="20003"/>
                    </a:ext>
                  </a:extLst>
                </a:gridCol>
                <a:gridCol w="783200">
                  <a:extLst>
                    <a:ext uri="{9D8B030D-6E8A-4147-A177-3AD203B41FA5}">
                      <a16:colId xmlns:a16="http://schemas.microsoft.com/office/drawing/2014/main" val="20004"/>
                    </a:ext>
                  </a:extLst>
                </a:gridCol>
                <a:gridCol w="783200">
                  <a:extLst>
                    <a:ext uri="{9D8B030D-6E8A-4147-A177-3AD203B41FA5}">
                      <a16:colId xmlns:a16="http://schemas.microsoft.com/office/drawing/2014/main" val="20005"/>
                    </a:ext>
                  </a:extLst>
                </a:gridCol>
                <a:gridCol w="783200">
                  <a:extLst>
                    <a:ext uri="{9D8B030D-6E8A-4147-A177-3AD203B41FA5}">
                      <a16:colId xmlns:a16="http://schemas.microsoft.com/office/drawing/2014/main" val="20006"/>
                    </a:ext>
                  </a:extLst>
                </a:gridCol>
              </a:tblGrid>
              <a:tr h="354325">
                <a:tc gridSpan="7">
                  <a:txBody>
                    <a:bodyPr/>
                    <a:lstStyle/>
                    <a:p>
                      <a:pPr marL="0" lvl="0" indent="0" algn="ctr" rtl="0">
                        <a:spcBef>
                          <a:spcPts val="0"/>
                        </a:spcBef>
                        <a:spcAft>
                          <a:spcPts val="0"/>
                        </a:spcAft>
                        <a:buNone/>
                      </a:pPr>
                      <a:r>
                        <a:rPr lang="en" sz="800" b="1">
                          <a:latin typeface="Calibri"/>
                          <a:ea typeface="Calibri"/>
                          <a:cs typeface="Calibri"/>
                          <a:sym typeface="Calibri"/>
                        </a:rPr>
                        <a:t>Current, Pending, Referred and Miscellaneous IEP Applications for Head Start &amp; VPI 2020-2021</a:t>
                      </a:r>
                      <a:endParaRPr sz="800" b="1">
                        <a:latin typeface="Calibri"/>
                        <a:ea typeface="Calibri"/>
                        <a:cs typeface="Calibri"/>
                        <a:sym typeface="Calibri"/>
                      </a:endParaRPr>
                    </a:p>
                  </a:txBody>
                  <a:tcPr marL="63500" marR="63500" marT="63500" marB="63500"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050">
                <a:tc>
                  <a:txBody>
                    <a:bodyPr/>
                    <a:lstStyle/>
                    <a:p>
                      <a:pPr marL="0" lvl="0" indent="0" algn="ctr" rtl="0">
                        <a:spcBef>
                          <a:spcPts val="0"/>
                        </a:spcBef>
                        <a:spcAft>
                          <a:spcPts val="0"/>
                        </a:spcAft>
                        <a:buNone/>
                      </a:pPr>
                      <a:r>
                        <a:rPr lang="en" sz="700" b="1">
                          <a:latin typeface="Calibri"/>
                          <a:ea typeface="Calibri"/>
                          <a:cs typeface="Calibri"/>
                          <a:sym typeface="Calibri"/>
                        </a:rPr>
                        <a:t>Child Name</a:t>
                      </a:r>
                      <a:endParaRPr sz="700" b="1">
                        <a:latin typeface="Calibri"/>
                        <a:ea typeface="Calibri"/>
                        <a:cs typeface="Calibri"/>
                        <a:sym typeface="Calibri"/>
                      </a:endParaRPr>
                    </a:p>
                  </a:txBody>
                  <a:tcPr marL="63500" marR="63500" marT="63500" marB="63500" anchor="ctr">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App #</a:t>
                      </a:r>
                      <a:endParaRPr sz="700" b="1">
                        <a:latin typeface="Calibri"/>
                        <a:ea typeface="Calibri"/>
                        <a:cs typeface="Calibri"/>
                        <a:sym typeface="Calibri"/>
                      </a:endParaRPr>
                    </a:p>
                  </a:txBody>
                  <a:tcPr marL="63500" marR="63500" marT="63500" marB="63500" anchor="ctr">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Serving School</a:t>
                      </a:r>
                      <a:endParaRPr sz="700" b="1">
                        <a:latin typeface="Calibri"/>
                        <a:ea typeface="Calibri"/>
                        <a:cs typeface="Calibri"/>
                        <a:sym typeface="Calibri"/>
                      </a:endParaRPr>
                    </a:p>
                  </a:txBody>
                  <a:tcPr marL="63500" marR="63500" marT="63500" marB="63500" anchor="ctr">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IEP</a:t>
                      </a:r>
                      <a:endParaRPr sz="700" b="1">
                        <a:latin typeface="Calibri"/>
                        <a:ea typeface="Calibri"/>
                        <a:cs typeface="Calibri"/>
                        <a:sym typeface="Calibri"/>
                      </a:endParaRPr>
                    </a:p>
                  </a:txBody>
                  <a:tcPr marL="63500" marR="63500" marT="63500" marB="63500" anchor="ctr">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Status</a:t>
                      </a:r>
                      <a:endParaRPr sz="700" b="1">
                        <a:latin typeface="Calibri"/>
                        <a:ea typeface="Calibri"/>
                        <a:cs typeface="Calibri"/>
                        <a:sym typeface="Calibri"/>
                      </a:endParaRPr>
                    </a:p>
                  </a:txBody>
                  <a:tcPr marL="63500" marR="63500" marT="63500" marB="63500" anchor="ctr">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ECSE Approval?</a:t>
                      </a:r>
                      <a:endParaRPr sz="700" b="1">
                        <a:latin typeface="Calibri"/>
                        <a:ea typeface="Calibri"/>
                        <a:cs typeface="Calibri"/>
                        <a:sym typeface="Calibri"/>
                      </a:endParaRPr>
                    </a:p>
                  </a:txBody>
                  <a:tcPr marL="63500" marR="63500" marT="63500" marB="63500" anchor="ctr">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Selected?</a:t>
                      </a:r>
                      <a:endParaRPr sz="700" b="1">
                        <a:latin typeface="Calibri"/>
                        <a:ea typeface="Calibri"/>
                        <a:cs typeface="Calibri"/>
                        <a:sym typeface="Calibri"/>
                      </a:endParaRPr>
                    </a:p>
                  </a:txBody>
                  <a:tcPr marL="63500" marR="63500" marT="63500" marB="63500" anchor="ctr">
                    <a:solidFill>
                      <a:srgbClr val="D9EAD3"/>
                    </a:solidFill>
                  </a:tcPr>
                </a:tc>
                <a:extLst>
                  <a:ext uri="{0D108BD9-81ED-4DB2-BD59-A6C34878D82A}">
                    <a16:rowId xmlns:a16="http://schemas.microsoft.com/office/drawing/2014/main" val="10001"/>
                  </a:ext>
                </a:extLst>
              </a:tr>
              <a:tr h="23367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112</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RES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Speech</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Current</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KB</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VPI</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2"/>
                  </a:ext>
                </a:extLst>
              </a:tr>
              <a:tr h="276150">
                <a:tc>
                  <a:txBody>
                    <a:bodyPr/>
                    <a:lstStyle/>
                    <a:p>
                      <a:pPr marL="0" lvl="0" indent="0" algn="l" rtl="0">
                        <a:spcBef>
                          <a:spcPts val="0"/>
                        </a:spcBef>
                        <a:spcAft>
                          <a:spcPts val="0"/>
                        </a:spcAft>
                        <a:buNone/>
                      </a:pPr>
                      <a:r>
                        <a:rPr lang="en" sz="700">
                          <a:latin typeface="Calibri"/>
                          <a:ea typeface="Calibri"/>
                          <a:cs typeface="Calibri"/>
                          <a:sym typeface="Calibri"/>
                        </a:rPr>
                        <a:t>Child withdrew</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strike="sngStrike">
                          <a:latin typeface="Calibri"/>
                          <a:ea typeface="Calibri"/>
                          <a:cs typeface="Calibri"/>
                          <a:sym typeface="Calibri"/>
                        </a:rPr>
                        <a:t>76</a:t>
                      </a:r>
                      <a:endParaRPr sz="700" strike="sngStrike">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strike="sngStrike">
                          <a:latin typeface="Calibri"/>
                          <a:ea typeface="Calibri"/>
                          <a:cs typeface="Calibri"/>
                          <a:sym typeface="Calibri"/>
                        </a:rPr>
                        <a:t>CFES</a:t>
                      </a:r>
                      <a:endParaRPr sz="700" strike="sngStrike">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strike="sngStrike">
                          <a:latin typeface="Calibri"/>
                          <a:ea typeface="Calibri"/>
                          <a:cs typeface="Calibri"/>
                          <a:sym typeface="Calibri"/>
                        </a:rPr>
                        <a:t>Speech</a:t>
                      </a:r>
                      <a:endParaRPr sz="700" strike="sngStrike">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strike="sngStrike">
                          <a:latin typeface="Calibri"/>
                          <a:ea typeface="Calibri"/>
                          <a:cs typeface="Calibri"/>
                          <a:sym typeface="Calibri"/>
                        </a:rPr>
                        <a:t>Current</a:t>
                      </a:r>
                      <a:endParaRPr sz="700" strike="sngStrike">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strike="sngStrike">
                          <a:latin typeface="Calibri"/>
                          <a:ea typeface="Calibri"/>
                          <a:cs typeface="Calibri"/>
                          <a:sym typeface="Calibri"/>
                        </a:rPr>
                        <a:t>OK/Not sure - TL &amp; KB</a:t>
                      </a:r>
                      <a:endParaRPr sz="700" strike="sngStrike">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strike="sngStrike">
                          <a:latin typeface="Calibri"/>
                          <a:ea typeface="Calibri"/>
                          <a:cs typeface="Calibri"/>
                          <a:sym typeface="Calibri"/>
                        </a:rPr>
                        <a:t>Y - VPI</a:t>
                      </a:r>
                      <a:endParaRPr sz="700" strike="sngStrike">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3"/>
                  </a:ext>
                </a:extLst>
              </a:tr>
              <a:tr h="23367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77</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CFES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Speech</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Current</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CT</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HS</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4"/>
                  </a:ext>
                </a:extLst>
              </a:tr>
              <a:tr h="23367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48</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LES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Speech</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Current</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SS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VPI</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5"/>
                  </a:ext>
                </a:extLst>
              </a:tr>
              <a:tr h="23367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109</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RES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Speech</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Current</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OK/Trfr - CL</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VPI</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6"/>
                  </a:ext>
                </a:extLst>
              </a:tr>
              <a:tr h="233675">
                <a:tc>
                  <a:txBody>
                    <a:bodyPr/>
                    <a:lstStyle/>
                    <a:p>
                      <a:pPr marL="0" lvl="0" indent="0" algn="l" rtl="0">
                        <a:spcBef>
                          <a:spcPts val="0"/>
                        </a:spcBef>
                        <a:spcAft>
                          <a:spcPts val="0"/>
                        </a:spcAft>
                        <a:buNone/>
                      </a:pPr>
                      <a:r>
                        <a:rPr lang="en" sz="700">
                          <a:latin typeface="Calibri"/>
                          <a:ea typeface="Calibri"/>
                          <a:cs typeface="Calibri"/>
                          <a:sym typeface="Calibri"/>
                        </a:rPr>
                        <a:t>Child withdrew</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strike="sngStrike">
                          <a:latin typeface="Calibri"/>
                          <a:ea typeface="Calibri"/>
                          <a:cs typeface="Calibri"/>
                          <a:sym typeface="Calibri"/>
                        </a:rPr>
                        <a:t>96</a:t>
                      </a:r>
                      <a:endParaRPr sz="700" strike="sngStrike">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strike="sngStrike">
                          <a:latin typeface="Calibri"/>
                          <a:ea typeface="Calibri"/>
                          <a:cs typeface="Calibri"/>
                          <a:sym typeface="Calibri"/>
                        </a:rPr>
                        <a:t>WES</a:t>
                      </a:r>
                      <a:endParaRPr sz="700" strike="sngStrike">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strike="sngStrike">
                          <a:latin typeface="Calibri"/>
                          <a:ea typeface="Calibri"/>
                          <a:cs typeface="Calibri"/>
                          <a:sym typeface="Calibri"/>
                        </a:rPr>
                        <a:t>Speech</a:t>
                      </a:r>
                      <a:endParaRPr sz="700" strike="sngStrike">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strike="sngStrike">
                          <a:latin typeface="Calibri"/>
                          <a:ea typeface="Calibri"/>
                          <a:cs typeface="Calibri"/>
                          <a:sym typeface="Calibri"/>
                        </a:rPr>
                        <a:t>Current</a:t>
                      </a:r>
                      <a:endParaRPr sz="700" strike="sngStrike">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strike="sngStrike">
                          <a:latin typeface="Calibri"/>
                          <a:ea typeface="Calibri"/>
                          <a:cs typeface="Calibri"/>
                          <a:sym typeface="Calibri"/>
                        </a:rPr>
                        <a:t>Y - SS</a:t>
                      </a:r>
                      <a:endParaRPr sz="700" strike="sngStrike">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strike="sngStrike">
                          <a:latin typeface="Calibri"/>
                          <a:ea typeface="Calibri"/>
                          <a:cs typeface="Calibri"/>
                          <a:sym typeface="Calibri"/>
                        </a:rPr>
                        <a:t>Y - VPI</a:t>
                      </a:r>
                      <a:endParaRPr sz="700" strike="sngStrike">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7"/>
                  </a:ext>
                </a:extLst>
              </a:tr>
              <a:tr h="23367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99</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CFES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Speech</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Current</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KB</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HS</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8"/>
                  </a:ext>
                </a:extLst>
              </a:tr>
              <a:tr h="23367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133</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RELES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DD</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Current</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OK/Trfr - CL</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VPI</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9"/>
                  </a:ext>
                </a:extLst>
              </a:tr>
              <a:tr h="23367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63</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WES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Speech</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Current</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SS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HS</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10"/>
                  </a:ext>
                </a:extLst>
              </a:tr>
              <a:tr h="23367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32</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SES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Speech</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Current</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TL</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VPI</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11"/>
                  </a:ext>
                </a:extLst>
              </a:tr>
              <a:tr h="23367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113</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LES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Speech</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Current IEP</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SS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VPI</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12"/>
                  </a:ext>
                </a:extLst>
              </a:tr>
              <a:tr h="23367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166</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LES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Speech</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In Process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CL</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VPI</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13"/>
                  </a:ext>
                </a:extLst>
              </a:tr>
              <a:tr h="36212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189</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RES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Speech</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Current - dismissal pending</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SS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VPI</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14"/>
                  </a:ext>
                </a:extLst>
              </a:tr>
              <a:tr h="23367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15</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RES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Speech</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Current</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KB</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VPI</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15"/>
                  </a:ext>
                </a:extLst>
              </a:tr>
              <a:tr h="40902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Current Enrollment Totals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HS - 6     VPI - 12</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16"/>
                  </a:ext>
                </a:extLst>
              </a:tr>
            </a:tbl>
          </a:graphicData>
        </a:graphic>
      </p:graphicFrame>
      <p:sp>
        <p:nvSpPr>
          <p:cNvPr id="88" name="Google Shape;88;p19"/>
          <p:cNvSpPr txBox="1"/>
          <p:nvPr/>
        </p:nvSpPr>
        <p:spPr>
          <a:xfrm>
            <a:off x="226400" y="1110775"/>
            <a:ext cx="1535100" cy="24072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Arial"/>
                <a:cs typeface="Arial"/>
                <a:sym typeface="Arial"/>
              </a:rPr>
              <a:t>Child Find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Arial"/>
                <a:cs typeface="Arial"/>
                <a:sym typeface="Arial"/>
              </a:rPr>
              <a:t>&amp; the Program Assistant communicate changes made to this doc throughout enrollment period and year.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71362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2"/>
        <p:cNvGrpSpPr/>
        <p:nvPr/>
      </p:nvGrpSpPr>
      <p:grpSpPr>
        <a:xfrm>
          <a:off x="0" y="0"/>
          <a:ext cx="0" cy="0"/>
          <a:chOff x="0" y="0"/>
          <a:chExt cx="0" cy="0"/>
        </a:xfrm>
      </p:grpSpPr>
      <p:graphicFrame>
        <p:nvGraphicFramePr>
          <p:cNvPr id="93" name="Google Shape;93;p20"/>
          <p:cNvGraphicFramePr/>
          <p:nvPr/>
        </p:nvGraphicFramePr>
        <p:xfrm>
          <a:off x="1829725" y="159475"/>
          <a:ext cx="5509150" cy="1006525"/>
        </p:xfrm>
        <a:graphic>
          <a:graphicData uri="http://schemas.openxmlformats.org/drawingml/2006/table">
            <a:tbl>
              <a:tblPr>
                <a:noFill/>
              </a:tblPr>
              <a:tblGrid>
                <a:gridCol w="846425">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682100">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507625">
                  <a:extLst>
                    <a:ext uri="{9D8B030D-6E8A-4147-A177-3AD203B41FA5}">
                      <a16:colId xmlns:a16="http://schemas.microsoft.com/office/drawing/2014/main" val="20004"/>
                    </a:ext>
                  </a:extLst>
                </a:gridCol>
                <a:gridCol w="537775">
                  <a:extLst>
                    <a:ext uri="{9D8B030D-6E8A-4147-A177-3AD203B41FA5}">
                      <a16:colId xmlns:a16="http://schemas.microsoft.com/office/drawing/2014/main" val="20005"/>
                    </a:ext>
                  </a:extLst>
                </a:gridCol>
                <a:gridCol w="1033300">
                  <a:extLst>
                    <a:ext uri="{9D8B030D-6E8A-4147-A177-3AD203B41FA5}">
                      <a16:colId xmlns:a16="http://schemas.microsoft.com/office/drawing/2014/main" val="20006"/>
                    </a:ext>
                  </a:extLst>
                </a:gridCol>
                <a:gridCol w="1136225">
                  <a:extLst>
                    <a:ext uri="{9D8B030D-6E8A-4147-A177-3AD203B41FA5}">
                      <a16:colId xmlns:a16="http://schemas.microsoft.com/office/drawing/2014/main" val="20007"/>
                    </a:ext>
                  </a:extLst>
                </a:gridCol>
              </a:tblGrid>
              <a:tr h="201300">
                <a:tc gridSpan="8">
                  <a:txBody>
                    <a:bodyPr/>
                    <a:lstStyle/>
                    <a:p>
                      <a:pPr marL="0" lvl="0" indent="0" algn="ctr" rtl="0">
                        <a:spcBef>
                          <a:spcPts val="0"/>
                        </a:spcBef>
                        <a:spcAft>
                          <a:spcPts val="0"/>
                        </a:spcAft>
                        <a:buNone/>
                      </a:pPr>
                      <a:r>
                        <a:rPr lang="en" sz="800" b="1">
                          <a:latin typeface="Calibri"/>
                          <a:ea typeface="Calibri"/>
                          <a:cs typeface="Calibri"/>
                          <a:sym typeface="Calibri"/>
                        </a:rPr>
                        <a:t>Children With IEP’s and Preschool Applications NOT Selected</a:t>
                      </a:r>
                      <a:endParaRPr sz="800">
                        <a:latin typeface="Calibri"/>
                        <a:ea typeface="Calibri"/>
                        <a:cs typeface="Calibri"/>
                        <a:sym typeface="Calibri"/>
                      </a:endParaRPr>
                    </a:p>
                  </a:txBody>
                  <a:tcPr marL="63500" marR="63500" marT="63500" marB="63500" anchor="ctr">
                    <a:solidFill>
                      <a:srgbClr val="D9EAD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6625">
                <a:tc>
                  <a:txBody>
                    <a:bodyPr/>
                    <a:lstStyle/>
                    <a:p>
                      <a:pPr marL="0" lvl="0" indent="0" algn="ctr" rtl="0">
                        <a:spcBef>
                          <a:spcPts val="0"/>
                        </a:spcBef>
                        <a:spcAft>
                          <a:spcPts val="0"/>
                        </a:spcAft>
                        <a:buNone/>
                      </a:pPr>
                      <a:r>
                        <a:rPr lang="en" sz="700" b="1">
                          <a:latin typeface="Calibri"/>
                          <a:ea typeface="Calibri"/>
                          <a:cs typeface="Calibri"/>
                          <a:sym typeface="Calibri"/>
                        </a:rPr>
                        <a:t>Child Name</a:t>
                      </a:r>
                      <a:endParaRPr sz="700" b="1">
                        <a:latin typeface="Calibri"/>
                        <a:ea typeface="Calibri"/>
                        <a:cs typeface="Calibri"/>
                        <a:sym typeface="Calibri"/>
                      </a:endParaRPr>
                    </a:p>
                  </a:txBody>
                  <a:tcPr marL="63500" marR="63500" marT="63500" marB="63500" anchor="ctr">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App #</a:t>
                      </a:r>
                      <a:endParaRPr sz="700" b="1">
                        <a:latin typeface="Calibri"/>
                        <a:ea typeface="Calibri"/>
                        <a:cs typeface="Calibri"/>
                        <a:sym typeface="Calibri"/>
                      </a:endParaRPr>
                    </a:p>
                  </a:txBody>
                  <a:tcPr marL="63500" marR="63500" marT="63500" marB="63500" anchor="ctr">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Serving School</a:t>
                      </a:r>
                      <a:endParaRPr sz="700" b="1">
                        <a:latin typeface="Calibri"/>
                        <a:ea typeface="Calibri"/>
                        <a:cs typeface="Calibri"/>
                        <a:sym typeface="Calibri"/>
                      </a:endParaRPr>
                    </a:p>
                  </a:txBody>
                  <a:tcPr marL="63500" marR="63500" marT="63500" marB="63500" anchor="ctr">
                    <a:solidFill>
                      <a:srgbClr val="D9EAD3"/>
                    </a:solidFill>
                  </a:tcPr>
                </a:tc>
                <a:tc gridSpan="2">
                  <a:txBody>
                    <a:bodyPr/>
                    <a:lstStyle/>
                    <a:p>
                      <a:pPr marL="0" lvl="0" indent="0" algn="ctr" rtl="0">
                        <a:spcBef>
                          <a:spcPts val="0"/>
                        </a:spcBef>
                        <a:spcAft>
                          <a:spcPts val="0"/>
                        </a:spcAft>
                        <a:buNone/>
                      </a:pPr>
                      <a:r>
                        <a:rPr lang="en" sz="700" b="1">
                          <a:latin typeface="Calibri"/>
                          <a:ea typeface="Calibri"/>
                          <a:cs typeface="Calibri"/>
                          <a:sym typeface="Calibri"/>
                        </a:rPr>
                        <a:t>Concern Identified</a:t>
                      </a:r>
                      <a:endParaRPr sz="700" b="1">
                        <a:latin typeface="Calibri"/>
                        <a:ea typeface="Calibri"/>
                        <a:cs typeface="Calibri"/>
                        <a:sym typeface="Calibri"/>
                      </a:endParaRPr>
                    </a:p>
                  </a:txBody>
                  <a:tcPr marL="63500" marR="63500" marT="63500" marB="63500" anchor="ctr">
                    <a:solidFill>
                      <a:srgbClr val="D9EAD3"/>
                    </a:solidFill>
                  </a:tcPr>
                </a:tc>
                <a:tc hMerge="1">
                  <a:txBody>
                    <a:bodyPr/>
                    <a:lstStyle/>
                    <a:p>
                      <a:endParaRPr lang="en-US"/>
                    </a:p>
                  </a:txBody>
                  <a:tcPr/>
                </a:tc>
                <a:tc>
                  <a:txBody>
                    <a:bodyPr/>
                    <a:lstStyle/>
                    <a:p>
                      <a:pPr marL="0" lvl="0" indent="0" algn="ctr" rtl="0">
                        <a:spcBef>
                          <a:spcPts val="0"/>
                        </a:spcBef>
                        <a:spcAft>
                          <a:spcPts val="0"/>
                        </a:spcAft>
                        <a:buNone/>
                      </a:pPr>
                      <a:r>
                        <a:rPr lang="en" sz="700" b="1">
                          <a:latin typeface="Calibri"/>
                          <a:ea typeface="Calibri"/>
                          <a:cs typeface="Calibri"/>
                          <a:sym typeface="Calibri"/>
                        </a:rPr>
                        <a:t>Status</a:t>
                      </a:r>
                      <a:endParaRPr sz="700" b="1">
                        <a:latin typeface="Calibri"/>
                        <a:ea typeface="Calibri"/>
                        <a:cs typeface="Calibri"/>
                        <a:sym typeface="Calibri"/>
                      </a:endParaRPr>
                    </a:p>
                  </a:txBody>
                  <a:tcPr marL="63500" marR="63500" marT="63500" marB="63500" anchor="ctr">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ECSE Approval</a:t>
                      </a:r>
                      <a:endParaRPr sz="700" b="1">
                        <a:latin typeface="Calibri"/>
                        <a:ea typeface="Calibri"/>
                        <a:cs typeface="Calibri"/>
                        <a:sym typeface="Calibri"/>
                      </a:endParaRPr>
                    </a:p>
                  </a:txBody>
                  <a:tcPr marL="63500" marR="63500" marT="63500" marB="63500" anchor="ctr">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Selection Status</a:t>
                      </a:r>
                      <a:endParaRPr sz="700" b="1">
                        <a:latin typeface="Calibri"/>
                        <a:ea typeface="Calibri"/>
                        <a:cs typeface="Calibri"/>
                        <a:sym typeface="Calibri"/>
                      </a:endParaRPr>
                    </a:p>
                  </a:txBody>
                  <a:tcPr marL="63500" marR="63500" marT="63500" marB="63500" anchor="ctr">
                    <a:solidFill>
                      <a:srgbClr val="D9EAD3"/>
                    </a:solidFill>
                  </a:tcPr>
                </a:tc>
                <a:extLst>
                  <a:ext uri="{0D108BD9-81ED-4DB2-BD59-A6C34878D82A}">
                    <a16:rowId xmlns:a16="http://schemas.microsoft.com/office/drawing/2014/main" val="10001"/>
                  </a:ext>
                </a:extLst>
              </a:tr>
              <a:tr h="247300">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200</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WES</a:t>
                      </a:r>
                      <a:endParaRPr sz="700">
                        <a:latin typeface="Calibri"/>
                        <a:ea typeface="Calibri"/>
                        <a:cs typeface="Calibri"/>
                        <a:sym typeface="Calibri"/>
                      </a:endParaRPr>
                    </a:p>
                  </a:txBody>
                  <a:tcPr marL="63500" marR="63500" marT="63500" marB="63500" anchor="ctr">
                    <a:solidFill>
                      <a:srgbClr val="FFFFFF"/>
                    </a:solidFill>
                  </a:tcPr>
                </a:tc>
                <a:tc gridSpan="2">
                  <a:txBody>
                    <a:bodyPr/>
                    <a:lstStyle/>
                    <a:p>
                      <a:pPr marL="0" lvl="0" indent="0" algn="ctr" rtl="0">
                        <a:spcBef>
                          <a:spcPts val="0"/>
                        </a:spcBef>
                        <a:spcAft>
                          <a:spcPts val="0"/>
                        </a:spcAft>
                        <a:buNone/>
                      </a:pPr>
                      <a:r>
                        <a:rPr lang="en" sz="700">
                          <a:latin typeface="Calibri"/>
                          <a:ea typeface="Calibri"/>
                          <a:cs typeface="Calibri"/>
                          <a:sym typeface="Calibri"/>
                        </a:rPr>
                        <a:t>Speech/Autism</a:t>
                      </a:r>
                      <a:endParaRPr sz="700">
                        <a:latin typeface="Calibri"/>
                        <a:ea typeface="Calibri"/>
                        <a:cs typeface="Calibri"/>
                        <a:sym typeface="Calibri"/>
                      </a:endParaRPr>
                    </a:p>
                  </a:txBody>
                  <a:tcPr marL="63500" marR="63500" marT="63500" marB="63500" anchor="ctr">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 sz="700">
                          <a:latin typeface="Calibri"/>
                          <a:ea typeface="Calibri"/>
                          <a:cs typeface="Calibri"/>
                          <a:sym typeface="Calibri"/>
                        </a:rPr>
                        <a:t>Current</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Maybe - CL</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NO</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2"/>
                  </a:ext>
                </a:extLst>
              </a:tr>
              <a:tr h="20587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178</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CES</a:t>
                      </a:r>
                      <a:endParaRPr sz="700">
                        <a:latin typeface="Calibri"/>
                        <a:ea typeface="Calibri"/>
                        <a:cs typeface="Calibri"/>
                        <a:sym typeface="Calibri"/>
                      </a:endParaRPr>
                    </a:p>
                  </a:txBody>
                  <a:tcPr marL="63500" marR="63500" marT="63500" marB="63500" anchor="ctr">
                    <a:solidFill>
                      <a:srgbClr val="FFFFFF"/>
                    </a:solidFill>
                  </a:tcPr>
                </a:tc>
                <a:tc gridSpan="2">
                  <a:txBody>
                    <a:bodyPr/>
                    <a:lstStyle/>
                    <a:p>
                      <a:pPr marL="0" lvl="0" indent="0" algn="ctr" rtl="0">
                        <a:spcBef>
                          <a:spcPts val="0"/>
                        </a:spcBef>
                        <a:spcAft>
                          <a:spcPts val="0"/>
                        </a:spcAft>
                        <a:buNone/>
                      </a:pPr>
                      <a:r>
                        <a:rPr lang="en" sz="700">
                          <a:latin typeface="Calibri"/>
                          <a:ea typeface="Calibri"/>
                          <a:cs typeface="Calibri"/>
                          <a:sym typeface="Calibri"/>
                        </a:rPr>
                        <a:t>DD</a:t>
                      </a:r>
                      <a:endParaRPr sz="700">
                        <a:latin typeface="Calibri"/>
                        <a:ea typeface="Calibri"/>
                        <a:cs typeface="Calibri"/>
                        <a:sym typeface="Calibri"/>
                      </a:endParaRPr>
                    </a:p>
                  </a:txBody>
                  <a:tcPr marL="63500" marR="63500" marT="63500" marB="63500" anchor="ctr">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 sz="700">
                          <a:latin typeface="Calibri"/>
                          <a:ea typeface="Calibri"/>
                          <a:cs typeface="Calibri"/>
                          <a:sym typeface="Calibri"/>
                        </a:rPr>
                        <a:t>Current</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Maybe - DF / No - CL</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NO</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3"/>
                  </a:ext>
                </a:extLst>
              </a:tr>
            </a:tbl>
          </a:graphicData>
        </a:graphic>
      </p:graphicFrame>
      <p:graphicFrame>
        <p:nvGraphicFramePr>
          <p:cNvPr id="94" name="Google Shape;94;p20"/>
          <p:cNvGraphicFramePr/>
          <p:nvPr/>
        </p:nvGraphicFramePr>
        <p:xfrm>
          <a:off x="1829725" y="2326350"/>
          <a:ext cx="5509150" cy="1214120"/>
        </p:xfrm>
        <a:graphic>
          <a:graphicData uri="http://schemas.openxmlformats.org/drawingml/2006/table">
            <a:tbl>
              <a:tblPr>
                <a:noFill/>
              </a:tblPr>
              <a:tblGrid>
                <a:gridCol w="846425">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546900">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427075">
                  <a:extLst>
                    <a:ext uri="{9D8B030D-6E8A-4147-A177-3AD203B41FA5}">
                      <a16:colId xmlns:a16="http://schemas.microsoft.com/office/drawing/2014/main" val="20004"/>
                    </a:ext>
                  </a:extLst>
                </a:gridCol>
                <a:gridCol w="1450775">
                  <a:extLst>
                    <a:ext uri="{9D8B030D-6E8A-4147-A177-3AD203B41FA5}">
                      <a16:colId xmlns:a16="http://schemas.microsoft.com/office/drawing/2014/main" val="20005"/>
                    </a:ext>
                  </a:extLst>
                </a:gridCol>
                <a:gridCol w="382850">
                  <a:extLst>
                    <a:ext uri="{9D8B030D-6E8A-4147-A177-3AD203B41FA5}">
                      <a16:colId xmlns:a16="http://schemas.microsoft.com/office/drawing/2014/main" val="20006"/>
                    </a:ext>
                  </a:extLst>
                </a:gridCol>
                <a:gridCol w="1089425">
                  <a:extLst>
                    <a:ext uri="{9D8B030D-6E8A-4147-A177-3AD203B41FA5}">
                      <a16:colId xmlns:a16="http://schemas.microsoft.com/office/drawing/2014/main" val="20007"/>
                    </a:ext>
                  </a:extLst>
                </a:gridCol>
              </a:tblGrid>
              <a:tr h="210125">
                <a:tc gridSpan="8">
                  <a:txBody>
                    <a:bodyPr/>
                    <a:lstStyle/>
                    <a:p>
                      <a:pPr marL="0" lvl="0" indent="0" algn="ctr" rtl="0">
                        <a:spcBef>
                          <a:spcPts val="0"/>
                        </a:spcBef>
                        <a:spcAft>
                          <a:spcPts val="0"/>
                        </a:spcAft>
                        <a:buNone/>
                      </a:pPr>
                      <a:r>
                        <a:rPr lang="en" sz="800" b="1">
                          <a:latin typeface="Calibri"/>
                          <a:ea typeface="Calibri"/>
                          <a:cs typeface="Calibri"/>
                          <a:sym typeface="Calibri"/>
                        </a:rPr>
                        <a:t>Referred to Child Find by Head Start/VPI</a:t>
                      </a:r>
                      <a:endParaRPr sz="800" b="1">
                        <a:latin typeface="Calibri"/>
                        <a:ea typeface="Calibri"/>
                        <a:cs typeface="Calibri"/>
                        <a:sym typeface="Calibri"/>
                      </a:endParaRPr>
                    </a:p>
                  </a:txBody>
                  <a:tcPr marL="63500" marR="63500" marT="63500" marB="63500" anchor="ctr">
                    <a:solidFill>
                      <a:srgbClr val="D9EAD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2525">
                <a:tc>
                  <a:txBody>
                    <a:bodyPr/>
                    <a:lstStyle/>
                    <a:p>
                      <a:pPr marL="0" lvl="0" indent="0" algn="l" rtl="0">
                        <a:spcBef>
                          <a:spcPts val="0"/>
                        </a:spcBef>
                        <a:spcAft>
                          <a:spcPts val="0"/>
                        </a:spcAft>
                        <a:buNone/>
                      </a:pPr>
                      <a:endParaRPr sz="8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800">
                          <a:latin typeface="Calibri"/>
                          <a:ea typeface="Calibri"/>
                          <a:cs typeface="Calibri"/>
                          <a:sym typeface="Calibri"/>
                        </a:rPr>
                        <a:t>107</a:t>
                      </a:r>
                      <a:endParaRPr sz="8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800">
                          <a:latin typeface="Calibri"/>
                          <a:ea typeface="Calibri"/>
                          <a:cs typeface="Calibri"/>
                          <a:sym typeface="Calibri"/>
                        </a:rPr>
                        <a:t>WES</a:t>
                      </a:r>
                      <a:endParaRPr sz="800">
                        <a:latin typeface="Calibri"/>
                        <a:ea typeface="Calibri"/>
                        <a:cs typeface="Calibri"/>
                        <a:sym typeface="Calibri"/>
                      </a:endParaRPr>
                    </a:p>
                  </a:txBody>
                  <a:tcPr marL="63500" marR="63500" marT="63500" marB="63500" anchor="ctr">
                    <a:solidFill>
                      <a:srgbClr val="FFFFFF"/>
                    </a:solidFill>
                  </a:tcPr>
                </a:tc>
                <a:tc gridSpan="3">
                  <a:txBody>
                    <a:bodyPr/>
                    <a:lstStyle/>
                    <a:p>
                      <a:pPr marL="0" lvl="0" indent="0" algn="ctr" rtl="0">
                        <a:spcBef>
                          <a:spcPts val="0"/>
                        </a:spcBef>
                        <a:spcAft>
                          <a:spcPts val="0"/>
                        </a:spcAft>
                        <a:buNone/>
                      </a:pPr>
                      <a:r>
                        <a:rPr lang="en" sz="700">
                          <a:latin typeface="Calibri"/>
                          <a:ea typeface="Calibri"/>
                          <a:cs typeface="Calibri"/>
                          <a:sym typeface="Calibri"/>
                        </a:rPr>
                        <a:t>Child Find provided resources.  No eval pending.</a:t>
                      </a:r>
                      <a:endParaRPr sz="700">
                        <a:latin typeface="Calibri"/>
                        <a:ea typeface="Calibri"/>
                        <a:cs typeface="Calibri"/>
                        <a:sym typeface="Calibri"/>
                      </a:endParaRPr>
                    </a:p>
                  </a:txBody>
                  <a:tcPr marL="63500" marR="63500" marT="63500" marB="63500" anchor="ctr">
                    <a:solidFill>
                      <a:srgbClr val="FFFFFF"/>
                    </a:solidFill>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 sz="800">
                          <a:latin typeface="Calibri"/>
                          <a:ea typeface="Calibri"/>
                          <a:cs typeface="Calibri"/>
                          <a:sym typeface="Calibri"/>
                        </a:rPr>
                        <a:t>Y - HS</a:t>
                      </a:r>
                      <a:endParaRPr sz="800" b="1">
                        <a:solidFill>
                          <a:srgbClr val="FF0000"/>
                        </a:solidFill>
                        <a:latin typeface="Calibri"/>
                        <a:ea typeface="Calibri"/>
                        <a:cs typeface="Calibri"/>
                        <a:sym typeface="Calibri"/>
                      </a:endParaRPr>
                    </a:p>
                  </a:txBody>
                  <a:tcPr marL="63500" marR="63500" marT="63500" marB="63500" anchor="ctr">
                    <a:solidFill>
                      <a:srgbClr val="FFFFFF"/>
                    </a:solidFill>
                  </a:tcPr>
                </a:tc>
                <a:tc hMerge="1">
                  <a:txBody>
                    <a:bodyPr/>
                    <a:lstStyle/>
                    <a:p>
                      <a:endParaRPr lang="en-US"/>
                    </a:p>
                  </a:txBody>
                  <a:tcPr/>
                </a:tc>
                <a:extLst>
                  <a:ext uri="{0D108BD9-81ED-4DB2-BD59-A6C34878D82A}">
                    <a16:rowId xmlns:a16="http://schemas.microsoft.com/office/drawing/2014/main" val="10001"/>
                  </a:ext>
                </a:extLst>
              </a:tr>
              <a:tr h="203025">
                <a:tc gridSpan="8">
                  <a:txBody>
                    <a:bodyPr/>
                    <a:lstStyle/>
                    <a:p>
                      <a:pPr marL="0" lvl="0" indent="0" algn="ctr" rtl="0">
                        <a:spcBef>
                          <a:spcPts val="0"/>
                        </a:spcBef>
                        <a:spcAft>
                          <a:spcPts val="0"/>
                        </a:spcAft>
                        <a:buNone/>
                      </a:pPr>
                      <a:r>
                        <a:rPr lang="en" sz="800" b="1">
                          <a:latin typeface="Calibri"/>
                          <a:ea typeface="Calibri"/>
                          <a:cs typeface="Calibri"/>
                          <a:sym typeface="Calibri"/>
                        </a:rPr>
                        <a:t>Previously Evaluated by Child Find</a:t>
                      </a:r>
                      <a:endParaRPr sz="800" b="1">
                        <a:latin typeface="Calibri"/>
                        <a:ea typeface="Calibri"/>
                        <a:cs typeface="Calibri"/>
                        <a:sym typeface="Calibri"/>
                      </a:endParaRPr>
                    </a:p>
                  </a:txBody>
                  <a:tcPr marL="63500" marR="63500" marT="63500" marB="63500" anchor="ctr">
                    <a:solidFill>
                      <a:srgbClr val="D9EAD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98850">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123</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SES</a:t>
                      </a:r>
                      <a:endParaRPr sz="700">
                        <a:latin typeface="Calibri"/>
                        <a:ea typeface="Calibri"/>
                        <a:cs typeface="Calibri"/>
                        <a:sym typeface="Calibri"/>
                      </a:endParaRPr>
                    </a:p>
                  </a:txBody>
                  <a:tcPr marL="63500" marR="63500" marT="63500" marB="63500" anchor="ctr">
                    <a:solidFill>
                      <a:srgbClr val="FFFFFF"/>
                    </a:solidFill>
                  </a:tcPr>
                </a:tc>
                <a:tc gridSpan="4">
                  <a:txBody>
                    <a:bodyPr/>
                    <a:lstStyle/>
                    <a:p>
                      <a:pPr marL="0" lvl="0" indent="0" algn="ctr" rtl="0">
                        <a:spcBef>
                          <a:spcPts val="0"/>
                        </a:spcBef>
                        <a:spcAft>
                          <a:spcPts val="0"/>
                        </a:spcAft>
                        <a:buNone/>
                      </a:pPr>
                      <a:r>
                        <a:rPr lang="en" sz="700">
                          <a:latin typeface="Calibri"/>
                          <a:ea typeface="Calibri"/>
                          <a:cs typeface="Calibri"/>
                          <a:sym typeface="Calibri"/>
                        </a:rPr>
                        <a:t>Team will revisit - No further</a:t>
                      </a:r>
                      <a:endParaRPr sz="700">
                        <a:latin typeface="Calibri"/>
                        <a:ea typeface="Calibri"/>
                        <a:cs typeface="Calibri"/>
                        <a:sym typeface="Calibri"/>
                      </a:endParaRPr>
                    </a:p>
                  </a:txBody>
                  <a:tcPr marL="63500" marR="63500" marT="63500" marB="63500"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sz="700">
                          <a:latin typeface="Calibri"/>
                          <a:ea typeface="Calibri"/>
                          <a:cs typeface="Calibri"/>
                          <a:sym typeface="Calibri"/>
                        </a:rPr>
                        <a:t>Y - VPI</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3"/>
                  </a:ext>
                </a:extLst>
              </a:tr>
              <a:tr h="20592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228</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RELES</a:t>
                      </a:r>
                      <a:endParaRPr sz="700">
                        <a:latin typeface="Calibri"/>
                        <a:ea typeface="Calibri"/>
                        <a:cs typeface="Calibri"/>
                        <a:sym typeface="Calibri"/>
                      </a:endParaRPr>
                    </a:p>
                  </a:txBody>
                  <a:tcPr marL="63500" marR="63500" marT="63500" marB="63500" anchor="ctr">
                    <a:solidFill>
                      <a:srgbClr val="FFFFFF"/>
                    </a:solidFill>
                  </a:tcPr>
                </a:tc>
                <a:tc gridSpan="4">
                  <a:txBody>
                    <a:bodyPr/>
                    <a:lstStyle/>
                    <a:p>
                      <a:pPr marL="0" lvl="0" indent="0" algn="ctr" rtl="0">
                        <a:spcBef>
                          <a:spcPts val="0"/>
                        </a:spcBef>
                        <a:spcAft>
                          <a:spcPts val="0"/>
                        </a:spcAft>
                        <a:buNone/>
                      </a:pPr>
                      <a:r>
                        <a:rPr lang="en" sz="700">
                          <a:latin typeface="Calibri"/>
                          <a:ea typeface="Calibri"/>
                          <a:cs typeface="Calibri"/>
                          <a:sym typeface="Calibri"/>
                        </a:rPr>
                        <a:t>Eval by Culpeper-No disability.  CL to follow up w/parent</a:t>
                      </a:r>
                      <a:endParaRPr sz="700">
                        <a:latin typeface="Calibri"/>
                        <a:ea typeface="Calibri"/>
                        <a:cs typeface="Calibri"/>
                        <a:sym typeface="Calibri"/>
                      </a:endParaRPr>
                    </a:p>
                  </a:txBody>
                  <a:tcPr marL="63500" marR="63500" marT="63500" marB="63500"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sz="700">
                          <a:latin typeface="Calibri"/>
                          <a:ea typeface="Calibri"/>
                          <a:cs typeface="Calibri"/>
                          <a:sym typeface="Calibri"/>
                        </a:rPr>
                        <a:t>Y - VPI</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4"/>
                  </a:ext>
                </a:extLst>
              </a:tr>
            </a:tbl>
          </a:graphicData>
        </a:graphic>
      </p:graphicFrame>
      <p:graphicFrame>
        <p:nvGraphicFramePr>
          <p:cNvPr id="95" name="Google Shape;95;p20"/>
          <p:cNvGraphicFramePr/>
          <p:nvPr/>
        </p:nvGraphicFramePr>
        <p:xfrm>
          <a:off x="1829725" y="1257950"/>
          <a:ext cx="5496850" cy="976450"/>
        </p:xfrm>
        <a:graphic>
          <a:graphicData uri="http://schemas.openxmlformats.org/drawingml/2006/table">
            <a:tbl>
              <a:tblPr>
                <a:noFill/>
              </a:tblPr>
              <a:tblGrid>
                <a:gridCol w="846425">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682100">
                  <a:extLst>
                    <a:ext uri="{9D8B030D-6E8A-4147-A177-3AD203B41FA5}">
                      <a16:colId xmlns:a16="http://schemas.microsoft.com/office/drawing/2014/main" val="20002"/>
                    </a:ext>
                  </a:extLst>
                </a:gridCol>
                <a:gridCol w="370550">
                  <a:extLst>
                    <a:ext uri="{9D8B030D-6E8A-4147-A177-3AD203B41FA5}">
                      <a16:colId xmlns:a16="http://schemas.microsoft.com/office/drawing/2014/main" val="20003"/>
                    </a:ext>
                  </a:extLst>
                </a:gridCol>
                <a:gridCol w="519925">
                  <a:extLst>
                    <a:ext uri="{9D8B030D-6E8A-4147-A177-3AD203B41FA5}">
                      <a16:colId xmlns:a16="http://schemas.microsoft.com/office/drawing/2014/main" val="20004"/>
                    </a:ext>
                  </a:extLst>
                </a:gridCol>
                <a:gridCol w="537775">
                  <a:extLst>
                    <a:ext uri="{9D8B030D-6E8A-4147-A177-3AD203B41FA5}">
                      <a16:colId xmlns:a16="http://schemas.microsoft.com/office/drawing/2014/main" val="20005"/>
                    </a:ext>
                  </a:extLst>
                </a:gridCol>
                <a:gridCol w="1033300">
                  <a:extLst>
                    <a:ext uri="{9D8B030D-6E8A-4147-A177-3AD203B41FA5}">
                      <a16:colId xmlns:a16="http://schemas.microsoft.com/office/drawing/2014/main" val="20006"/>
                    </a:ext>
                  </a:extLst>
                </a:gridCol>
                <a:gridCol w="1123925">
                  <a:extLst>
                    <a:ext uri="{9D8B030D-6E8A-4147-A177-3AD203B41FA5}">
                      <a16:colId xmlns:a16="http://schemas.microsoft.com/office/drawing/2014/main" val="20007"/>
                    </a:ext>
                  </a:extLst>
                </a:gridCol>
              </a:tblGrid>
              <a:tr h="209650">
                <a:tc gridSpan="8">
                  <a:txBody>
                    <a:bodyPr/>
                    <a:lstStyle/>
                    <a:p>
                      <a:pPr marL="0" lvl="0" indent="0" algn="ctr" rtl="0">
                        <a:spcBef>
                          <a:spcPts val="0"/>
                        </a:spcBef>
                        <a:spcAft>
                          <a:spcPts val="0"/>
                        </a:spcAft>
                        <a:buClr>
                          <a:schemeClr val="dk1"/>
                        </a:buClr>
                        <a:buSzPts val="1100"/>
                        <a:buFont typeface="Arial"/>
                        <a:buNone/>
                      </a:pPr>
                      <a:r>
                        <a:rPr lang="en" sz="800" b="1">
                          <a:solidFill>
                            <a:schemeClr val="dk1"/>
                          </a:solidFill>
                          <a:latin typeface="Calibri"/>
                          <a:ea typeface="Calibri"/>
                          <a:cs typeface="Calibri"/>
                          <a:sym typeface="Calibri"/>
                        </a:rPr>
                        <a:t>Pending Child Find Eval</a:t>
                      </a:r>
                      <a:endParaRPr sz="700">
                        <a:latin typeface="Calibri"/>
                        <a:ea typeface="Calibri"/>
                        <a:cs typeface="Calibri"/>
                        <a:sym typeface="Calibri"/>
                      </a:endParaRPr>
                    </a:p>
                  </a:txBody>
                  <a:tcPr marL="63500" marR="63500" marT="63500" marB="63500" anchor="ctr">
                    <a:solidFill>
                      <a:srgbClr val="D9EAD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7525">
                <a:tc>
                  <a:txBody>
                    <a:bodyPr/>
                    <a:lstStyle/>
                    <a:p>
                      <a:pPr marL="0" lvl="0" indent="0" algn="ctr" rtl="0">
                        <a:spcBef>
                          <a:spcPts val="0"/>
                        </a:spcBef>
                        <a:spcAft>
                          <a:spcPts val="0"/>
                        </a:spcAft>
                        <a:buNone/>
                      </a:pPr>
                      <a:r>
                        <a:rPr lang="en" sz="700" b="1">
                          <a:latin typeface="Calibri"/>
                          <a:ea typeface="Calibri"/>
                          <a:cs typeface="Calibri"/>
                          <a:sym typeface="Calibri"/>
                        </a:rPr>
                        <a:t>Child Name</a:t>
                      </a:r>
                      <a:endParaRPr sz="700" b="1">
                        <a:latin typeface="Calibri"/>
                        <a:ea typeface="Calibri"/>
                        <a:cs typeface="Calibri"/>
                        <a:sym typeface="Calibri"/>
                      </a:endParaRPr>
                    </a:p>
                  </a:txBody>
                  <a:tcPr marL="63500" marR="63500" marT="63500" marB="63500" anchor="ctr">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App #</a:t>
                      </a:r>
                      <a:endParaRPr sz="700" b="1">
                        <a:latin typeface="Calibri"/>
                        <a:ea typeface="Calibri"/>
                        <a:cs typeface="Calibri"/>
                        <a:sym typeface="Calibri"/>
                      </a:endParaRPr>
                    </a:p>
                  </a:txBody>
                  <a:tcPr marL="63500" marR="63500" marT="63500" marB="63500" anchor="ctr">
                    <a:lnB w="1270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Serving School</a:t>
                      </a:r>
                      <a:endParaRPr sz="700" b="1">
                        <a:latin typeface="Calibri"/>
                        <a:ea typeface="Calibri"/>
                        <a:cs typeface="Calibri"/>
                        <a:sym typeface="Calibri"/>
                      </a:endParaRPr>
                    </a:p>
                  </a:txBody>
                  <a:tcPr marL="63500" marR="63500" marT="63500" marB="63500" anchor="ctr">
                    <a:lnB w="12700" cap="flat" cmpd="sng">
                      <a:solidFill>
                        <a:srgbClr val="000000"/>
                      </a:solidFill>
                      <a:prstDash val="solid"/>
                      <a:round/>
                      <a:headEnd type="none" w="sm" len="sm"/>
                      <a:tailEnd type="none" w="sm" len="sm"/>
                    </a:lnB>
                    <a:solidFill>
                      <a:srgbClr val="D9EAD3"/>
                    </a:solidFill>
                  </a:tcPr>
                </a:tc>
                <a:tc gridSpan="2">
                  <a:txBody>
                    <a:bodyPr/>
                    <a:lstStyle/>
                    <a:p>
                      <a:pPr marL="0" lvl="0" indent="0" algn="ctr" rtl="0">
                        <a:spcBef>
                          <a:spcPts val="0"/>
                        </a:spcBef>
                        <a:spcAft>
                          <a:spcPts val="0"/>
                        </a:spcAft>
                        <a:buNone/>
                      </a:pPr>
                      <a:r>
                        <a:rPr lang="en" sz="700" b="1">
                          <a:latin typeface="Calibri"/>
                          <a:ea typeface="Calibri"/>
                          <a:cs typeface="Calibri"/>
                          <a:sym typeface="Calibri"/>
                        </a:rPr>
                        <a:t>Concern Identified</a:t>
                      </a:r>
                      <a:endParaRPr sz="700" b="1">
                        <a:latin typeface="Calibri"/>
                        <a:ea typeface="Calibri"/>
                        <a:cs typeface="Calibri"/>
                        <a:sym typeface="Calibri"/>
                      </a:endParaRPr>
                    </a:p>
                  </a:txBody>
                  <a:tcPr marL="63500" marR="63500" marT="63500" marB="63500" anchor="ctr">
                    <a:lnB w="12700" cap="flat" cmpd="sng">
                      <a:solidFill>
                        <a:srgbClr val="000000"/>
                      </a:solidFill>
                      <a:prstDash val="solid"/>
                      <a:round/>
                      <a:headEnd type="none" w="sm" len="sm"/>
                      <a:tailEnd type="none" w="sm" len="sm"/>
                    </a:lnB>
                    <a:solidFill>
                      <a:srgbClr val="D9EAD3"/>
                    </a:solidFill>
                  </a:tcPr>
                </a:tc>
                <a:tc hMerge="1">
                  <a:txBody>
                    <a:bodyPr/>
                    <a:lstStyle/>
                    <a:p>
                      <a:endParaRPr lang="en-US"/>
                    </a:p>
                  </a:txBody>
                  <a:tcPr/>
                </a:tc>
                <a:tc>
                  <a:txBody>
                    <a:bodyPr/>
                    <a:lstStyle/>
                    <a:p>
                      <a:pPr marL="0" lvl="0" indent="0" algn="ctr" rtl="0">
                        <a:spcBef>
                          <a:spcPts val="0"/>
                        </a:spcBef>
                        <a:spcAft>
                          <a:spcPts val="0"/>
                        </a:spcAft>
                        <a:buNone/>
                      </a:pPr>
                      <a:r>
                        <a:rPr lang="en" sz="700" b="1">
                          <a:latin typeface="Calibri"/>
                          <a:ea typeface="Calibri"/>
                          <a:cs typeface="Calibri"/>
                          <a:sym typeface="Calibri"/>
                        </a:rPr>
                        <a:t>Status</a:t>
                      </a:r>
                      <a:endParaRPr sz="700" b="1">
                        <a:latin typeface="Calibri"/>
                        <a:ea typeface="Calibri"/>
                        <a:cs typeface="Calibri"/>
                        <a:sym typeface="Calibri"/>
                      </a:endParaRPr>
                    </a:p>
                  </a:txBody>
                  <a:tcPr marL="63500" marR="63500" marT="63500" marB="63500" anchor="ctr">
                    <a:lnB w="1270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ECSE Approval</a:t>
                      </a:r>
                      <a:endParaRPr sz="700" b="1">
                        <a:latin typeface="Calibri"/>
                        <a:ea typeface="Calibri"/>
                        <a:cs typeface="Calibri"/>
                        <a:sym typeface="Calibri"/>
                      </a:endParaRPr>
                    </a:p>
                  </a:txBody>
                  <a:tcPr marL="63500" marR="63500" marT="63500" marB="63500" anchor="ctr">
                    <a:lnB w="1270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Selection Status</a:t>
                      </a:r>
                      <a:endParaRPr sz="700" b="1">
                        <a:latin typeface="Calibri"/>
                        <a:ea typeface="Calibri"/>
                        <a:cs typeface="Calibri"/>
                        <a:sym typeface="Calibri"/>
                      </a:endParaRPr>
                    </a:p>
                  </a:txBody>
                  <a:tcPr marL="63500" marR="63500" marT="63500" marB="63500" anchor="ctr">
                    <a:lnB w="127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227600">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lnR w="12700" cap="flat" cmpd="sng">
                      <a:solidFill>
                        <a:srgbClr val="000000"/>
                      </a:solidFill>
                      <a:prstDash val="solid"/>
                      <a:round/>
                      <a:headEnd type="none" w="sm" len="sm"/>
                      <a:tailEnd type="none" w="sm" len="sm"/>
                    </a:ln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155</a:t>
                      </a:r>
                      <a:endParaRPr sz="700">
                        <a:latin typeface="Calibri"/>
                        <a:ea typeface="Calibri"/>
                        <a:cs typeface="Calibri"/>
                        <a:sym typeface="Calibri"/>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WES</a:t>
                      </a:r>
                      <a:endParaRPr sz="700">
                        <a:latin typeface="Calibri"/>
                        <a:ea typeface="Calibri"/>
                        <a:cs typeface="Calibri"/>
                        <a:sym typeface="Calibri"/>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gridSpan="2">
                  <a:txBody>
                    <a:bodyPr/>
                    <a:lstStyle/>
                    <a:p>
                      <a:pPr marL="0" lvl="0" indent="0" algn="ctr" rtl="0">
                        <a:spcBef>
                          <a:spcPts val="0"/>
                        </a:spcBef>
                        <a:spcAft>
                          <a:spcPts val="0"/>
                        </a:spcAft>
                        <a:buNone/>
                      </a:pPr>
                      <a:r>
                        <a:rPr lang="en" sz="700">
                          <a:latin typeface="Calibri"/>
                          <a:ea typeface="Calibri"/>
                          <a:cs typeface="Calibri"/>
                          <a:sym typeface="Calibri"/>
                        </a:rPr>
                        <a:t>Speech</a:t>
                      </a:r>
                      <a:endParaRPr sz="700">
                        <a:latin typeface="Calibri"/>
                        <a:ea typeface="Calibri"/>
                        <a:cs typeface="Calibri"/>
                        <a:sym typeface="Calibri"/>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 sz="700">
                          <a:latin typeface="Calibri"/>
                          <a:ea typeface="Calibri"/>
                          <a:cs typeface="Calibri"/>
                          <a:sym typeface="Calibri"/>
                        </a:rPr>
                        <a:t>In process</a:t>
                      </a:r>
                      <a:endParaRPr sz="700">
                        <a:latin typeface="Calibri"/>
                        <a:ea typeface="Calibri"/>
                        <a:cs typeface="Calibri"/>
                        <a:sym typeface="Calibri"/>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Pending</a:t>
                      </a:r>
                      <a:endParaRPr sz="700">
                        <a:latin typeface="Calibri"/>
                        <a:ea typeface="Calibri"/>
                        <a:cs typeface="Calibri"/>
                        <a:sym typeface="Calibri"/>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VPI</a:t>
                      </a:r>
                      <a:endParaRPr sz="700">
                        <a:latin typeface="Calibri"/>
                        <a:ea typeface="Calibri"/>
                        <a:cs typeface="Calibri"/>
                        <a:sym typeface="Calibri"/>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3632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lnR w="12700" cap="flat" cmpd="sng">
                      <a:solidFill>
                        <a:srgbClr val="000000"/>
                      </a:solidFill>
                      <a:prstDash val="solid"/>
                      <a:round/>
                      <a:headEnd type="none" w="sm" len="sm"/>
                      <a:tailEnd type="none" w="sm" len="sm"/>
                    </a:ln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9</a:t>
                      </a:r>
                      <a:endParaRPr sz="700">
                        <a:latin typeface="Calibri"/>
                        <a:ea typeface="Calibri"/>
                        <a:cs typeface="Calibri"/>
                        <a:sym typeface="Calibri"/>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HRES</a:t>
                      </a:r>
                      <a:endParaRPr sz="700">
                        <a:latin typeface="Calibri"/>
                        <a:ea typeface="Calibri"/>
                        <a:cs typeface="Calibri"/>
                        <a:sym typeface="Calibri"/>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gridSpan="2">
                  <a:txBody>
                    <a:bodyPr/>
                    <a:lstStyle/>
                    <a:p>
                      <a:pPr marL="0" lvl="0" indent="0" algn="ctr" rtl="0">
                        <a:spcBef>
                          <a:spcPts val="0"/>
                        </a:spcBef>
                        <a:spcAft>
                          <a:spcPts val="0"/>
                        </a:spcAft>
                        <a:buNone/>
                      </a:pPr>
                      <a:r>
                        <a:rPr lang="en" sz="700">
                          <a:latin typeface="Calibri"/>
                          <a:ea typeface="Calibri"/>
                          <a:cs typeface="Calibri"/>
                          <a:sym typeface="Calibri"/>
                        </a:rPr>
                        <a:t>DD</a:t>
                      </a:r>
                      <a:endParaRPr sz="700">
                        <a:latin typeface="Calibri"/>
                        <a:ea typeface="Calibri"/>
                        <a:cs typeface="Calibri"/>
                        <a:sym typeface="Calibri"/>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 sz="700">
                          <a:latin typeface="Calibri"/>
                          <a:ea typeface="Calibri"/>
                          <a:cs typeface="Calibri"/>
                          <a:sym typeface="Calibri"/>
                        </a:rPr>
                        <a:t>complete</a:t>
                      </a:r>
                      <a:endParaRPr sz="700">
                        <a:latin typeface="Calibri"/>
                        <a:ea typeface="Calibri"/>
                        <a:cs typeface="Calibri"/>
                        <a:sym typeface="Calibri"/>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NO</a:t>
                      </a:r>
                      <a:endParaRPr sz="700">
                        <a:latin typeface="Calibri"/>
                        <a:ea typeface="Calibri"/>
                        <a:cs typeface="Calibri"/>
                        <a:sym typeface="Calibri"/>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NO</a:t>
                      </a:r>
                      <a:endParaRPr sz="700">
                        <a:latin typeface="Calibri"/>
                        <a:ea typeface="Calibri"/>
                        <a:cs typeface="Calibri"/>
                        <a:sym typeface="Calibri"/>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graphicFrame>
        <p:nvGraphicFramePr>
          <p:cNvPr id="96" name="Google Shape;96;p20"/>
          <p:cNvGraphicFramePr/>
          <p:nvPr/>
        </p:nvGraphicFramePr>
        <p:xfrm>
          <a:off x="1829725" y="3636230"/>
          <a:ext cx="5509150" cy="1323100"/>
        </p:xfrm>
        <a:graphic>
          <a:graphicData uri="http://schemas.openxmlformats.org/drawingml/2006/table">
            <a:tbl>
              <a:tblPr>
                <a:noFill/>
              </a:tblPr>
              <a:tblGrid>
                <a:gridCol w="846425">
                  <a:extLst>
                    <a:ext uri="{9D8B030D-6E8A-4147-A177-3AD203B41FA5}">
                      <a16:colId xmlns:a16="http://schemas.microsoft.com/office/drawing/2014/main" val="20000"/>
                    </a:ext>
                  </a:extLst>
                </a:gridCol>
                <a:gridCol w="42842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590450">
                  <a:extLst>
                    <a:ext uri="{9D8B030D-6E8A-4147-A177-3AD203B41FA5}">
                      <a16:colId xmlns:a16="http://schemas.microsoft.com/office/drawing/2014/main" val="20003"/>
                    </a:ext>
                  </a:extLst>
                </a:gridCol>
                <a:gridCol w="553700">
                  <a:extLst>
                    <a:ext uri="{9D8B030D-6E8A-4147-A177-3AD203B41FA5}">
                      <a16:colId xmlns:a16="http://schemas.microsoft.com/office/drawing/2014/main" val="20004"/>
                    </a:ext>
                  </a:extLst>
                </a:gridCol>
                <a:gridCol w="1235025">
                  <a:extLst>
                    <a:ext uri="{9D8B030D-6E8A-4147-A177-3AD203B41FA5}">
                      <a16:colId xmlns:a16="http://schemas.microsoft.com/office/drawing/2014/main" val="20005"/>
                    </a:ext>
                  </a:extLst>
                </a:gridCol>
                <a:gridCol w="1472275">
                  <a:extLst>
                    <a:ext uri="{9D8B030D-6E8A-4147-A177-3AD203B41FA5}">
                      <a16:colId xmlns:a16="http://schemas.microsoft.com/office/drawing/2014/main" val="20006"/>
                    </a:ext>
                  </a:extLst>
                </a:gridCol>
              </a:tblGrid>
              <a:tr h="281700">
                <a:tc gridSpan="7">
                  <a:txBody>
                    <a:bodyPr/>
                    <a:lstStyle/>
                    <a:p>
                      <a:pPr marL="0" lvl="0" indent="0" algn="ctr" rtl="0">
                        <a:spcBef>
                          <a:spcPts val="0"/>
                        </a:spcBef>
                        <a:spcAft>
                          <a:spcPts val="0"/>
                        </a:spcAft>
                        <a:buNone/>
                      </a:pPr>
                      <a:r>
                        <a:rPr lang="en" sz="800" b="1">
                          <a:latin typeface="Calibri"/>
                          <a:ea typeface="Calibri"/>
                          <a:cs typeface="Calibri"/>
                          <a:sym typeface="Calibri"/>
                        </a:rPr>
                        <a:t>Current IEP Students Recommended for Head Start &amp; VPI by ECSE 2020-2021 -</a:t>
                      </a:r>
                      <a:r>
                        <a:rPr lang="en" sz="800" b="1" u="sng">
                          <a:latin typeface="Calibri"/>
                          <a:ea typeface="Calibri"/>
                          <a:cs typeface="Calibri"/>
                          <a:sym typeface="Calibri"/>
                        </a:rPr>
                        <a:t> </a:t>
                      </a:r>
                      <a:r>
                        <a:rPr lang="en" sz="800" b="1" u="sng">
                          <a:solidFill>
                            <a:srgbClr val="FF0000"/>
                          </a:solidFill>
                          <a:latin typeface="Calibri"/>
                          <a:ea typeface="Calibri"/>
                          <a:cs typeface="Calibri"/>
                          <a:sym typeface="Calibri"/>
                        </a:rPr>
                        <a:t>NO APPLICATION ON FILE</a:t>
                      </a:r>
                      <a:endParaRPr sz="800" b="1" u="sng">
                        <a:solidFill>
                          <a:srgbClr val="FF0000"/>
                        </a:solidFill>
                        <a:latin typeface="Calibri"/>
                        <a:ea typeface="Calibri"/>
                        <a:cs typeface="Calibri"/>
                        <a:sym typeface="Calibri"/>
                      </a:endParaRPr>
                    </a:p>
                  </a:txBody>
                  <a:tcPr marL="63500" marR="63500" marT="63500" marB="63500"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1325">
                <a:tc>
                  <a:txBody>
                    <a:bodyPr/>
                    <a:lstStyle/>
                    <a:p>
                      <a:pPr marL="0" lvl="0" indent="0" algn="ctr" rtl="0">
                        <a:spcBef>
                          <a:spcPts val="0"/>
                        </a:spcBef>
                        <a:spcAft>
                          <a:spcPts val="0"/>
                        </a:spcAft>
                        <a:buNone/>
                      </a:pPr>
                      <a:r>
                        <a:rPr lang="en" sz="700" b="1">
                          <a:latin typeface="Calibri"/>
                          <a:ea typeface="Calibri"/>
                          <a:cs typeface="Calibri"/>
                          <a:sym typeface="Calibri"/>
                        </a:rPr>
                        <a:t>Child Name</a:t>
                      </a:r>
                      <a:endParaRPr sz="700" b="1">
                        <a:latin typeface="Calibri"/>
                        <a:ea typeface="Calibri"/>
                        <a:cs typeface="Calibri"/>
                        <a:sym typeface="Calibri"/>
                      </a:endParaRPr>
                    </a:p>
                  </a:txBody>
                  <a:tcPr marL="63500" marR="63500" marT="63500" marB="63500" anchor="ctr">
                    <a:solidFill>
                      <a:srgbClr val="D9EAD3"/>
                    </a:solidFill>
                  </a:tcPr>
                </a:tc>
                <a:tc gridSpan="2">
                  <a:txBody>
                    <a:bodyPr/>
                    <a:lstStyle/>
                    <a:p>
                      <a:pPr marL="0" lvl="0" indent="0" algn="ctr" rtl="0">
                        <a:spcBef>
                          <a:spcPts val="0"/>
                        </a:spcBef>
                        <a:spcAft>
                          <a:spcPts val="0"/>
                        </a:spcAft>
                        <a:buNone/>
                      </a:pPr>
                      <a:r>
                        <a:rPr lang="en" sz="700" b="1">
                          <a:latin typeface="Calibri"/>
                          <a:ea typeface="Calibri"/>
                          <a:cs typeface="Calibri"/>
                          <a:sym typeface="Calibri"/>
                        </a:rPr>
                        <a:t>Home School</a:t>
                      </a:r>
                      <a:endParaRPr sz="700" b="1">
                        <a:latin typeface="Calibri"/>
                        <a:ea typeface="Calibri"/>
                        <a:cs typeface="Calibri"/>
                        <a:sym typeface="Calibri"/>
                      </a:endParaRPr>
                    </a:p>
                  </a:txBody>
                  <a:tcPr marL="63500" marR="63500" marT="63500" marB="63500" anchor="ctr">
                    <a:solidFill>
                      <a:srgbClr val="D9EAD3"/>
                    </a:solidFill>
                  </a:tcPr>
                </a:tc>
                <a:tc hMerge="1">
                  <a:txBody>
                    <a:bodyPr/>
                    <a:lstStyle/>
                    <a:p>
                      <a:endParaRPr lang="en-US"/>
                    </a:p>
                  </a:txBody>
                  <a:tcPr/>
                </a:tc>
                <a:tc>
                  <a:txBody>
                    <a:bodyPr/>
                    <a:lstStyle/>
                    <a:p>
                      <a:pPr marL="0" lvl="0" indent="0" algn="ctr" rtl="0">
                        <a:spcBef>
                          <a:spcPts val="0"/>
                        </a:spcBef>
                        <a:spcAft>
                          <a:spcPts val="0"/>
                        </a:spcAft>
                        <a:buNone/>
                      </a:pPr>
                      <a:r>
                        <a:rPr lang="en" sz="700" b="1">
                          <a:latin typeface="Calibri"/>
                          <a:ea typeface="Calibri"/>
                          <a:cs typeface="Calibri"/>
                          <a:sym typeface="Calibri"/>
                        </a:rPr>
                        <a:t>IEP</a:t>
                      </a:r>
                      <a:endParaRPr sz="700" b="1">
                        <a:latin typeface="Calibri"/>
                        <a:ea typeface="Calibri"/>
                        <a:cs typeface="Calibri"/>
                        <a:sym typeface="Calibri"/>
                      </a:endParaRPr>
                    </a:p>
                  </a:txBody>
                  <a:tcPr marL="63500" marR="63500" marT="63500" marB="63500" anchor="ctr">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Teacher</a:t>
                      </a:r>
                      <a:endParaRPr sz="700" b="1">
                        <a:latin typeface="Calibri"/>
                        <a:ea typeface="Calibri"/>
                        <a:cs typeface="Calibri"/>
                        <a:sym typeface="Calibri"/>
                      </a:endParaRPr>
                    </a:p>
                  </a:txBody>
                  <a:tcPr marL="63500" marR="63500" marT="63500" marB="63500" anchor="ctr">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ECSE Approval</a:t>
                      </a:r>
                      <a:endParaRPr sz="700" b="1">
                        <a:latin typeface="Calibri"/>
                        <a:ea typeface="Calibri"/>
                        <a:cs typeface="Calibri"/>
                        <a:sym typeface="Calibri"/>
                      </a:endParaRPr>
                    </a:p>
                  </a:txBody>
                  <a:tcPr marL="63500" marR="63500" marT="63500" marB="63500" anchor="ctr">
                    <a:solidFill>
                      <a:srgbClr val="D9EAD3"/>
                    </a:solidFill>
                  </a:tcPr>
                </a:tc>
                <a:tc>
                  <a:txBody>
                    <a:bodyPr/>
                    <a:lstStyle/>
                    <a:p>
                      <a:pPr marL="0" lvl="0" indent="0" algn="ctr" rtl="0">
                        <a:spcBef>
                          <a:spcPts val="0"/>
                        </a:spcBef>
                        <a:spcAft>
                          <a:spcPts val="0"/>
                        </a:spcAft>
                        <a:buNone/>
                      </a:pPr>
                      <a:r>
                        <a:rPr lang="en" sz="700" b="1">
                          <a:latin typeface="Calibri"/>
                          <a:ea typeface="Calibri"/>
                          <a:cs typeface="Calibri"/>
                          <a:sym typeface="Calibri"/>
                        </a:rPr>
                        <a:t>Selected?</a:t>
                      </a:r>
                      <a:endParaRPr sz="700" b="1">
                        <a:latin typeface="Calibri"/>
                        <a:ea typeface="Calibri"/>
                        <a:cs typeface="Calibri"/>
                        <a:sym typeface="Calibri"/>
                      </a:endParaRPr>
                    </a:p>
                  </a:txBody>
                  <a:tcPr marL="63500" marR="63500" marT="63500" marB="63500" anchor="ctr">
                    <a:solidFill>
                      <a:srgbClr val="D9EAD3"/>
                    </a:solidFill>
                  </a:tcPr>
                </a:tc>
                <a:extLst>
                  <a:ext uri="{0D108BD9-81ED-4DB2-BD59-A6C34878D82A}">
                    <a16:rowId xmlns:a16="http://schemas.microsoft.com/office/drawing/2014/main" val="10001"/>
                  </a:ext>
                </a:extLst>
              </a:tr>
              <a:tr h="209250">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gridSpan="2">
                  <a:txBody>
                    <a:bodyPr/>
                    <a:lstStyle/>
                    <a:p>
                      <a:pPr marL="0" lvl="0" indent="0" algn="ctr"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 sz="700">
                          <a:latin typeface="Calibri"/>
                          <a:ea typeface="Calibri"/>
                          <a:cs typeface="Calibri"/>
                          <a:sym typeface="Calibri"/>
                        </a:rPr>
                        <a:t>?</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SS</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Staying w/ECSE</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2"/>
                  </a:ext>
                </a:extLst>
              </a:tr>
              <a:tr h="311875">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gridSpan="2">
                  <a:txBody>
                    <a:bodyPr/>
                    <a:lstStyle/>
                    <a:p>
                      <a:pPr marL="0" lvl="0" indent="0" algn="ctr"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 sz="700">
                          <a:latin typeface="Calibri"/>
                          <a:ea typeface="Calibri"/>
                          <a:cs typeface="Calibri"/>
                          <a:sym typeface="Calibri"/>
                        </a:rPr>
                        <a:t>?</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n/a</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Pending- Appt w/CL 7-23-20</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No child study/OK per CL</a:t>
                      </a:r>
                      <a:endParaRPr sz="700">
                        <a:latin typeface="Calibri"/>
                        <a:ea typeface="Calibri"/>
                        <a:cs typeface="Calibri"/>
                        <a:sym typeface="Calibri"/>
                      </a:endParaRPr>
                    </a:p>
                    <a:p>
                      <a:pPr marL="0" lvl="0" indent="0" algn="ctr" rtl="0">
                        <a:spcBef>
                          <a:spcPts val="0"/>
                        </a:spcBef>
                        <a:spcAft>
                          <a:spcPts val="0"/>
                        </a:spcAft>
                        <a:buNone/>
                      </a:pPr>
                      <a:r>
                        <a:rPr lang="en" sz="700">
                          <a:latin typeface="Calibri"/>
                          <a:ea typeface="Calibri"/>
                          <a:cs typeface="Calibri"/>
                          <a:sym typeface="Calibri"/>
                        </a:rPr>
                        <a:t>Accepted to CES VPI</a:t>
                      </a:r>
                      <a:endParaRPr sz="7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3"/>
                  </a:ext>
                </a:extLst>
              </a:tr>
              <a:tr h="209250">
                <a:tc>
                  <a:txBody>
                    <a:bodyPr/>
                    <a:lstStyle/>
                    <a:p>
                      <a:pPr marL="0" lvl="0" indent="0" algn="l"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gridSpan="2">
                  <a:txBody>
                    <a:bodyPr/>
                    <a:lstStyle/>
                    <a:p>
                      <a:pPr marL="0" lvl="0" indent="0" algn="ctr" rtl="0">
                        <a:spcBef>
                          <a:spcPts val="0"/>
                        </a:spcBef>
                        <a:spcAft>
                          <a:spcPts val="0"/>
                        </a:spcAft>
                        <a:buNone/>
                      </a:pPr>
                      <a:endParaRPr sz="700">
                        <a:latin typeface="Calibri"/>
                        <a:ea typeface="Calibri"/>
                        <a:cs typeface="Calibri"/>
                        <a:sym typeface="Calibri"/>
                      </a:endParaRPr>
                    </a:p>
                  </a:txBody>
                  <a:tcPr marL="63500" marR="63500" marT="63500" marB="63500" anchor="ctr">
                    <a:solidFill>
                      <a:srgbClr val="FFFFFF"/>
                    </a:solidFill>
                  </a:tcPr>
                </a:tc>
                <a:tc hMerge="1">
                  <a:txBody>
                    <a:bodyPr/>
                    <a:lstStyle/>
                    <a:p>
                      <a:endParaRPr lang="en-US"/>
                    </a:p>
                  </a:txBody>
                  <a:tcPr/>
                </a:tc>
                <a:tc>
                  <a:txBody>
                    <a:bodyPr/>
                    <a:lstStyle/>
                    <a:p>
                      <a:pPr marL="0" lvl="0" indent="0" algn="ctr" rtl="0">
                        <a:spcBef>
                          <a:spcPts val="0"/>
                        </a:spcBef>
                        <a:spcAft>
                          <a:spcPts val="0"/>
                        </a:spcAft>
                        <a:buNone/>
                      </a:pPr>
                      <a:r>
                        <a:rPr lang="en" sz="700">
                          <a:latin typeface="Calibri"/>
                          <a:ea typeface="Calibri"/>
                          <a:cs typeface="Calibri"/>
                          <a:sym typeface="Calibri"/>
                        </a:rPr>
                        <a:t>Speech</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KB</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r>
                        <a:rPr lang="en" sz="700">
                          <a:latin typeface="Calibri"/>
                          <a:ea typeface="Calibri"/>
                          <a:cs typeface="Calibri"/>
                          <a:sym typeface="Calibri"/>
                        </a:rPr>
                        <a:t>Y - KB</a:t>
                      </a:r>
                      <a:endParaRPr sz="700">
                        <a:latin typeface="Calibri"/>
                        <a:ea typeface="Calibri"/>
                        <a:cs typeface="Calibri"/>
                        <a:sym typeface="Calibri"/>
                      </a:endParaRPr>
                    </a:p>
                  </a:txBody>
                  <a:tcPr marL="63500" marR="63500" marT="63500" marB="63500" anchor="ctr">
                    <a:solidFill>
                      <a:srgbClr val="FFFFFF"/>
                    </a:solidFill>
                  </a:tcPr>
                </a:tc>
                <a:tc>
                  <a:txBody>
                    <a:bodyPr/>
                    <a:lstStyle/>
                    <a:p>
                      <a:pPr marL="0" lvl="0" indent="0" algn="ctr" rtl="0">
                        <a:spcBef>
                          <a:spcPts val="0"/>
                        </a:spcBef>
                        <a:spcAft>
                          <a:spcPts val="0"/>
                        </a:spcAft>
                        <a:buNone/>
                      </a:pPr>
                      <a:endParaRPr sz="700" b="1">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4"/>
                  </a:ext>
                </a:extLst>
              </a:tr>
            </a:tbl>
          </a:graphicData>
        </a:graphic>
      </p:graphicFrame>
      <p:sp>
        <p:nvSpPr>
          <p:cNvPr id="97" name="Google Shape;97;p20"/>
          <p:cNvSpPr txBox="1"/>
          <p:nvPr/>
        </p:nvSpPr>
        <p:spPr>
          <a:xfrm>
            <a:off x="382050" y="1257950"/>
            <a:ext cx="1379700" cy="2462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Arial"/>
                <a:cs typeface="Arial"/>
                <a:sym typeface="Arial"/>
              </a:rPr>
              <a:t>Page 2 of the doc provides information about the status of different groups of children with IEP’s or in the evaluation process.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57781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F7EA"/>
        </a:solidFill>
        <a:effectLst/>
      </p:bgPr>
    </p:bg>
    <p:spTree>
      <p:nvGrpSpPr>
        <p:cNvPr id="1" name="Shape 101"/>
        <p:cNvGrpSpPr/>
        <p:nvPr/>
      </p:nvGrpSpPr>
      <p:grpSpPr>
        <a:xfrm>
          <a:off x="0" y="0"/>
          <a:ext cx="0" cy="0"/>
          <a:chOff x="0" y="0"/>
          <a:chExt cx="0" cy="0"/>
        </a:xfrm>
      </p:grpSpPr>
      <p:sp>
        <p:nvSpPr>
          <p:cNvPr id="102" name="Google Shape;102;p21"/>
          <p:cNvSpPr txBox="1">
            <a:spLocks noGrp="1"/>
          </p:cNvSpPr>
          <p:nvPr>
            <p:ph type="body" idx="1"/>
          </p:nvPr>
        </p:nvSpPr>
        <p:spPr>
          <a:xfrm>
            <a:off x="311700" y="523550"/>
            <a:ext cx="8520600" cy="44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b="1">
                <a:solidFill>
                  <a:srgbClr val="6AA84F"/>
                </a:solidFill>
              </a:rPr>
              <a:t>School Division Partners and Collaborations Cont.</a:t>
            </a:r>
            <a:endParaRPr sz="2700" b="1"/>
          </a:p>
          <a:p>
            <a:pPr marL="0" lvl="0" indent="0" algn="l" rtl="0">
              <a:spcBef>
                <a:spcPts val="1600"/>
              </a:spcBef>
              <a:spcAft>
                <a:spcPts val="0"/>
              </a:spcAft>
              <a:buNone/>
            </a:pPr>
            <a:r>
              <a:rPr lang="en" sz="1500" b="1"/>
              <a:t>Early Childhood Special Education (ECSE)</a:t>
            </a:r>
            <a:r>
              <a:rPr lang="en" sz="1500"/>
              <a:t> Coordinator and teachers - Refer families to apply, provide IEP services, coordinate appropriate placement, update services. </a:t>
            </a:r>
            <a:endParaRPr sz="1500"/>
          </a:p>
          <a:p>
            <a:pPr marL="0" lvl="0" indent="0" algn="l" rtl="0">
              <a:spcBef>
                <a:spcPts val="1600"/>
              </a:spcBef>
              <a:spcAft>
                <a:spcPts val="0"/>
              </a:spcAft>
              <a:buClr>
                <a:schemeClr val="dk1"/>
              </a:buClr>
              <a:buSzPts val="1100"/>
              <a:buFont typeface="Arial"/>
              <a:buNone/>
            </a:pPr>
            <a:r>
              <a:rPr lang="en" sz="1500" b="1"/>
              <a:t>Health Services</a:t>
            </a:r>
            <a:r>
              <a:rPr lang="en" sz="1500"/>
              <a:t> Director and School Nurses - Collaborate with family services to obtain, review and manage all child health records, medication and requirements.</a:t>
            </a:r>
            <a:endParaRPr sz="1500"/>
          </a:p>
          <a:p>
            <a:pPr marL="0" lvl="0" indent="0" algn="l" rtl="0">
              <a:spcBef>
                <a:spcPts val="1600"/>
              </a:spcBef>
              <a:spcAft>
                <a:spcPts val="0"/>
              </a:spcAft>
              <a:buClr>
                <a:schemeClr val="dk1"/>
              </a:buClr>
              <a:buSzPts val="1100"/>
              <a:buFont typeface="Arial"/>
              <a:buNone/>
            </a:pPr>
            <a:r>
              <a:rPr lang="en" sz="1500" b="1"/>
              <a:t>School Division</a:t>
            </a:r>
            <a:r>
              <a:rPr lang="en" sz="1500"/>
              <a:t> Administrative Staff and School Principals - Provide support in all areas of recruitment and enrollment.</a:t>
            </a:r>
            <a:endParaRPr sz="1700"/>
          </a:p>
          <a:p>
            <a:pPr marL="0" lvl="0" indent="0" algn="l" rtl="0">
              <a:spcBef>
                <a:spcPts val="1600"/>
              </a:spcBef>
              <a:spcAft>
                <a:spcPts val="1600"/>
              </a:spcAft>
              <a:buClr>
                <a:schemeClr val="dk1"/>
              </a:buClr>
              <a:buSzPts val="1100"/>
              <a:buFont typeface="Arial"/>
              <a:buNone/>
            </a:pPr>
            <a:r>
              <a:rPr lang="en" sz="1500" b="1"/>
              <a:t>Community Partners</a:t>
            </a:r>
            <a:r>
              <a:rPr lang="en" sz="1500"/>
              <a:t> - DSS, Smart Beginnings, Rappahannock United Way, health providers, food banks, etc all provide recruitment support.</a:t>
            </a:r>
            <a:endParaRPr sz="1500"/>
          </a:p>
        </p:txBody>
      </p:sp>
      <p:sp>
        <p:nvSpPr>
          <p:cNvPr id="3" name="TextBox 2"/>
          <p:cNvSpPr txBox="1"/>
          <p:nvPr/>
        </p:nvSpPr>
        <p:spPr>
          <a:xfrm>
            <a:off x="299357" y="4474107"/>
            <a:ext cx="8545286" cy="492443"/>
          </a:xfrm>
          <a:prstGeom prst="rect">
            <a:avLst/>
          </a:prstGeom>
          <a:solidFill>
            <a:schemeClr val="bg1"/>
          </a:solidFill>
          <a:ln>
            <a:solidFill>
              <a:schemeClr val="tx1"/>
            </a:solidFill>
          </a:ln>
        </p:spPr>
        <p:txBody>
          <a:bodyPr wrap="square" rtlCol="0">
            <a:spAutoFit/>
          </a:bodyPr>
          <a:lstStyle/>
          <a:p>
            <a:r>
              <a:rPr lang="en-US" sz="1200" b="1" dirty="0"/>
              <a:t>For those of you who also implement </a:t>
            </a:r>
            <a:r>
              <a:rPr lang="en-US" sz="1200" b="1" dirty="0" smtClean="0"/>
              <a:t>a Single Point of Entry system- </a:t>
            </a:r>
            <a:r>
              <a:rPr lang="en-US" sz="1200" b="1" dirty="0"/>
              <a:t>what other collaborators have you engaged?</a:t>
            </a:r>
          </a:p>
          <a:p>
            <a:pPr lvl="0"/>
            <a:endParaRPr lang="en-US" dirty="0"/>
          </a:p>
        </p:txBody>
      </p:sp>
    </p:spTree>
    <p:extLst>
      <p:ext uri="{BB962C8B-B14F-4D97-AF65-F5344CB8AC3E}">
        <p14:creationId xmlns:p14="http://schemas.microsoft.com/office/powerpoint/2010/main" val="2302847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2E7"/>
        </a:solidFill>
        <a:effectLst/>
      </p:bgPr>
    </p:bg>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E69138"/>
                </a:solidFill>
              </a:rPr>
              <a:t>Single Point of Entry Process</a:t>
            </a:r>
            <a:r>
              <a:rPr lang="en"/>
              <a:t> </a:t>
            </a:r>
            <a:endParaRPr/>
          </a:p>
          <a:p>
            <a:pPr marL="0" lvl="0" indent="0" algn="ctr" rtl="0">
              <a:spcBef>
                <a:spcPts val="0"/>
              </a:spcBef>
              <a:spcAft>
                <a:spcPts val="0"/>
              </a:spcAft>
              <a:buNone/>
            </a:pPr>
            <a:endParaRPr/>
          </a:p>
        </p:txBody>
      </p:sp>
      <p:sp>
        <p:nvSpPr>
          <p:cNvPr id="108" name="Google Shape;108;p22"/>
          <p:cNvSpPr txBox="1">
            <a:spLocks noGrp="1"/>
          </p:cNvSpPr>
          <p:nvPr>
            <p:ph type="body" idx="1"/>
          </p:nvPr>
        </p:nvSpPr>
        <p:spPr>
          <a:xfrm>
            <a:off x="311700" y="1017725"/>
            <a:ext cx="8520600" cy="349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1600"/>
              </a:spcBef>
              <a:spcAft>
                <a:spcPts val="0"/>
              </a:spcAft>
              <a:buNone/>
            </a:pPr>
            <a:r>
              <a:rPr lang="en" dirty="0"/>
              <a:t>The Program Assistant and Family Service staff process and verify applications for eligibility.  Several other staff assist with accepting in-person applications.</a:t>
            </a:r>
            <a:endParaRPr dirty="0"/>
          </a:p>
          <a:p>
            <a:pPr marL="0" lvl="0" indent="0" algn="l" rtl="0">
              <a:spcBef>
                <a:spcPts val="1600"/>
              </a:spcBef>
              <a:spcAft>
                <a:spcPts val="0"/>
              </a:spcAft>
              <a:buNone/>
            </a:pPr>
            <a:r>
              <a:rPr lang="en" dirty="0"/>
              <a:t>The application and our selection process takes into account program differences in eligibility and requirements.</a:t>
            </a:r>
            <a:endParaRPr dirty="0"/>
          </a:p>
          <a:p>
            <a:pPr marL="0" lvl="0" indent="0" algn="l" rtl="0">
              <a:spcBef>
                <a:spcPts val="1600"/>
              </a:spcBef>
              <a:spcAft>
                <a:spcPts val="0"/>
              </a:spcAft>
              <a:buNone/>
            </a:pPr>
            <a:r>
              <a:rPr lang="en" dirty="0"/>
              <a:t>New this year is an online application submission option through the Child Plus data software program we have used for many years for intake and program data management.  </a:t>
            </a:r>
            <a:endParaRPr dirty="0"/>
          </a:p>
          <a:p>
            <a:pPr marL="0" lvl="0" indent="0" algn="l" rtl="0">
              <a:spcBef>
                <a:spcPts val="1600"/>
              </a:spcBef>
              <a:spcAft>
                <a:spcPts val="1600"/>
              </a:spcAft>
              <a:buNone/>
            </a:pPr>
            <a:endParaRPr dirty="0"/>
          </a:p>
        </p:txBody>
      </p:sp>
      <p:grpSp>
        <p:nvGrpSpPr>
          <p:cNvPr id="2" name="Group 1"/>
          <p:cNvGrpSpPr/>
          <p:nvPr/>
        </p:nvGrpSpPr>
        <p:grpSpPr>
          <a:xfrm>
            <a:off x="4104063" y="3974529"/>
            <a:ext cx="4728237" cy="1159849"/>
            <a:chOff x="4104063" y="3974529"/>
            <a:chExt cx="4728237" cy="1159849"/>
          </a:xfrm>
        </p:grpSpPr>
        <p:pic>
          <p:nvPicPr>
            <p:cNvPr id="4" name="Picture 3"/>
            <p:cNvPicPr>
              <a:picLocks noChangeAspect="1"/>
            </p:cNvPicPr>
            <p:nvPr/>
          </p:nvPicPr>
          <p:blipFill>
            <a:blip r:embed="rId3"/>
            <a:stretch>
              <a:fillRect/>
            </a:stretch>
          </p:blipFill>
          <p:spPr>
            <a:xfrm>
              <a:off x="7101323" y="3974529"/>
              <a:ext cx="1105328" cy="882850"/>
            </a:xfrm>
            <a:prstGeom prst="rect">
              <a:avLst/>
            </a:prstGeom>
          </p:spPr>
        </p:pic>
        <p:sp>
          <p:nvSpPr>
            <p:cNvPr id="5" name="TextBox 4"/>
            <p:cNvSpPr txBox="1"/>
            <p:nvPr/>
          </p:nvSpPr>
          <p:spPr>
            <a:xfrm>
              <a:off x="4104063" y="4857379"/>
              <a:ext cx="4728237" cy="276999"/>
            </a:xfrm>
            <a:prstGeom prst="rect">
              <a:avLst/>
            </a:prstGeom>
            <a:solidFill>
              <a:schemeClr val="bg1"/>
            </a:solidFill>
            <a:ln>
              <a:solidFill>
                <a:schemeClr val="tx1"/>
              </a:solidFill>
            </a:ln>
          </p:spPr>
          <p:txBody>
            <a:bodyPr wrap="square" rtlCol="0">
              <a:spAutoFit/>
            </a:bodyPr>
            <a:lstStyle/>
            <a:p>
              <a:pPr lvl="0"/>
              <a:r>
                <a:rPr lang="en-US" sz="1200" dirty="0" smtClean="0"/>
                <a:t>Please feel free to enter questions and thoughts in the chat box!</a:t>
              </a:r>
              <a:endParaRPr lang="en-US" sz="1200" dirty="0"/>
            </a:p>
          </p:txBody>
        </p:sp>
      </p:grpSp>
    </p:spTree>
    <p:extLst>
      <p:ext uri="{BB962C8B-B14F-4D97-AF65-F5344CB8AC3E}">
        <p14:creationId xmlns:p14="http://schemas.microsoft.com/office/powerpoint/2010/main" val="4007767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2E7"/>
        </a:solidFill>
        <a:effectLst/>
      </p:bgPr>
    </p:bg>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311700" y="445025"/>
            <a:ext cx="8520600" cy="103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6AA84F"/>
                </a:solidFill>
              </a:rPr>
              <a:t>Building Relationships with Families…</a:t>
            </a:r>
            <a:endParaRPr b="1">
              <a:solidFill>
                <a:srgbClr val="6AA84F"/>
              </a:solidFill>
            </a:endParaRPr>
          </a:p>
          <a:p>
            <a:pPr marL="0" lvl="0" indent="0" algn="ctr" rtl="0">
              <a:spcBef>
                <a:spcPts val="0"/>
              </a:spcBef>
              <a:spcAft>
                <a:spcPts val="0"/>
              </a:spcAft>
              <a:buNone/>
            </a:pPr>
            <a:r>
              <a:rPr lang="en" b="1">
                <a:solidFill>
                  <a:srgbClr val="6AA84F"/>
                </a:solidFill>
              </a:rPr>
              <a:t>it all starts with the application process.</a:t>
            </a:r>
            <a:endParaRPr b="1">
              <a:solidFill>
                <a:srgbClr val="6AA84F"/>
              </a:solidFill>
            </a:endParaRPr>
          </a:p>
        </p:txBody>
      </p:sp>
      <p:sp>
        <p:nvSpPr>
          <p:cNvPr id="114" name="Google Shape;114;p23"/>
          <p:cNvSpPr txBox="1">
            <a:spLocks noGrp="1"/>
          </p:cNvSpPr>
          <p:nvPr>
            <p:ph type="body" idx="1"/>
          </p:nvPr>
        </p:nvSpPr>
        <p:spPr>
          <a:xfrm>
            <a:off x="311700" y="1712150"/>
            <a:ext cx="8520600" cy="285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Spotsylvania has historically only accepted applications in person for multiple reasons:  </a:t>
            </a:r>
            <a:endParaRPr/>
          </a:p>
          <a:p>
            <a:pPr marL="914400" lvl="0" indent="-342900" algn="l" rtl="0">
              <a:spcBef>
                <a:spcPts val="1600"/>
              </a:spcBef>
              <a:spcAft>
                <a:spcPts val="0"/>
              </a:spcAft>
              <a:buSzPts val="1800"/>
              <a:buChar char="●"/>
            </a:pPr>
            <a:r>
              <a:rPr lang="en"/>
              <a:t>Face to face conversations with families </a:t>
            </a:r>
            <a:endParaRPr/>
          </a:p>
          <a:p>
            <a:pPr marL="914400" lvl="0" indent="-342900" algn="l" rtl="0">
              <a:spcBef>
                <a:spcPts val="0"/>
              </a:spcBef>
              <a:spcAft>
                <a:spcPts val="0"/>
              </a:spcAft>
              <a:buSzPts val="1800"/>
              <a:buChar char="●"/>
            </a:pPr>
            <a:r>
              <a:rPr lang="en"/>
              <a:t>Obtain VPI required eligibility acknowledgement signature immediately</a:t>
            </a:r>
            <a:endParaRPr/>
          </a:p>
          <a:p>
            <a:pPr marL="914400" lvl="0" indent="-342900" algn="l" rtl="0">
              <a:spcBef>
                <a:spcPts val="0"/>
              </a:spcBef>
              <a:spcAft>
                <a:spcPts val="0"/>
              </a:spcAft>
              <a:buSzPts val="1800"/>
              <a:buChar char="●"/>
            </a:pPr>
            <a:r>
              <a:rPr lang="en"/>
              <a:t>Provide needed community resources identified during the process</a:t>
            </a:r>
            <a:endParaRPr/>
          </a:p>
          <a:p>
            <a:pPr marL="914400" lvl="0" indent="-342900" algn="l" rtl="0">
              <a:spcBef>
                <a:spcPts val="0"/>
              </a:spcBef>
              <a:spcAft>
                <a:spcPts val="0"/>
              </a:spcAft>
              <a:buSzPts val="1800"/>
              <a:buChar char="●"/>
            </a:pPr>
            <a:r>
              <a:rPr lang="en"/>
              <a:t>Reduce need to track down incomplete applications</a:t>
            </a:r>
            <a:endParaRPr/>
          </a:p>
        </p:txBody>
      </p:sp>
    </p:spTree>
    <p:extLst>
      <p:ext uri="{BB962C8B-B14F-4D97-AF65-F5344CB8AC3E}">
        <p14:creationId xmlns:p14="http://schemas.microsoft.com/office/powerpoint/2010/main" val="1694362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2E7"/>
        </a:solidFill>
        <a:effectLst/>
      </p:bgPr>
    </p:bg>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311700" y="657975"/>
            <a:ext cx="8520600" cy="94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Due to the COVID-19 pandemic, the need for an alternative application submission method resulted in the development of an online application submission option.</a:t>
            </a:r>
            <a:endParaRPr/>
          </a:p>
          <a:p>
            <a:pPr marL="0" lvl="0" indent="0" algn="ctr" rtl="0">
              <a:spcBef>
                <a:spcPts val="1600"/>
              </a:spcBef>
              <a:spcAft>
                <a:spcPts val="1600"/>
              </a:spcAft>
              <a:buNone/>
            </a:pPr>
            <a:endParaRPr/>
          </a:p>
        </p:txBody>
      </p:sp>
      <p:sp>
        <p:nvSpPr>
          <p:cNvPr id="120" name="Google Shape;120;p24"/>
          <p:cNvSpPr txBox="1"/>
          <p:nvPr/>
        </p:nvSpPr>
        <p:spPr>
          <a:xfrm>
            <a:off x="459875" y="1754550"/>
            <a:ext cx="4112100" cy="2454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1" u="none" strike="noStrike" kern="0" cap="none" spc="0" normalizeH="0" baseline="0" noProof="0">
                <a:ln>
                  <a:noFill/>
                </a:ln>
                <a:solidFill>
                  <a:srgbClr val="38761D"/>
                </a:solidFill>
                <a:effectLst/>
                <a:uLnTx/>
                <a:uFillTx/>
                <a:latin typeface="Arial"/>
                <a:cs typeface="Arial"/>
                <a:sym typeface="Arial"/>
              </a:rPr>
              <a:t>Advantages</a:t>
            </a:r>
            <a:endParaRPr kumimoji="0" sz="1600" b="0" i="1" u="none" strike="noStrike" kern="0" cap="none" spc="0" normalizeH="0" baseline="0" noProof="0">
              <a:ln>
                <a:noFill/>
              </a:ln>
              <a:solidFill>
                <a:srgbClr val="38761D"/>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38761D"/>
              </a:solidFill>
              <a:effectLst/>
              <a:uLnTx/>
              <a:uFillTx/>
              <a:latin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38761D"/>
              </a:buClr>
              <a:buSzPts val="1600"/>
              <a:buFont typeface="Arial"/>
              <a:buChar char="●"/>
              <a:tabLst/>
              <a:defRPr/>
            </a:pPr>
            <a:r>
              <a:rPr kumimoji="0" lang="en" sz="1600" b="0" i="0" u="none" strike="noStrike" kern="0" cap="none" spc="0" normalizeH="0" baseline="0" noProof="0">
                <a:ln>
                  <a:noFill/>
                </a:ln>
                <a:solidFill>
                  <a:srgbClr val="38761D"/>
                </a:solidFill>
                <a:effectLst/>
                <a:uLnTx/>
                <a:uFillTx/>
                <a:latin typeface="Arial"/>
                <a:cs typeface="Arial"/>
                <a:sym typeface="Arial"/>
              </a:rPr>
              <a:t>Ease of submission</a:t>
            </a:r>
            <a:endParaRPr kumimoji="0" sz="1600" b="0" i="0" u="none" strike="noStrike" kern="0" cap="none" spc="0" normalizeH="0" baseline="0" noProof="0">
              <a:ln>
                <a:noFill/>
              </a:ln>
              <a:solidFill>
                <a:srgbClr val="38761D"/>
              </a:solidFill>
              <a:effectLst/>
              <a:uLnTx/>
              <a:uFillTx/>
              <a:latin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38761D"/>
              </a:buClr>
              <a:buSzPts val="1600"/>
              <a:buFont typeface="Arial"/>
              <a:buChar char="●"/>
              <a:tabLst/>
              <a:defRPr/>
            </a:pPr>
            <a:r>
              <a:rPr kumimoji="0" lang="en" sz="1600" b="0" i="0" u="none" strike="noStrike" kern="0" cap="none" spc="0" normalizeH="0" baseline="0" noProof="0">
                <a:ln>
                  <a:noFill/>
                </a:ln>
                <a:solidFill>
                  <a:srgbClr val="38761D"/>
                </a:solidFill>
                <a:effectLst/>
                <a:uLnTx/>
                <a:uFillTx/>
                <a:latin typeface="Arial"/>
                <a:cs typeface="Arial"/>
                <a:sym typeface="Arial"/>
              </a:rPr>
              <a:t>Instant data entry</a:t>
            </a:r>
            <a:endParaRPr kumimoji="0" sz="1600" b="0" i="0" u="none" strike="noStrike" kern="0" cap="none" spc="0" normalizeH="0" baseline="0" noProof="0">
              <a:ln>
                <a:noFill/>
              </a:ln>
              <a:solidFill>
                <a:srgbClr val="38761D"/>
              </a:solidFill>
              <a:effectLst/>
              <a:uLnTx/>
              <a:uFillTx/>
              <a:latin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38761D"/>
              </a:buClr>
              <a:buSzPts val="1600"/>
              <a:buFont typeface="Arial"/>
              <a:buChar char="●"/>
              <a:tabLst/>
              <a:defRPr/>
            </a:pPr>
            <a:r>
              <a:rPr kumimoji="0" lang="en" sz="1600" b="0" i="0" u="none" strike="noStrike" kern="0" cap="none" spc="0" normalizeH="0" baseline="0" noProof="0">
                <a:ln>
                  <a:noFill/>
                </a:ln>
                <a:solidFill>
                  <a:srgbClr val="38761D"/>
                </a:solidFill>
                <a:effectLst/>
                <a:uLnTx/>
                <a:uFillTx/>
                <a:latin typeface="Arial"/>
                <a:cs typeface="Arial"/>
                <a:sym typeface="Arial"/>
              </a:rPr>
              <a:t>Prescreen of eligibility</a:t>
            </a:r>
            <a:endParaRPr kumimoji="0" sz="1600" b="0" i="0" u="none" strike="noStrike" kern="0" cap="none" spc="0" normalizeH="0" baseline="0" noProof="0">
              <a:ln>
                <a:noFill/>
              </a:ln>
              <a:solidFill>
                <a:srgbClr val="38761D"/>
              </a:solidFill>
              <a:effectLst/>
              <a:uLnTx/>
              <a:uFillTx/>
              <a:latin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38761D"/>
              </a:buClr>
              <a:buSzPts val="1600"/>
              <a:buFont typeface="Arial"/>
              <a:buChar char="●"/>
              <a:tabLst/>
              <a:defRPr/>
            </a:pPr>
            <a:r>
              <a:rPr kumimoji="0" lang="en" sz="1600" b="0" i="0" u="none" strike="noStrike" kern="0" cap="none" spc="0" normalizeH="0" baseline="0" noProof="0">
                <a:ln>
                  <a:noFill/>
                </a:ln>
                <a:solidFill>
                  <a:srgbClr val="38761D"/>
                </a:solidFill>
                <a:effectLst/>
                <a:uLnTx/>
                <a:uFillTx/>
                <a:latin typeface="Arial"/>
                <a:cs typeface="Arial"/>
                <a:sym typeface="Arial"/>
              </a:rPr>
              <a:t>Regular communication through email</a:t>
            </a:r>
            <a:endParaRPr kumimoji="0" sz="1600" b="0" i="0" u="none" strike="noStrike" kern="0" cap="none" spc="0" normalizeH="0" baseline="0" noProof="0">
              <a:ln>
                <a:noFill/>
              </a:ln>
              <a:solidFill>
                <a:srgbClr val="38761D"/>
              </a:solidFill>
              <a:effectLst/>
              <a:uLnTx/>
              <a:uFillTx/>
              <a:latin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38761D"/>
              </a:buClr>
              <a:buSzPts val="1600"/>
              <a:buFont typeface="Arial"/>
              <a:buChar char="●"/>
              <a:tabLst/>
              <a:defRPr/>
            </a:pPr>
            <a:r>
              <a:rPr kumimoji="0" lang="en" sz="1600" b="0" i="0" u="none" strike="noStrike" kern="0" cap="none" spc="0" normalizeH="0" baseline="0" noProof="0">
                <a:ln>
                  <a:noFill/>
                </a:ln>
                <a:solidFill>
                  <a:srgbClr val="38761D"/>
                </a:solidFill>
                <a:effectLst/>
                <a:uLnTx/>
                <a:uFillTx/>
                <a:latin typeface="Arial"/>
                <a:cs typeface="Arial"/>
                <a:sym typeface="Arial"/>
              </a:rPr>
              <a:t>In-person drop off available to families</a:t>
            </a:r>
            <a:endParaRPr kumimoji="0" sz="1600" b="0" i="0" u="none" strike="noStrike" kern="0" cap="none" spc="0" normalizeH="0" baseline="0" noProof="0">
              <a:ln>
                <a:noFill/>
              </a:ln>
              <a:solidFill>
                <a:srgbClr val="38761D"/>
              </a:solidFill>
              <a:effectLst/>
              <a:uLnTx/>
              <a:uFillTx/>
              <a:latin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38761D"/>
              </a:buClr>
              <a:buSzPts val="1600"/>
              <a:buFont typeface="Arial"/>
              <a:buChar char="●"/>
              <a:tabLst/>
              <a:defRPr/>
            </a:pPr>
            <a:r>
              <a:rPr kumimoji="0" lang="en" sz="1600" b="0" i="0" u="none" strike="noStrike" kern="0" cap="none" spc="0" normalizeH="0" baseline="0" noProof="0">
                <a:ln>
                  <a:noFill/>
                </a:ln>
                <a:solidFill>
                  <a:srgbClr val="38761D"/>
                </a:solidFill>
                <a:effectLst/>
                <a:uLnTx/>
                <a:uFillTx/>
                <a:latin typeface="Arial"/>
                <a:cs typeface="Arial"/>
                <a:sym typeface="Arial"/>
              </a:rPr>
              <a:t>Ensures safety of families and staff</a:t>
            </a:r>
            <a:endParaRPr kumimoji="0" sz="1600" b="0" i="0" u="none" strike="noStrike" kern="0" cap="none" spc="0" normalizeH="0" baseline="0" noProof="0">
              <a:ln>
                <a:noFill/>
              </a:ln>
              <a:solidFill>
                <a:srgbClr val="38761D"/>
              </a:solidFill>
              <a:effectLst/>
              <a:uLnTx/>
              <a:uFillTx/>
              <a:latin typeface="Arial"/>
              <a:cs typeface="Arial"/>
              <a:sym typeface="Arial"/>
            </a:endParaRPr>
          </a:p>
        </p:txBody>
      </p:sp>
      <p:sp>
        <p:nvSpPr>
          <p:cNvPr id="121" name="Google Shape;121;p24"/>
          <p:cNvSpPr txBox="1"/>
          <p:nvPr/>
        </p:nvSpPr>
        <p:spPr>
          <a:xfrm>
            <a:off x="4572000" y="1754550"/>
            <a:ext cx="4112100" cy="2454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1" u="none" strike="noStrike" kern="0" cap="none" spc="0" normalizeH="0" baseline="0" noProof="0">
                <a:ln>
                  <a:noFill/>
                </a:ln>
                <a:solidFill>
                  <a:srgbClr val="E69138"/>
                </a:solidFill>
                <a:effectLst/>
                <a:uLnTx/>
                <a:uFillTx/>
                <a:latin typeface="Arial"/>
                <a:cs typeface="Arial"/>
                <a:sym typeface="Arial"/>
              </a:rPr>
              <a:t>Disadvantages</a:t>
            </a:r>
            <a:endParaRPr kumimoji="0" sz="1600" b="0" i="1" u="none" strike="noStrike" kern="0" cap="none" spc="0" normalizeH="0" baseline="0" noProof="0">
              <a:ln>
                <a:noFill/>
              </a:ln>
              <a:solidFill>
                <a:srgbClr val="E69138"/>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E69138"/>
              </a:solidFill>
              <a:effectLst/>
              <a:uLnTx/>
              <a:uFillTx/>
              <a:latin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E69138"/>
              </a:buClr>
              <a:buSzPts val="1600"/>
              <a:buFont typeface="Arial"/>
              <a:buChar char="●"/>
              <a:tabLst/>
              <a:defRPr/>
            </a:pPr>
            <a:r>
              <a:rPr kumimoji="0" lang="en" sz="1600" b="0" i="0" u="none" strike="noStrike" kern="0" cap="none" spc="0" normalizeH="0" baseline="0" noProof="0">
                <a:ln>
                  <a:noFill/>
                </a:ln>
                <a:solidFill>
                  <a:srgbClr val="E69138"/>
                </a:solidFill>
                <a:effectLst/>
                <a:uLnTx/>
                <a:uFillTx/>
                <a:latin typeface="Arial"/>
                <a:cs typeface="Arial"/>
                <a:sym typeface="Arial"/>
              </a:rPr>
              <a:t>Incomplete data entry</a:t>
            </a:r>
            <a:endParaRPr kumimoji="0" sz="1600" b="0" i="0" u="none" strike="noStrike" kern="0" cap="none" spc="0" normalizeH="0" baseline="0" noProof="0">
              <a:ln>
                <a:noFill/>
              </a:ln>
              <a:solidFill>
                <a:srgbClr val="E69138"/>
              </a:solidFill>
              <a:effectLst/>
              <a:uLnTx/>
              <a:uFillTx/>
              <a:latin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E69138"/>
              </a:buClr>
              <a:buSzPts val="1600"/>
              <a:buFont typeface="Arial"/>
              <a:buChar char="●"/>
              <a:tabLst/>
              <a:defRPr/>
            </a:pPr>
            <a:r>
              <a:rPr kumimoji="0" lang="en" sz="1600" b="0" i="0" u="none" strike="noStrike" kern="0" cap="none" spc="0" normalizeH="0" baseline="0" noProof="0">
                <a:ln>
                  <a:noFill/>
                </a:ln>
                <a:solidFill>
                  <a:srgbClr val="E69138"/>
                </a:solidFill>
                <a:effectLst/>
                <a:uLnTx/>
                <a:uFillTx/>
                <a:latin typeface="Arial"/>
                <a:cs typeface="Arial"/>
                <a:sym typeface="Arial"/>
              </a:rPr>
              <a:t>Limits use only to families with connectivity capability </a:t>
            </a:r>
            <a:endParaRPr kumimoji="0" sz="1600" b="0" i="0" u="none" strike="noStrike" kern="0" cap="none" spc="0" normalizeH="0" baseline="0" noProof="0">
              <a:ln>
                <a:noFill/>
              </a:ln>
              <a:solidFill>
                <a:srgbClr val="E69138"/>
              </a:solidFill>
              <a:effectLst/>
              <a:uLnTx/>
              <a:uFillTx/>
              <a:latin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E69138"/>
              </a:buClr>
              <a:buSzPts val="1600"/>
              <a:buFont typeface="Arial"/>
              <a:buChar char="●"/>
              <a:tabLst/>
              <a:defRPr/>
            </a:pPr>
            <a:r>
              <a:rPr kumimoji="0" lang="en" sz="1600" b="0" i="0" u="none" strike="noStrike" kern="0" cap="none" spc="0" normalizeH="0" baseline="0" noProof="0">
                <a:ln>
                  <a:noFill/>
                </a:ln>
                <a:solidFill>
                  <a:srgbClr val="E69138"/>
                </a:solidFill>
                <a:effectLst/>
                <a:uLnTx/>
                <a:uFillTx/>
                <a:latin typeface="Arial"/>
                <a:cs typeface="Arial"/>
                <a:sym typeface="Arial"/>
              </a:rPr>
              <a:t>Missing eligibility signature</a:t>
            </a:r>
            <a:endParaRPr kumimoji="0" sz="1600" b="0" i="0" u="none" strike="noStrike" kern="0" cap="none" spc="0" normalizeH="0" baseline="0" noProof="0">
              <a:ln>
                <a:noFill/>
              </a:ln>
              <a:solidFill>
                <a:srgbClr val="E69138"/>
              </a:solidFill>
              <a:effectLst/>
              <a:uLnTx/>
              <a:uFillTx/>
              <a:latin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E69138"/>
              </a:buClr>
              <a:buSzPts val="1600"/>
              <a:buFont typeface="Arial"/>
              <a:buChar char="●"/>
              <a:tabLst/>
              <a:defRPr/>
            </a:pPr>
            <a:r>
              <a:rPr kumimoji="0" lang="en" sz="1600" b="0" i="0" u="none" strike="noStrike" kern="0" cap="none" spc="0" normalizeH="0" baseline="0" noProof="0">
                <a:ln>
                  <a:noFill/>
                </a:ln>
                <a:solidFill>
                  <a:srgbClr val="E69138"/>
                </a:solidFill>
                <a:effectLst/>
                <a:uLnTx/>
                <a:uFillTx/>
                <a:latin typeface="Arial"/>
                <a:cs typeface="Arial"/>
                <a:sym typeface="Arial"/>
              </a:rPr>
              <a:t>Loss of face to face communication</a:t>
            </a:r>
            <a:endParaRPr kumimoji="0" sz="1600" b="0" i="0" u="none" strike="noStrike" kern="0" cap="none" spc="0" normalizeH="0" baseline="0" noProof="0">
              <a:ln>
                <a:noFill/>
              </a:ln>
              <a:solidFill>
                <a:srgbClr val="E69138"/>
              </a:solidFill>
              <a:effectLst/>
              <a:uLnTx/>
              <a:uFillTx/>
              <a:latin typeface="Arial"/>
              <a:cs typeface="Arial"/>
              <a:sym typeface="Arial"/>
            </a:endParaRPr>
          </a:p>
        </p:txBody>
      </p:sp>
    </p:spTree>
    <p:extLst>
      <p:ext uri="{BB962C8B-B14F-4D97-AF65-F5344CB8AC3E}">
        <p14:creationId xmlns:p14="http://schemas.microsoft.com/office/powerpoint/2010/main" val="1223672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body" idx="1"/>
          </p:nvPr>
        </p:nvSpPr>
        <p:spPr>
          <a:xfrm>
            <a:off x="311700" y="198100"/>
            <a:ext cx="8520600" cy="467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E69138"/>
                </a:solidFill>
              </a:rPr>
              <a:t>Resolving the Disadvantages</a:t>
            </a:r>
            <a:endParaRPr b="1" i="1">
              <a:solidFill>
                <a:srgbClr val="E69138"/>
              </a:solidFill>
            </a:endParaRPr>
          </a:p>
          <a:p>
            <a:pPr marL="457200" lvl="0" indent="-330200" algn="l" rtl="0">
              <a:lnSpc>
                <a:spcPct val="100000"/>
              </a:lnSpc>
              <a:spcBef>
                <a:spcPts val="1600"/>
              </a:spcBef>
              <a:spcAft>
                <a:spcPts val="0"/>
              </a:spcAft>
              <a:buClr>
                <a:srgbClr val="E69138"/>
              </a:buClr>
              <a:buSzPts val="1600"/>
              <a:buChar char="●"/>
            </a:pPr>
            <a:r>
              <a:rPr lang="en" sz="1600">
                <a:solidFill>
                  <a:srgbClr val="E69138"/>
                </a:solidFill>
              </a:rPr>
              <a:t>Incomplete data entry</a:t>
            </a:r>
            <a:endParaRPr sz="1600">
              <a:solidFill>
                <a:srgbClr val="E69138"/>
              </a:solidFill>
            </a:endParaRPr>
          </a:p>
          <a:p>
            <a:pPr marL="914400" lvl="0" indent="0" algn="l" rtl="0">
              <a:lnSpc>
                <a:spcPct val="100000"/>
              </a:lnSpc>
              <a:spcBef>
                <a:spcPts val="0"/>
              </a:spcBef>
              <a:spcAft>
                <a:spcPts val="0"/>
              </a:spcAft>
              <a:buNone/>
            </a:pPr>
            <a:r>
              <a:rPr lang="en" sz="1600">
                <a:solidFill>
                  <a:srgbClr val="000000"/>
                </a:solidFill>
              </a:rPr>
              <a:t>Family Service staff emailed or called families for any missing items or information, offering options for electronic or in-person submission.  </a:t>
            </a:r>
            <a:endParaRPr sz="1600">
              <a:solidFill>
                <a:srgbClr val="000000"/>
              </a:solidFill>
            </a:endParaRPr>
          </a:p>
          <a:p>
            <a:pPr marL="457200" lvl="0" indent="0" algn="l" rtl="0">
              <a:lnSpc>
                <a:spcPct val="100000"/>
              </a:lnSpc>
              <a:spcBef>
                <a:spcPts val="0"/>
              </a:spcBef>
              <a:spcAft>
                <a:spcPts val="0"/>
              </a:spcAft>
              <a:buNone/>
            </a:pPr>
            <a:endParaRPr sz="1600">
              <a:solidFill>
                <a:srgbClr val="E69138"/>
              </a:solidFill>
            </a:endParaRPr>
          </a:p>
          <a:p>
            <a:pPr marL="457200" lvl="0" indent="-330200" algn="l" rtl="0">
              <a:lnSpc>
                <a:spcPct val="100000"/>
              </a:lnSpc>
              <a:spcBef>
                <a:spcPts val="0"/>
              </a:spcBef>
              <a:spcAft>
                <a:spcPts val="0"/>
              </a:spcAft>
              <a:buClr>
                <a:srgbClr val="E69138"/>
              </a:buClr>
              <a:buSzPts val="1600"/>
              <a:buChar char="●"/>
            </a:pPr>
            <a:r>
              <a:rPr lang="en" sz="1600">
                <a:solidFill>
                  <a:srgbClr val="E69138"/>
                </a:solidFill>
              </a:rPr>
              <a:t>Limits use only to families with connectivity capability</a:t>
            </a:r>
            <a:endParaRPr sz="1600">
              <a:solidFill>
                <a:srgbClr val="E69138"/>
              </a:solidFill>
            </a:endParaRPr>
          </a:p>
          <a:p>
            <a:pPr marL="914400" lvl="0" indent="0" algn="l" rtl="0">
              <a:lnSpc>
                <a:spcPct val="100000"/>
              </a:lnSpc>
              <a:spcBef>
                <a:spcPts val="0"/>
              </a:spcBef>
              <a:spcAft>
                <a:spcPts val="0"/>
              </a:spcAft>
              <a:buNone/>
            </a:pPr>
            <a:r>
              <a:rPr lang="en" sz="1600">
                <a:solidFill>
                  <a:srgbClr val="000000"/>
                </a:solidFill>
              </a:rPr>
              <a:t>Families may drop off physical applications and supporting documents to the office.  </a:t>
            </a:r>
            <a:endParaRPr sz="1600">
              <a:solidFill>
                <a:srgbClr val="000000"/>
              </a:solidFill>
            </a:endParaRPr>
          </a:p>
          <a:p>
            <a:pPr marL="914400" lvl="0" indent="0" algn="l" rtl="0">
              <a:lnSpc>
                <a:spcPct val="100000"/>
              </a:lnSpc>
              <a:spcBef>
                <a:spcPts val="0"/>
              </a:spcBef>
              <a:spcAft>
                <a:spcPts val="0"/>
              </a:spcAft>
              <a:buNone/>
            </a:pPr>
            <a:endParaRPr sz="1600">
              <a:solidFill>
                <a:srgbClr val="000000"/>
              </a:solidFill>
            </a:endParaRPr>
          </a:p>
          <a:p>
            <a:pPr marL="457200" lvl="0" indent="-330200" algn="l" rtl="0">
              <a:lnSpc>
                <a:spcPct val="100000"/>
              </a:lnSpc>
              <a:spcBef>
                <a:spcPts val="0"/>
              </a:spcBef>
              <a:spcAft>
                <a:spcPts val="0"/>
              </a:spcAft>
              <a:buClr>
                <a:srgbClr val="E69138"/>
              </a:buClr>
              <a:buSzPts val="1600"/>
              <a:buChar char="●"/>
            </a:pPr>
            <a:r>
              <a:rPr lang="en" sz="1600">
                <a:solidFill>
                  <a:srgbClr val="E69138"/>
                </a:solidFill>
              </a:rPr>
              <a:t>Missing eligibility signature</a:t>
            </a:r>
            <a:endParaRPr sz="1600">
              <a:solidFill>
                <a:srgbClr val="E69138"/>
              </a:solidFill>
            </a:endParaRPr>
          </a:p>
          <a:p>
            <a:pPr marL="914400" lvl="0" indent="0" algn="l" rtl="0">
              <a:spcBef>
                <a:spcPts val="0"/>
              </a:spcBef>
              <a:spcAft>
                <a:spcPts val="0"/>
              </a:spcAft>
              <a:buNone/>
            </a:pPr>
            <a:r>
              <a:rPr lang="en" sz="1600">
                <a:solidFill>
                  <a:schemeClr val="dk1"/>
                </a:solidFill>
              </a:rPr>
              <a:t>After application submission, families are contacted by email or phone to initially confirm their Income Verification through no contact.  </a:t>
            </a:r>
            <a:endParaRPr sz="1600">
              <a:solidFill>
                <a:schemeClr val="dk1"/>
              </a:solidFill>
            </a:endParaRPr>
          </a:p>
          <a:p>
            <a:pPr marL="457200" lvl="0" indent="-330200" algn="l" rtl="0">
              <a:lnSpc>
                <a:spcPct val="100000"/>
              </a:lnSpc>
              <a:spcBef>
                <a:spcPts val="1600"/>
              </a:spcBef>
              <a:spcAft>
                <a:spcPts val="0"/>
              </a:spcAft>
              <a:buClr>
                <a:srgbClr val="E69138"/>
              </a:buClr>
              <a:buSzPts val="1600"/>
              <a:buChar char="●"/>
            </a:pPr>
            <a:r>
              <a:rPr lang="en" sz="1600">
                <a:solidFill>
                  <a:srgbClr val="E69138"/>
                </a:solidFill>
              </a:rPr>
              <a:t>Loss of face to face communication</a:t>
            </a:r>
            <a:endParaRPr sz="1600">
              <a:solidFill>
                <a:srgbClr val="E69138"/>
              </a:solidFill>
            </a:endParaRPr>
          </a:p>
          <a:p>
            <a:pPr marL="914400" lvl="0" indent="0" algn="l" rtl="0">
              <a:spcBef>
                <a:spcPts val="0"/>
              </a:spcBef>
              <a:spcAft>
                <a:spcPts val="0"/>
              </a:spcAft>
              <a:buNone/>
            </a:pPr>
            <a:r>
              <a:rPr lang="en" sz="1600">
                <a:solidFill>
                  <a:schemeClr val="dk1"/>
                </a:solidFill>
              </a:rPr>
              <a:t>Email and phone conversations proved very successful and surprisingly, families would sometimes share more than they might typically in person.  </a:t>
            </a:r>
            <a:endParaRPr/>
          </a:p>
          <a:p>
            <a:pPr marL="0" lvl="0" indent="0" algn="l" rtl="0">
              <a:spcBef>
                <a:spcPts val="1600"/>
              </a:spcBef>
              <a:spcAft>
                <a:spcPts val="1600"/>
              </a:spcAft>
              <a:buNone/>
            </a:pPr>
            <a:endParaRPr/>
          </a:p>
        </p:txBody>
      </p:sp>
    </p:spTree>
    <p:extLst>
      <p:ext uri="{BB962C8B-B14F-4D97-AF65-F5344CB8AC3E}">
        <p14:creationId xmlns:p14="http://schemas.microsoft.com/office/powerpoint/2010/main" val="2503860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307" y="147730"/>
            <a:ext cx="7886700" cy="994500"/>
          </a:xfrm>
        </p:spPr>
        <p:txBody>
          <a:bodyPr/>
          <a:lstStyle/>
          <a:p>
            <a:r>
              <a:rPr lang="en-US" dirty="0" smtClean="0"/>
              <a:t>Additional Notes </a:t>
            </a:r>
            <a:r>
              <a:rPr lang="en-US" dirty="0"/>
              <a:t>F</a:t>
            </a:r>
            <a:r>
              <a:rPr lang="en-US" dirty="0" smtClean="0"/>
              <a:t>rom the Field</a:t>
            </a:r>
            <a:endParaRPr lang="en-US" dirty="0"/>
          </a:p>
        </p:txBody>
      </p:sp>
      <p:sp>
        <p:nvSpPr>
          <p:cNvPr id="3" name="Rectangle 2"/>
          <p:cNvSpPr/>
          <p:nvPr/>
        </p:nvSpPr>
        <p:spPr>
          <a:xfrm>
            <a:off x="530679" y="1000716"/>
            <a:ext cx="8360228" cy="3539430"/>
          </a:xfrm>
          <a:prstGeom prst="rect">
            <a:avLst/>
          </a:prstGeom>
        </p:spPr>
        <p:txBody>
          <a:bodyPr wrap="square">
            <a:spAutoFit/>
          </a:bodyPr>
          <a:lstStyle/>
          <a:p>
            <a:r>
              <a:rPr lang="en-US" dirty="0">
                <a:solidFill>
                  <a:srgbClr val="222222"/>
                </a:solidFill>
                <a:latin typeface="Trebuchet MS" panose="020B0603020202020204" pitchFamily="34" charset="0"/>
              </a:rPr>
              <a:t>Many Head Start Community Action Agency programs are working to establish some level of coordinated efforts with the Local Education Agencies in their localities.   </a:t>
            </a:r>
            <a:endParaRPr lang="en-US" dirty="0" smtClean="0">
              <a:solidFill>
                <a:srgbClr val="222222"/>
              </a:solidFill>
              <a:latin typeface="Trebuchet MS" panose="020B0603020202020204" pitchFamily="34" charset="0"/>
            </a:endParaRPr>
          </a:p>
          <a:p>
            <a:endParaRPr lang="en-US" dirty="0">
              <a:solidFill>
                <a:srgbClr val="222222"/>
              </a:solidFill>
              <a:latin typeface="Trebuchet MS" panose="020B0603020202020204" pitchFamily="34" charset="0"/>
            </a:endParaRPr>
          </a:p>
          <a:p>
            <a:r>
              <a:rPr lang="en-US" dirty="0" smtClean="0">
                <a:solidFill>
                  <a:srgbClr val="222222"/>
                </a:solidFill>
                <a:latin typeface="Trebuchet MS" panose="020B0603020202020204" pitchFamily="34" charset="0"/>
              </a:rPr>
              <a:t>The </a:t>
            </a:r>
            <a:r>
              <a:rPr lang="en-US" dirty="0">
                <a:solidFill>
                  <a:srgbClr val="222222"/>
                </a:solidFill>
                <a:latin typeface="Trebuchet MS" panose="020B0603020202020204" pitchFamily="34" charset="0"/>
              </a:rPr>
              <a:t>Elementary and Secondary Education Act (ESEA), as amended by the Every Student Succeeds Act (ESSA), requires local educational agencies (LEAs) receiving Title I funds to develop agreements with Head Start and other early childhood providers to increase coordination.</a:t>
            </a:r>
            <a:br>
              <a:rPr lang="en-US" dirty="0">
                <a:solidFill>
                  <a:srgbClr val="222222"/>
                </a:solidFill>
                <a:latin typeface="Trebuchet MS" panose="020B0603020202020204" pitchFamily="34" charset="0"/>
              </a:rPr>
            </a:br>
            <a:endParaRPr lang="en-US" dirty="0">
              <a:solidFill>
                <a:srgbClr val="222222"/>
              </a:solidFill>
              <a:latin typeface="Trebuchet MS" panose="020B0603020202020204" pitchFamily="34" charset="0"/>
            </a:endParaRPr>
          </a:p>
          <a:p>
            <a:r>
              <a:rPr lang="en-US" b="1" dirty="0" smtClean="0">
                <a:solidFill>
                  <a:srgbClr val="222222"/>
                </a:solidFill>
                <a:latin typeface="Trebuchet MS" panose="020B0603020202020204" pitchFamily="34" charset="0"/>
              </a:rPr>
              <a:t>Illustrations of coordinated </a:t>
            </a:r>
            <a:r>
              <a:rPr lang="en-US" b="1" dirty="0">
                <a:solidFill>
                  <a:srgbClr val="222222"/>
                </a:solidFill>
                <a:latin typeface="Trebuchet MS" panose="020B0603020202020204" pitchFamily="34" charset="0"/>
              </a:rPr>
              <a:t>efforts </a:t>
            </a:r>
            <a:r>
              <a:rPr lang="en-US" b="1" dirty="0" smtClean="0">
                <a:solidFill>
                  <a:srgbClr val="222222"/>
                </a:solidFill>
                <a:latin typeface="Trebuchet MS" panose="020B0603020202020204" pitchFamily="34" charset="0"/>
              </a:rPr>
              <a:t>in HRCAP (Newport News, Hampton, Portsmouth, Norfolk and Chesapeake):</a:t>
            </a:r>
          </a:p>
          <a:p>
            <a:pPr marL="285750" indent="-285750">
              <a:buFont typeface="Arial" panose="020B0604020202020204" pitchFamily="34" charset="0"/>
              <a:buChar char="•"/>
            </a:pPr>
            <a:r>
              <a:rPr lang="en-US" dirty="0" smtClean="0">
                <a:solidFill>
                  <a:srgbClr val="222222"/>
                </a:solidFill>
                <a:latin typeface="Trebuchet MS" panose="020B0603020202020204" pitchFamily="34" charset="0"/>
              </a:rPr>
              <a:t>Joint </a:t>
            </a:r>
            <a:r>
              <a:rPr lang="en-US" dirty="0">
                <a:solidFill>
                  <a:srgbClr val="222222"/>
                </a:solidFill>
                <a:latin typeface="Trebuchet MS" panose="020B0603020202020204" pitchFamily="34" charset="0"/>
              </a:rPr>
              <a:t>recruitment flyers, and preschool enrollment </a:t>
            </a:r>
            <a:r>
              <a:rPr lang="en-US" dirty="0" smtClean="0">
                <a:solidFill>
                  <a:srgbClr val="222222"/>
                </a:solidFill>
                <a:latin typeface="Trebuchet MS" panose="020B0603020202020204" pitchFamily="34" charset="0"/>
              </a:rPr>
              <a:t>applications.</a:t>
            </a:r>
          </a:p>
          <a:p>
            <a:pPr marL="285750" indent="-285750">
              <a:buFont typeface="Arial" panose="020B0604020202020204" pitchFamily="34" charset="0"/>
              <a:buChar char="•"/>
            </a:pPr>
            <a:r>
              <a:rPr lang="en-US" dirty="0" smtClean="0">
                <a:solidFill>
                  <a:srgbClr val="222222"/>
                </a:solidFill>
                <a:latin typeface="Trebuchet MS" panose="020B0603020202020204" pitchFamily="34" charset="0"/>
              </a:rPr>
              <a:t>Parental </a:t>
            </a:r>
            <a:r>
              <a:rPr lang="en-US" dirty="0">
                <a:solidFill>
                  <a:srgbClr val="222222"/>
                </a:solidFill>
                <a:latin typeface="Trebuchet MS" panose="020B0603020202020204" pitchFamily="34" charset="0"/>
              </a:rPr>
              <a:t>consent to share enrollment information between </a:t>
            </a:r>
            <a:r>
              <a:rPr lang="en-US" dirty="0" smtClean="0">
                <a:solidFill>
                  <a:srgbClr val="222222"/>
                </a:solidFill>
                <a:latin typeface="Trebuchet MS" panose="020B0603020202020204" pitchFamily="34" charset="0"/>
              </a:rPr>
              <a:t>programs.</a:t>
            </a:r>
          </a:p>
          <a:p>
            <a:pPr marL="285750" indent="-285750">
              <a:buFont typeface="Arial" panose="020B0604020202020204" pitchFamily="34" charset="0"/>
              <a:buChar char="•"/>
            </a:pPr>
            <a:r>
              <a:rPr lang="en-US" dirty="0" smtClean="0">
                <a:solidFill>
                  <a:srgbClr val="222222"/>
                </a:solidFill>
                <a:latin typeface="Trebuchet MS" panose="020B0603020202020204" pitchFamily="34" charset="0"/>
              </a:rPr>
              <a:t>VPI </a:t>
            </a:r>
            <a:r>
              <a:rPr lang="en-US" dirty="0">
                <a:solidFill>
                  <a:srgbClr val="222222"/>
                </a:solidFill>
                <a:latin typeface="Trebuchet MS" panose="020B0603020202020204" pitchFamily="34" charset="0"/>
              </a:rPr>
              <a:t>Coordinators serving on Head Start Policy </a:t>
            </a:r>
            <a:r>
              <a:rPr lang="en-US" dirty="0" smtClean="0">
                <a:solidFill>
                  <a:srgbClr val="222222"/>
                </a:solidFill>
                <a:latin typeface="Trebuchet MS" panose="020B0603020202020204" pitchFamily="34" charset="0"/>
              </a:rPr>
              <a:t>Councils.</a:t>
            </a:r>
          </a:p>
          <a:p>
            <a:pPr marL="285750" indent="-285750">
              <a:buFont typeface="Arial" panose="020B0604020202020204" pitchFamily="34" charset="0"/>
              <a:buChar char="•"/>
            </a:pPr>
            <a:r>
              <a:rPr lang="en-US" dirty="0" smtClean="0">
                <a:solidFill>
                  <a:srgbClr val="222222"/>
                </a:solidFill>
                <a:latin typeface="Trebuchet MS" panose="020B0603020202020204" pitchFamily="34" charset="0"/>
              </a:rPr>
              <a:t>Head </a:t>
            </a:r>
            <a:r>
              <a:rPr lang="en-US" dirty="0">
                <a:solidFill>
                  <a:srgbClr val="222222"/>
                </a:solidFill>
                <a:latin typeface="Trebuchet MS" panose="020B0603020202020204" pitchFamily="34" charset="0"/>
              </a:rPr>
              <a:t>Start Directors serving on VPI Steering </a:t>
            </a:r>
            <a:r>
              <a:rPr lang="en-US" dirty="0" smtClean="0">
                <a:solidFill>
                  <a:srgbClr val="222222"/>
                </a:solidFill>
                <a:latin typeface="Trebuchet MS" panose="020B0603020202020204" pitchFamily="34" charset="0"/>
              </a:rPr>
              <a:t>Committees.</a:t>
            </a:r>
          </a:p>
          <a:p>
            <a:pPr marL="285750" indent="-285750">
              <a:buFont typeface="Arial" panose="020B0604020202020204" pitchFamily="34" charset="0"/>
              <a:buChar char="•"/>
            </a:pPr>
            <a:r>
              <a:rPr lang="en-US" dirty="0" smtClean="0">
                <a:solidFill>
                  <a:srgbClr val="222222"/>
                </a:solidFill>
                <a:latin typeface="Trebuchet MS" panose="020B0603020202020204" pitchFamily="34" charset="0"/>
              </a:rPr>
              <a:t>LEA </a:t>
            </a:r>
            <a:r>
              <a:rPr lang="en-US" dirty="0">
                <a:solidFill>
                  <a:srgbClr val="222222"/>
                </a:solidFill>
                <a:latin typeface="Trebuchet MS" panose="020B0603020202020204" pitchFamily="34" charset="0"/>
              </a:rPr>
              <a:t>teachers and Head Start teachers co-teaching in classrooms for children identified with </a:t>
            </a:r>
            <a:r>
              <a:rPr lang="en-US" dirty="0" smtClean="0">
                <a:solidFill>
                  <a:srgbClr val="222222"/>
                </a:solidFill>
                <a:latin typeface="Trebuchet MS" panose="020B0603020202020204" pitchFamily="34" charset="0"/>
              </a:rPr>
              <a:t>disabilities.</a:t>
            </a:r>
          </a:p>
          <a:p>
            <a:pPr marL="285750" indent="-285750">
              <a:buFont typeface="Arial" panose="020B0604020202020204" pitchFamily="34" charset="0"/>
              <a:buChar char="•"/>
            </a:pPr>
            <a:r>
              <a:rPr lang="en-US" dirty="0" smtClean="0">
                <a:solidFill>
                  <a:srgbClr val="222222"/>
                </a:solidFill>
                <a:latin typeface="Trebuchet MS" panose="020B0603020202020204" pitchFamily="34" charset="0"/>
              </a:rPr>
              <a:t>Kindergarten </a:t>
            </a:r>
            <a:r>
              <a:rPr lang="en-US" dirty="0">
                <a:solidFill>
                  <a:srgbClr val="222222"/>
                </a:solidFill>
                <a:latin typeface="Trebuchet MS" panose="020B0603020202020204" pitchFamily="34" charset="0"/>
              </a:rPr>
              <a:t>Transition inclusive activities for VPI and Head Start families</a:t>
            </a:r>
            <a:r>
              <a:rPr lang="en-US" dirty="0" smtClean="0">
                <a:solidFill>
                  <a:srgbClr val="222222"/>
                </a:solidFill>
                <a:latin typeface="Trebuchet MS" panose="020B0603020202020204" pitchFamily="34" charset="0"/>
              </a:rPr>
              <a:t>.</a:t>
            </a:r>
            <a:endParaRPr lang="en-US" dirty="0">
              <a:solidFill>
                <a:srgbClr val="222222"/>
              </a:solidFill>
              <a:latin typeface="Trebuchet MS" panose="020B0603020202020204" pitchFamily="34" charset="0"/>
            </a:endParaRPr>
          </a:p>
        </p:txBody>
      </p:sp>
      <p:sp>
        <p:nvSpPr>
          <p:cNvPr id="4" name="Rectangle 3"/>
          <p:cNvSpPr/>
          <p:nvPr/>
        </p:nvSpPr>
        <p:spPr>
          <a:xfrm>
            <a:off x="1452205" y="4835723"/>
            <a:ext cx="5580374" cy="307777"/>
          </a:xfrm>
          <a:prstGeom prst="rect">
            <a:avLst/>
          </a:prstGeom>
        </p:spPr>
        <p:txBody>
          <a:bodyPr wrap="none">
            <a:spAutoFit/>
          </a:bodyPr>
          <a:lstStyle/>
          <a:p>
            <a:r>
              <a:rPr lang="en-US" b="1" dirty="0">
                <a:solidFill>
                  <a:srgbClr val="C00000"/>
                </a:solidFill>
                <a:latin typeface="Trebuchet MS" panose="020B0603020202020204" pitchFamily="34" charset="0"/>
              </a:rPr>
              <a:t>Taundwa Jeffries</a:t>
            </a:r>
            <a:r>
              <a:rPr lang="en-US" b="1" dirty="0" smtClean="0">
                <a:solidFill>
                  <a:srgbClr val="C00000"/>
                </a:solidFill>
                <a:latin typeface="Trebuchet MS" panose="020B0603020202020204" pitchFamily="34" charset="0"/>
              </a:rPr>
              <a:t>, VDOE- </a:t>
            </a:r>
            <a:r>
              <a:rPr lang="en-US" b="1" dirty="0">
                <a:solidFill>
                  <a:srgbClr val="C00000"/>
                </a:solidFill>
                <a:latin typeface="Trebuchet MS" panose="020B0603020202020204" pitchFamily="34" charset="0"/>
              </a:rPr>
              <a:t>Director, HS State </a:t>
            </a:r>
            <a:r>
              <a:rPr lang="en-US" b="1" dirty="0" smtClean="0">
                <a:solidFill>
                  <a:srgbClr val="C00000"/>
                </a:solidFill>
                <a:latin typeface="Trebuchet MS" panose="020B0603020202020204" pitchFamily="34" charset="0"/>
              </a:rPr>
              <a:t>Collaboration </a:t>
            </a:r>
            <a:r>
              <a:rPr lang="en-US" b="1" dirty="0">
                <a:solidFill>
                  <a:srgbClr val="C00000"/>
                </a:solidFill>
                <a:latin typeface="Trebuchet MS" panose="020B0603020202020204" pitchFamily="34" charset="0"/>
              </a:rPr>
              <a:t>Office</a:t>
            </a:r>
          </a:p>
        </p:txBody>
      </p:sp>
    </p:spTree>
    <p:extLst>
      <p:ext uri="{BB962C8B-B14F-4D97-AF65-F5344CB8AC3E}">
        <p14:creationId xmlns:p14="http://schemas.microsoft.com/office/powerpoint/2010/main" val="3023163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FF1F4">
            <a:alpha val="49160"/>
          </a:srgbClr>
        </a:solidFill>
        <a:effectLst/>
      </p:bgPr>
    </p:bg>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D85C6"/>
                </a:solidFill>
              </a:rPr>
              <a:t>Spotsylvania’s Plan Going Forward...</a:t>
            </a:r>
            <a:endParaRPr b="1">
              <a:solidFill>
                <a:srgbClr val="3D85C6"/>
              </a:solidFill>
            </a:endParaRPr>
          </a:p>
        </p:txBody>
      </p:sp>
      <p:sp>
        <p:nvSpPr>
          <p:cNvPr id="132" name="Google Shape;132;p26"/>
          <p:cNvSpPr txBox="1">
            <a:spLocks noGrp="1"/>
          </p:cNvSpPr>
          <p:nvPr>
            <p:ph type="body" idx="1"/>
          </p:nvPr>
        </p:nvSpPr>
        <p:spPr>
          <a:xfrm>
            <a:off x="361225" y="1715250"/>
            <a:ext cx="8520600" cy="1713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Online applications will continue with a possible DocuSign option</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Revisit Community Needs and Selection Criteria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Continue to anticipate VPI eligibility guidance which arrives in late spring, months after Single Point of Entry has begun.</a:t>
            </a:r>
            <a:endParaRPr>
              <a:solidFill>
                <a:srgbClr val="000000"/>
              </a:solidFill>
            </a:endParaRPr>
          </a:p>
          <a:p>
            <a:pPr marL="0" lvl="0" indent="0" algn="l" rtl="0">
              <a:spcBef>
                <a:spcPts val="1600"/>
              </a:spcBef>
              <a:spcAft>
                <a:spcPts val="1600"/>
              </a:spcAft>
              <a:buNone/>
            </a:pPr>
            <a:endParaRPr/>
          </a:p>
        </p:txBody>
      </p:sp>
      <p:pic>
        <p:nvPicPr>
          <p:cNvPr id="4" name="Picture 3"/>
          <p:cNvPicPr>
            <a:picLocks noChangeAspect="1"/>
          </p:cNvPicPr>
          <p:nvPr/>
        </p:nvPicPr>
        <p:blipFill>
          <a:blip r:embed="rId3"/>
          <a:stretch>
            <a:fillRect/>
          </a:stretch>
        </p:blipFill>
        <p:spPr>
          <a:xfrm>
            <a:off x="4089201" y="3332884"/>
            <a:ext cx="4743099" cy="1201016"/>
          </a:xfrm>
          <a:prstGeom prst="rect">
            <a:avLst/>
          </a:prstGeom>
        </p:spPr>
      </p:pic>
    </p:spTree>
    <p:extLst>
      <p:ext uri="{BB962C8B-B14F-4D97-AF65-F5344CB8AC3E}">
        <p14:creationId xmlns:p14="http://schemas.microsoft.com/office/powerpoint/2010/main" val="156078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FF1F4">
            <a:alpha val="49160"/>
          </a:srgbClr>
        </a:solidFill>
        <a:effectLst/>
      </p:bgPr>
    </p:bg>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311700" y="445025"/>
            <a:ext cx="8520600" cy="94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3D85C6"/>
                </a:solidFill>
              </a:rPr>
              <a:t>Translating Single Point of Entry to Non-School Division Programs</a:t>
            </a:r>
            <a:endParaRPr b="1">
              <a:solidFill>
                <a:srgbClr val="3D85C6"/>
              </a:solidFill>
            </a:endParaRPr>
          </a:p>
        </p:txBody>
      </p:sp>
      <p:sp>
        <p:nvSpPr>
          <p:cNvPr id="138" name="Google Shape;138;p27"/>
          <p:cNvSpPr txBox="1">
            <a:spLocks noGrp="1"/>
          </p:cNvSpPr>
          <p:nvPr>
            <p:ph type="body" idx="1"/>
          </p:nvPr>
        </p:nvSpPr>
        <p:spPr>
          <a:xfrm>
            <a:off x="311700" y="1386725"/>
            <a:ext cx="8520600" cy="3686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Establish a point of contact with each local agency providing health, disability and child care services for children</a:t>
            </a:r>
            <a:endParaRPr sz="1600"/>
          </a:p>
          <a:p>
            <a:pPr marL="457200" lvl="0" indent="-330200" algn="l" rtl="0">
              <a:spcBef>
                <a:spcPts val="0"/>
              </a:spcBef>
              <a:spcAft>
                <a:spcPts val="0"/>
              </a:spcAft>
              <a:buSzPts val="1600"/>
              <a:buChar char="●"/>
            </a:pPr>
            <a:r>
              <a:rPr lang="en" sz="1600"/>
              <a:t>Invite point of contacts to VPI Steering Committee</a:t>
            </a:r>
            <a:endParaRPr sz="1600"/>
          </a:p>
          <a:p>
            <a:pPr marL="457200" lvl="0" indent="-330200" algn="l" rtl="0">
              <a:spcBef>
                <a:spcPts val="0"/>
              </a:spcBef>
              <a:spcAft>
                <a:spcPts val="0"/>
              </a:spcAft>
              <a:buSzPts val="1600"/>
              <a:buChar char="●"/>
            </a:pPr>
            <a:r>
              <a:rPr lang="en" sz="1600"/>
              <a:t>Establish an agreed upon selection criteria ranking system based on community needs</a:t>
            </a:r>
            <a:endParaRPr sz="1600"/>
          </a:p>
          <a:p>
            <a:pPr marL="457200" lvl="0" indent="-330200" algn="l" rtl="0">
              <a:spcBef>
                <a:spcPts val="0"/>
              </a:spcBef>
              <a:spcAft>
                <a:spcPts val="0"/>
              </a:spcAft>
              <a:buSzPts val="1600"/>
              <a:buChar char="●"/>
            </a:pPr>
            <a:r>
              <a:rPr lang="en" sz="1600"/>
              <a:t>Identify qualified eligibility intake staff to coordinate application intake, tracking of outside referrals, and ranking of applicants according to agreed upon selection criteria</a:t>
            </a:r>
            <a:endParaRPr sz="1600"/>
          </a:p>
          <a:p>
            <a:pPr marL="457200" lvl="0" indent="-330200" algn="l" rtl="0">
              <a:spcBef>
                <a:spcPts val="0"/>
              </a:spcBef>
              <a:spcAft>
                <a:spcPts val="0"/>
              </a:spcAft>
              <a:buSzPts val="1600"/>
              <a:buChar char="●"/>
            </a:pPr>
            <a:r>
              <a:rPr lang="en" sz="1600"/>
              <a:t>Consider investing in shared application database tracking software, assigning access to individuals to manage health, disabilities, etc</a:t>
            </a:r>
            <a:endParaRPr sz="1600"/>
          </a:p>
          <a:p>
            <a:pPr marL="457200" lvl="0" indent="-330200" algn="l" rtl="0">
              <a:spcBef>
                <a:spcPts val="0"/>
              </a:spcBef>
              <a:spcAft>
                <a:spcPts val="0"/>
              </a:spcAft>
              <a:buSzPts val="1600"/>
              <a:buChar char="●"/>
            </a:pPr>
            <a:r>
              <a:rPr lang="en" sz="1600"/>
              <a:t>Prioritize program placement according to family needs</a:t>
            </a:r>
            <a:endParaRPr sz="1600"/>
          </a:p>
          <a:p>
            <a:pPr marL="457200" lvl="0" indent="-330200" algn="l" rtl="0">
              <a:spcBef>
                <a:spcPts val="0"/>
              </a:spcBef>
              <a:spcAft>
                <a:spcPts val="0"/>
              </a:spcAft>
              <a:buSzPts val="1600"/>
              <a:buChar char="●"/>
            </a:pPr>
            <a:r>
              <a:rPr lang="en" sz="1600"/>
              <a:t>Collaborate to provide community-wide recruitment efforts</a:t>
            </a:r>
            <a:endParaRPr sz="1600"/>
          </a:p>
          <a:p>
            <a:pPr marL="457200" lvl="0" indent="-330200" algn="l" rtl="0">
              <a:spcBef>
                <a:spcPts val="0"/>
              </a:spcBef>
              <a:spcAft>
                <a:spcPts val="0"/>
              </a:spcAft>
              <a:buSzPts val="1600"/>
              <a:buChar char="●"/>
            </a:pPr>
            <a:r>
              <a:rPr lang="en" sz="1600"/>
              <a:t>VPI Steering Committee meet regularly to review recruitment efforts.</a:t>
            </a:r>
            <a:endParaRPr sz="1600"/>
          </a:p>
        </p:txBody>
      </p:sp>
    </p:spTree>
    <p:extLst>
      <p:ext uri="{BB962C8B-B14F-4D97-AF65-F5344CB8AC3E}">
        <p14:creationId xmlns:p14="http://schemas.microsoft.com/office/powerpoint/2010/main" val="119856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628650" y="273843"/>
            <a:ext cx="7886700" cy="956243"/>
          </a:xfrm>
          <a:prstGeom prst="rect">
            <a:avLst/>
          </a:prstGeom>
          <a:noFill/>
          <a:ln>
            <a:noFill/>
          </a:ln>
        </p:spPr>
        <p:txBody>
          <a:bodyPr spcFirstLastPara="1" wrap="square" lIns="342900" tIns="0" rIns="342900" bIns="0" anchor="ctr" anchorCtr="0">
            <a:noAutofit/>
          </a:bodyPr>
          <a:lstStyle/>
          <a:p>
            <a:r>
              <a:rPr lang="en-US" sz="2400" dirty="0"/>
              <a:t>Good </a:t>
            </a:r>
            <a:r>
              <a:rPr lang="en-US" sz="2400" dirty="0"/>
              <a:t>afternoon- </a:t>
            </a:r>
            <a:r>
              <a:rPr lang="en-US" sz="2400" dirty="0"/>
              <a:t>thanks for joining Cups and Conversations!</a:t>
            </a:r>
            <a:endParaRPr sz="2400" dirty="0"/>
          </a:p>
        </p:txBody>
      </p:sp>
      <p:sp>
        <p:nvSpPr>
          <p:cNvPr id="142" name="Google Shape;142;p21"/>
          <p:cNvSpPr txBox="1">
            <a:spLocks noGrp="1"/>
          </p:cNvSpPr>
          <p:nvPr>
            <p:ph type="body" idx="4294967295"/>
          </p:nvPr>
        </p:nvSpPr>
        <p:spPr>
          <a:xfrm>
            <a:off x="1042308" y="1240971"/>
            <a:ext cx="2633663" cy="417513"/>
          </a:xfrm>
          <a:prstGeom prst="rect">
            <a:avLst/>
          </a:prstGeom>
          <a:noFill/>
          <a:ln>
            <a:noFill/>
          </a:ln>
        </p:spPr>
        <p:txBody>
          <a:bodyPr spcFirstLastPara="1" wrap="square" lIns="68569" tIns="34275" rIns="68569" bIns="34275" anchor="b" anchorCtr="0">
            <a:noAutofit/>
          </a:bodyPr>
          <a:lstStyle/>
          <a:p>
            <a:pPr marL="0" indent="0">
              <a:buNone/>
            </a:pPr>
            <a:r>
              <a:rPr lang="en-US" b="1" dirty="0">
                <a:latin typeface="Trebuchet MS" panose="020B0603020202020204" pitchFamily="34" charset="0"/>
                <a:ea typeface="Poppins"/>
                <a:cs typeface="Poppins"/>
                <a:sym typeface="Poppins"/>
              </a:rPr>
              <a:t>A few reminders:</a:t>
            </a:r>
            <a:endParaRPr b="1" dirty="0">
              <a:latin typeface="Trebuchet MS" panose="020B0603020202020204" pitchFamily="34" charset="0"/>
              <a:ea typeface="Poppins"/>
              <a:cs typeface="Poppins"/>
              <a:sym typeface="Poppins"/>
            </a:endParaRPr>
          </a:p>
        </p:txBody>
      </p:sp>
      <p:sp>
        <p:nvSpPr>
          <p:cNvPr id="143" name="Google Shape;143;p21"/>
          <p:cNvSpPr txBox="1">
            <a:spLocks noGrp="1"/>
          </p:cNvSpPr>
          <p:nvPr>
            <p:ph type="body" idx="4294967295"/>
          </p:nvPr>
        </p:nvSpPr>
        <p:spPr>
          <a:xfrm>
            <a:off x="936170" y="1658484"/>
            <a:ext cx="6988629" cy="2617787"/>
          </a:xfrm>
          <a:prstGeom prst="rect">
            <a:avLst/>
          </a:prstGeom>
          <a:noFill/>
          <a:ln>
            <a:noFill/>
          </a:ln>
        </p:spPr>
        <p:txBody>
          <a:bodyPr spcFirstLastPara="1" wrap="square" lIns="68569" tIns="34275" rIns="68569" bIns="34275" anchor="t" anchorCtr="0">
            <a:noAutofit/>
          </a:bodyPr>
          <a:lstStyle/>
          <a:p>
            <a:pPr marL="285750" indent="-285750">
              <a:lnSpc>
                <a:spcPct val="115000"/>
              </a:lnSpc>
              <a:spcBef>
                <a:spcPts val="375"/>
              </a:spcBef>
              <a:buSzPts val="1100"/>
            </a:pPr>
            <a:r>
              <a:rPr lang="en-US" sz="1600" dirty="0" smtClean="0">
                <a:latin typeface="Trebuchet MS" panose="020B0603020202020204" pitchFamily="34" charset="0"/>
                <a:ea typeface="Poppins"/>
                <a:cs typeface="Poppins"/>
                <a:sym typeface="Poppins"/>
              </a:rPr>
              <a:t>This </a:t>
            </a:r>
            <a:r>
              <a:rPr lang="en-US" sz="1600" dirty="0">
                <a:latin typeface="Trebuchet MS" panose="020B0603020202020204" pitchFamily="34" charset="0"/>
                <a:ea typeface="Poppins"/>
                <a:cs typeface="Poppins"/>
                <a:sym typeface="Poppins"/>
              </a:rPr>
              <a:t>is a judgement free zone</a:t>
            </a:r>
            <a:endParaRPr sz="1600" dirty="0">
              <a:latin typeface="Trebuchet MS" panose="020B0603020202020204" pitchFamily="34" charset="0"/>
              <a:ea typeface="Poppins"/>
              <a:cs typeface="Poppins"/>
              <a:sym typeface="Poppins"/>
            </a:endParaRPr>
          </a:p>
          <a:p>
            <a:pPr marL="285750" indent="-285750">
              <a:lnSpc>
                <a:spcPct val="115000"/>
              </a:lnSpc>
              <a:spcBef>
                <a:spcPts val="375"/>
              </a:spcBef>
              <a:buSzPts val="1100"/>
            </a:pPr>
            <a:r>
              <a:rPr lang="en-US" sz="1600" dirty="0" smtClean="0">
                <a:latin typeface="Trebuchet MS" panose="020B0603020202020204" pitchFamily="34" charset="0"/>
                <a:ea typeface="Poppins"/>
                <a:cs typeface="Poppins"/>
                <a:sym typeface="Poppins"/>
              </a:rPr>
              <a:t>Sharing </a:t>
            </a:r>
            <a:r>
              <a:rPr lang="en-US" sz="1600" dirty="0">
                <a:latin typeface="Trebuchet MS" panose="020B0603020202020204" pitchFamily="34" charset="0"/>
                <a:ea typeface="Poppins"/>
                <a:cs typeface="Poppins"/>
                <a:sym typeface="Poppins"/>
              </a:rPr>
              <a:t>of local perspective, </a:t>
            </a:r>
            <a:r>
              <a:rPr lang="en-US" sz="1600" i="1" dirty="0">
                <a:latin typeface="Trebuchet MS" panose="020B0603020202020204" pitchFamily="34" charset="0"/>
                <a:ea typeface="Poppins"/>
                <a:cs typeface="Poppins"/>
                <a:sym typeface="Poppins"/>
              </a:rPr>
              <a:t>not</a:t>
            </a:r>
            <a:r>
              <a:rPr lang="en-US" sz="1600" dirty="0">
                <a:latin typeface="Trebuchet MS" panose="020B0603020202020204" pitchFamily="34" charset="0"/>
                <a:ea typeface="Poppins"/>
                <a:cs typeface="Poppins"/>
                <a:sym typeface="Poppins"/>
              </a:rPr>
              <a:t> DOE recommendations</a:t>
            </a:r>
            <a:endParaRPr sz="1600" dirty="0">
              <a:latin typeface="Trebuchet MS" panose="020B0603020202020204" pitchFamily="34" charset="0"/>
              <a:ea typeface="Poppins"/>
              <a:cs typeface="Poppins"/>
              <a:sym typeface="Poppins"/>
            </a:endParaRPr>
          </a:p>
          <a:p>
            <a:pPr marL="285750" indent="-285750">
              <a:lnSpc>
                <a:spcPct val="115000"/>
              </a:lnSpc>
              <a:spcBef>
                <a:spcPts val="375"/>
              </a:spcBef>
              <a:buSzPts val="1100"/>
            </a:pPr>
            <a:r>
              <a:rPr lang="en-US" sz="1600" dirty="0" smtClean="0">
                <a:latin typeface="Trebuchet MS" panose="020B0603020202020204" pitchFamily="34" charset="0"/>
                <a:ea typeface="Poppins"/>
                <a:cs typeface="Poppins"/>
                <a:sym typeface="Poppins"/>
              </a:rPr>
              <a:t>You </a:t>
            </a:r>
            <a:r>
              <a:rPr lang="en-US" sz="1600" dirty="0">
                <a:latin typeface="Trebuchet MS" panose="020B0603020202020204" pitchFamily="34" charset="0"/>
                <a:ea typeface="Poppins"/>
                <a:cs typeface="Poppins"/>
                <a:sym typeface="Poppins"/>
              </a:rPr>
              <a:t>are free to unmute your line at anytime to share your thoughts and ask </a:t>
            </a:r>
            <a:r>
              <a:rPr lang="en-US" sz="1600" dirty="0" smtClean="0">
                <a:latin typeface="Trebuchet MS" panose="020B0603020202020204" pitchFamily="34" charset="0"/>
                <a:ea typeface="Poppins"/>
                <a:cs typeface="Poppins"/>
                <a:sym typeface="Poppins"/>
              </a:rPr>
              <a:t>questions. Also feel free to use the chat box!</a:t>
            </a:r>
            <a:endParaRPr lang="en-US" sz="1600" dirty="0">
              <a:latin typeface="Trebuchet MS" panose="020B0603020202020204" pitchFamily="34" charset="0"/>
              <a:ea typeface="Poppins"/>
              <a:cs typeface="Poppins"/>
              <a:sym typeface="Poppins"/>
            </a:endParaRPr>
          </a:p>
          <a:p>
            <a:pPr marL="285750" indent="-285750">
              <a:lnSpc>
                <a:spcPct val="115000"/>
              </a:lnSpc>
              <a:spcBef>
                <a:spcPts val="375"/>
              </a:spcBef>
              <a:buSzPts val="1100"/>
            </a:pPr>
            <a:r>
              <a:rPr lang="en-US" sz="1600" b="1" dirty="0" smtClean="0">
                <a:latin typeface="Trebuchet MS" panose="020B0603020202020204" pitchFamily="34" charset="0"/>
                <a:ea typeface="Poppins"/>
                <a:cs typeface="Poppins"/>
                <a:sym typeface="Poppins"/>
              </a:rPr>
              <a:t>*</a:t>
            </a:r>
            <a:r>
              <a:rPr lang="en-US" sz="1600" b="1" dirty="0">
                <a:latin typeface="Trebuchet MS" panose="020B0603020202020204" pitchFamily="34" charset="0"/>
                <a:ea typeface="Poppins"/>
                <a:cs typeface="Poppins"/>
                <a:sym typeface="Poppins"/>
              </a:rPr>
              <a:t>Please help us minimize background noise by staying muted if you are not speaking</a:t>
            </a:r>
            <a:endParaRPr sz="1600" b="1" dirty="0">
              <a:latin typeface="Trebuchet MS" panose="020B0603020202020204" pitchFamily="34" charset="0"/>
              <a:ea typeface="Poppins"/>
              <a:cs typeface="Poppins"/>
              <a:sym typeface="Poppins"/>
            </a:endParaRPr>
          </a:p>
          <a:p>
            <a:pPr marL="285750" indent="-285750">
              <a:lnSpc>
                <a:spcPct val="115000"/>
              </a:lnSpc>
              <a:spcBef>
                <a:spcPts val="375"/>
              </a:spcBef>
              <a:buSzPts val="1100"/>
            </a:pPr>
            <a:r>
              <a:rPr lang="en-US" sz="1600" dirty="0" smtClean="0">
                <a:latin typeface="Trebuchet MS" panose="020B0603020202020204" pitchFamily="34" charset="0"/>
                <a:ea typeface="Poppins"/>
                <a:cs typeface="Poppins"/>
                <a:sym typeface="Poppins"/>
              </a:rPr>
              <a:t>This </a:t>
            </a:r>
            <a:r>
              <a:rPr lang="en-US" sz="1600" dirty="0">
                <a:latin typeface="Trebuchet MS" panose="020B0603020202020204" pitchFamily="34" charset="0"/>
                <a:ea typeface="Poppins"/>
                <a:cs typeface="Poppins"/>
                <a:sym typeface="Poppins"/>
              </a:rPr>
              <a:t>meeting will be recorded and shared with participants</a:t>
            </a:r>
            <a:endParaRPr sz="1600" dirty="0">
              <a:latin typeface="Trebuchet MS" panose="020B0603020202020204" pitchFamily="34" charset="0"/>
              <a:ea typeface="Poppins"/>
              <a:cs typeface="Poppins"/>
              <a:sym typeface="Poppins"/>
            </a:endParaRPr>
          </a:p>
          <a:p>
            <a:pPr marL="0" indent="0">
              <a:lnSpc>
                <a:spcPct val="115000"/>
              </a:lnSpc>
              <a:spcBef>
                <a:spcPts val="375"/>
              </a:spcBef>
              <a:buClr>
                <a:schemeClr val="dk1"/>
              </a:buClr>
              <a:buSzPts val="1100"/>
            </a:pPr>
            <a:endParaRPr sz="1600" b="1" dirty="0">
              <a:latin typeface="Trebuchet MS" panose="020B0603020202020204" pitchFamily="34" charset="0"/>
              <a:ea typeface="Poppins"/>
              <a:cs typeface="Poppins"/>
              <a:sym typeface="Poppins"/>
            </a:endParaRPr>
          </a:p>
          <a:p>
            <a:pPr marL="0" indent="0">
              <a:lnSpc>
                <a:spcPct val="115000"/>
              </a:lnSpc>
              <a:spcBef>
                <a:spcPts val="375"/>
              </a:spcBef>
              <a:buSzPts val="1100"/>
              <a:buNone/>
            </a:pPr>
            <a:r>
              <a:rPr lang="en-US" sz="1600" b="1" dirty="0">
                <a:latin typeface="Trebuchet MS" panose="020B0603020202020204" pitchFamily="34" charset="0"/>
                <a:ea typeface="Poppins"/>
                <a:cs typeface="Poppins"/>
                <a:sym typeface="Poppins"/>
              </a:rPr>
              <a:t>Optional: </a:t>
            </a:r>
            <a:r>
              <a:rPr lang="en-US" sz="1600" dirty="0">
                <a:latin typeface="Trebuchet MS" panose="020B0603020202020204" pitchFamily="34" charset="0"/>
                <a:ea typeface="Poppins"/>
                <a:cs typeface="Poppins"/>
                <a:sym typeface="Poppins"/>
              </a:rPr>
              <a:t>Please add your name and affiliation in the chat </a:t>
            </a:r>
            <a:r>
              <a:rPr lang="en-US" sz="1600" dirty="0" smtClean="0">
                <a:latin typeface="Trebuchet MS" panose="020B0603020202020204" pitchFamily="34" charset="0"/>
                <a:ea typeface="Poppins"/>
                <a:cs typeface="Poppins"/>
                <a:sym typeface="Poppins"/>
              </a:rPr>
              <a:t>box.</a:t>
            </a:r>
            <a:endParaRPr sz="1600" dirty="0">
              <a:latin typeface="Trebuchet MS" panose="020B0603020202020204" pitchFamily="34" charset="0"/>
              <a:ea typeface="Poppins"/>
              <a:cs typeface="Poppins"/>
              <a:sym typeface="Poppins"/>
            </a:endParaRPr>
          </a:p>
          <a:p>
            <a:pPr marL="0" indent="0"/>
            <a:endParaRPr sz="1600" dirty="0">
              <a:latin typeface="Trebuchet MS" panose="020B0603020202020204" pitchFamily="34" charset="0"/>
              <a:ea typeface="Poppins"/>
              <a:cs typeface="Poppins"/>
              <a:sym typeface="Poppins"/>
            </a:endParaRPr>
          </a:p>
        </p:txBody>
      </p:sp>
    </p:spTree>
    <p:extLst>
      <p:ext uri="{BB962C8B-B14F-4D97-AF65-F5344CB8AC3E}">
        <p14:creationId xmlns:p14="http://schemas.microsoft.com/office/powerpoint/2010/main" val="223909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667214"/>
            <a:ext cx="7886700" cy="994500"/>
          </a:xfrm>
        </p:spPr>
        <p:txBody>
          <a:bodyPr/>
          <a:lstStyle/>
          <a:p>
            <a:pPr algn="ctr"/>
            <a:r>
              <a:rPr lang="en-US" dirty="0" smtClean="0"/>
              <a:t>Parting Words of Wisdom…</a:t>
            </a:r>
            <a:br>
              <a:rPr lang="en-US" dirty="0" smtClean="0"/>
            </a:br>
            <a:r>
              <a:rPr lang="en-US" dirty="0" smtClean="0"/>
              <a:t/>
            </a:r>
            <a:br>
              <a:rPr lang="en-US" dirty="0" smtClean="0"/>
            </a:br>
            <a:r>
              <a:rPr lang="en-US" dirty="0" smtClean="0"/>
              <a:t>Lesson learned…</a:t>
            </a:r>
            <a:endParaRPr lang="en-US" dirty="0"/>
          </a:p>
        </p:txBody>
      </p:sp>
    </p:spTree>
    <p:extLst>
      <p:ext uri="{BB962C8B-B14F-4D97-AF65-F5344CB8AC3E}">
        <p14:creationId xmlns:p14="http://schemas.microsoft.com/office/powerpoint/2010/main" val="460020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29"/>
          <p:cNvSpPr txBox="1">
            <a:spLocks noGrp="1"/>
          </p:cNvSpPr>
          <p:nvPr>
            <p:ph type="title"/>
          </p:nvPr>
        </p:nvSpPr>
        <p:spPr>
          <a:xfrm>
            <a:off x="628650" y="190910"/>
            <a:ext cx="7886700" cy="994500"/>
          </a:xfrm>
          <a:prstGeom prst="rect">
            <a:avLst/>
          </a:prstGeom>
          <a:noFill/>
          <a:ln>
            <a:noFill/>
          </a:ln>
        </p:spPr>
        <p:txBody>
          <a:bodyPr spcFirstLastPara="1" wrap="square" lIns="342900" tIns="0" rIns="342900" bIns="0" anchor="ctr" anchorCtr="0">
            <a:noAutofit/>
          </a:bodyPr>
          <a:lstStyle/>
          <a:p>
            <a:r>
              <a:rPr lang="en-US" sz="2400" dirty="0"/>
              <a:t>Closing </a:t>
            </a:r>
            <a:r>
              <a:rPr lang="en-US" sz="2400" dirty="0"/>
              <a:t>Reminders and Notes</a:t>
            </a:r>
            <a:endParaRPr sz="2400" dirty="0"/>
          </a:p>
        </p:txBody>
      </p:sp>
      <p:sp>
        <p:nvSpPr>
          <p:cNvPr id="193" name="Google Shape;193;p29"/>
          <p:cNvSpPr txBox="1">
            <a:spLocks noGrp="1"/>
          </p:cNvSpPr>
          <p:nvPr>
            <p:ph type="body" idx="4294967295"/>
          </p:nvPr>
        </p:nvSpPr>
        <p:spPr>
          <a:xfrm>
            <a:off x="870859" y="1033010"/>
            <a:ext cx="7369627" cy="3751262"/>
          </a:xfrm>
          <a:prstGeom prst="rect">
            <a:avLst/>
          </a:prstGeom>
          <a:noFill/>
          <a:ln>
            <a:noFill/>
          </a:ln>
        </p:spPr>
        <p:txBody>
          <a:bodyPr spcFirstLastPara="1" wrap="square" lIns="68569" tIns="34275" rIns="68569" bIns="34275" anchor="t" anchorCtr="0">
            <a:noAutofit/>
          </a:bodyPr>
          <a:lstStyle/>
          <a:p>
            <a:pPr marL="214313" indent="-214313">
              <a:lnSpc>
                <a:spcPct val="115000"/>
              </a:lnSpc>
              <a:spcBef>
                <a:spcPts val="300"/>
              </a:spcBef>
              <a:buClr>
                <a:schemeClr val="dk1"/>
              </a:buClr>
              <a:buSzPts val="1100"/>
              <a:buFont typeface="Arial"/>
              <a:buChar char="•"/>
            </a:pPr>
            <a:r>
              <a:rPr lang="en-US" sz="1400" b="1" dirty="0" smtClean="0">
                <a:solidFill>
                  <a:schemeClr val="tx1"/>
                </a:solidFill>
                <a:latin typeface="Trebuchet MS" panose="020B0603020202020204" pitchFamily="34" charset="0"/>
                <a:ea typeface="Poppins"/>
                <a:cs typeface="Poppins"/>
                <a:sym typeface="Poppins"/>
              </a:rPr>
              <a:t>Next </a:t>
            </a:r>
            <a:r>
              <a:rPr lang="en-US" sz="1400" b="1" dirty="0">
                <a:solidFill>
                  <a:schemeClr val="tx1"/>
                </a:solidFill>
                <a:latin typeface="Trebuchet MS" panose="020B0603020202020204" pitchFamily="34" charset="0"/>
                <a:ea typeface="Poppins"/>
                <a:cs typeface="Poppins"/>
                <a:sym typeface="Poppins"/>
              </a:rPr>
              <a:t>Conversation, </a:t>
            </a:r>
            <a:r>
              <a:rPr lang="en-US" sz="1400" b="1" dirty="0" smtClean="0">
                <a:solidFill>
                  <a:schemeClr val="tx1"/>
                </a:solidFill>
                <a:latin typeface="Trebuchet MS" panose="020B0603020202020204" pitchFamily="34" charset="0"/>
                <a:ea typeface="Poppins"/>
                <a:cs typeface="Poppins"/>
                <a:sym typeface="Poppins"/>
              </a:rPr>
              <a:t>December 2, </a:t>
            </a:r>
            <a:r>
              <a:rPr lang="en-US" sz="1400" b="1" dirty="0">
                <a:solidFill>
                  <a:schemeClr val="tx1"/>
                </a:solidFill>
                <a:latin typeface="Trebuchet MS" panose="020B0603020202020204" pitchFamily="34" charset="0"/>
                <a:ea typeface="Poppins"/>
                <a:cs typeface="Poppins"/>
                <a:sym typeface="Poppins"/>
              </a:rPr>
              <a:t>3:30 p.m.</a:t>
            </a:r>
          </a:p>
          <a:p>
            <a:pPr marL="557213" lvl="1" indent="-214313">
              <a:lnSpc>
                <a:spcPct val="115000"/>
              </a:lnSpc>
              <a:spcBef>
                <a:spcPts val="300"/>
              </a:spcBef>
              <a:buClr>
                <a:schemeClr val="dk1"/>
              </a:buClr>
              <a:buSzPts val="1100"/>
              <a:buFont typeface="Arial"/>
              <a:buChar char="•"/>
            </a:pPr>
            <a:r>
              <a:rPr lang="en-US" sz="1200" dirty="0">
                <a:latin typeface="Trebuchet MS" panose="020B0603020202020204" pitchFamily="34" charset="0"/>
                <a:ea typeface="Poppins"/>
                <a:cs typeface="Poppins"/>
                <a:sym typeface="Poppins"/>
              </a:rPr>
              <a:t>Potential Topics: Family Engagement, Building Relationships, Meaningful Interactions, Social Emotional Learning and Support, Self-Care/Staff Wellness, Assessment, Recruitment and Enrollment</a:t>
            </a:r>
            <a:endParaRPr sz="1200" dirty="0">
              <a:latin typeface="Trebuchet MS" panose="020B0603020202020204" pitchFamily="34" charset="0"/>
            </a:endParaRPr>
          </a:p>
          <a:p>
            <a:pPr marL="214313" indent="-214313">
              <a:lnSpc>
                <a:spcPct val="115000"/>
              </a:lnSpc>
              <a:spcBef>
                <a:spcPts val="300"/>
              </a:spcBef>
              <a:buClr>
                <a:schemeClr val="dk1"/>
              </a:buClr>
              <a:buSzPts val="1100"/>
              <a:buFont typeface="Arial"/>
              <a:buChar char="•"/>
            </a:pPr>
            <a:r>
              <a:rPr lang="en-US" sz="1400" dirty="0">
                <a:latin typeface="Trebuchet MS" panose="020B0603020202020204" pitchFamily="34" charset="0"/>
                <a:ea typeface="Poppins"/>
                <a:cs typeface="Poppins"/>
                <a:sym typeface="Poppins"/>
              </a:rPr>
              <a:t>Forthcoming (via email or Readiness Connection newsletter)</a:t>
            </a:r>
            <a:endParaRPr sz="1400" dirty="0" smtClean="0">
              <a:latin typeface="Trebuchet MS" panose="020B0603020202020204" pitchFamily="34" charset="0"/>
            </a:endParaRPr>
          </a:p>
          <a:p>
            <a:pPr marL="557213" lvl="1" indent="-214313">
              <a:lnSpc>
                <a:spcPct val="115000"/>
              </a:lnSpc>
              <a:spcBef>
                <a:spcPts val="300"/>
              </a:spcBef>
              <a:buClr>
                <a:schemeClr val="dk1"/>
              </a:buClr>
              <a:buSzPts val="1100"/>
              <a:buFont typeface="Arial"/>
              <a:buChar char="•"/>
            </a:pPr>
            <a:r>
              <a:rPr lang="en-US" sz="1200" dirty="0">
                <a:latin typeface="Trebuchet MS" panose="020B0603020202020204" pitchFamily="34" charset="0"/>
                <a:ea typeface="Poppins"/>
                <a:cs typeface="Poppins"/>
                <a:sym typeface="Poppins"/>
              </a:rPr>
              <a:t>Link </a:t>
            </a:r>
            <a:r>
              <a:rPr lang="en-US" sz="1200" dirty="0">
                <a:latin typeface="Trebuchet MS" panose="020B0603020202020204" pitchFamily="34" charset="0"/>
                <a:ea typeface="Poppins"/>
                <a:cs typeface="Poppins"/>
                <a:sym typeface="Poppins"/>
              </a:rPr>
              <a:t>to this recording</a:t>
            </a:r>
            <a:endParaRPr sz="1200" dirty="0">
              <a:latin typeface="Trebuchet MS" panose="020B0603020202020204" pitchFamily="34" charset="0"/>
            </a:endParaRPr>
          </a:p>
          <a:p>
            <a:pPr marL="557213" lvl="1" indent="-214313">
              <a:lnSpc>
                <a:spcPct val="115000"/>
              </a:lnSpc>
              <a:spcBef>
                <a:spcPts val="300"/>
              </a:spcBef>
              <a:buClr>
                <a:schemeClr val="dk1"/>
              </a:buClr>
              <a:buSzPts val="1100"/>
              <a:buFont typeface="Arial"/>
              <a:buChar char="•"/>
            </a:pPr>
            <a:r>
              <a:rPr lang="en-US" sz="1200" dirty="0">
                <a:latin typeface="Trebuchet MS" panose="020B0603020202020204" pitchFamily="34" charset="0"/>
                <a:ea typeface="Poppins"/>
                <a:cs typeface="Poppins"/>
                <a:sym typeface="Poppins"/>
              </a:rPr>
              <a:t>Invitation to complete short </a:t>
            </a:r>
            <a:r>
              <a:rPr lang="en-US" sz="1200" dirty="0">
                <a:latin typeface="Trebuchet MS" panose="020B0603020202020204" pitchFamily="34" charset="0"/>
                <a:ea typeface="Poppins"/>
                <a:cs typeface="Poppins"/>
                <a:sym typeface="Poppins"/>
              </a:rPr>
              <a:t>survey </a:t>
            </a:r>
            <a:r>
              <a:rPr lang="en-US" sz="1200" dirty="0">
                <a:latin typeface="Trebuchet MS" panose="020B0603020202020204" pitchFamily="34" charset="0"/>
                <a:ea typeface="Poppins"/>
                <a:cs typeface="Poppins"/>
                <a:sym typeface="Poppins"/>
              </a:rPr>
              <a:t>about your ideas for future conversation topics (we are always looking for volunteer facilitators)</a:t>
            </a:r>
            <a:endParaRPr sz="1200" dirty="0">
              <a:latin typeface="Trebuchet MS" panose="020B0603020202020204" pitchFamily="34" charset="0"/>
            </a:endParaRPr>
          </a:p>
          <a:p>
            <a:pPr marL="557213" lvl="1" indent="-214313">
              <a:lnSpc>
                <a:spcPct val="115000"/>
              </a:lnSpc>
              <a:spcBef>
                <a:spcPts val="300"/>
              </a:spcBef>
              <a:buClr>
                <a:schemeClr val="dk1"/>
              </a:buClr>
              <a:buSzPts val="1100"/>
              <a:buFont typeface="Arial"/>
              <a:buChar char="•"/>
            </a:pPr>
            <a:r>
              <a:rPr lang="en-US" sz="1200" dirty="0">
                <a:latin typeface="Trebuchet MS" panose="020B0603020202020204" pitchFamily="34" charset="0"/>
                <a:ea typeface="Poppins"/>
                <a:cs typeface="Poppins"/>
                <a:sym typeface="Poppins"/>
              </a:rPr>
              <a:t>Referenced </a:t>
            </a:r>
            <a:r>
              <a:rPr lang="en-US" sz="1200" dirty="0">
                <a:latin typeface="Trebuchet MS" panose="020B0603020202020204" pitchFamily="34" charset="0"/>
                <a:ea typeface="Poppins"/>
                <a:cs typeface="Poppins"/>
                <a:sym typeface="Poppins"/>
              </a:rPr>
              <a:t>materials</a:t>
            </a:r>
          </a:p>
          <a:p>
            <a:pPr marL="214313" indent="-214313">
              <a:lnSpc>
                <a:spcPct val="115000"/>
              </a:lnSpc>
              <a:spcBef>
                <a:spcPts val="300"/>
              </a:spcBef>
              <a:buClr>
                <a:schemeClr val="dk1"/>
              </a:buClr>
              <a:buSzPts val="1100"/>
              <a:buFont typeface="Arial"/>
              <a:buChar char="•"/>
            </a:pPr>
            <a:r>
              <a:rPr lang="en-US" sz="1400" dirty="0" smtClean="0">
                <a:latin typeface="Trebuchet MS" panose="020B0603020202020204" pitchFamily="34" charset="0"/>
                <a:ea typeface="Poppins"/>
                <a:cs typeface="Poppins"/>
                <a:sym typeface="Poppins"/>
              </a:rPr>
              <a:t>Archive of summer CC series to be posted on </a:t>
            </a:r>
            <a:r>
              <a:rPr lang="en-US" sz="1400" dirty="0" smtClean="0">
                <a:latin typeface="Trebuchet MS" panose="020B0603020202020204" pitchFamily="34" charset="0"/>
                <a:ea typeface="Poppins"/>
                <a:cs typeface="Poppins"/>
                <a:sym typeface="Poppins"/>
                <a:hlinkClick r:id="rId3"/>
              </a:rPr>
              <a:t>#</a:t>
            </a:r>
            <a:r>
              <a:rPr lang="en-US" sz="1400" dirty="0" err="1" smtClean="0">
                <a:latin typeface="Trebuchet MS" panose="020B0603020202020204" pitchFamily="34" charset="0"/>
                <a:ea typeface="Poppins"/>
                <a:cs typeface="Poppins"/>
                <a:sym typeface="Poppins"/>
                <a:hlinkClick r:id="rId3"/>
              </a:rPr>
              <a:t>GoOpenVA</a:t>
            </a:r>
            <a:r>
              <a:rPr lang="en-US" sz="1400" dirty="0" smtClean="0">
                <a:latin typeface="Trebuchet MS" panose="020B0603020202020204" pitchFamily="34" charset="0"/>
                <a:ea typeface="Poppins"/>
                <a:cs typeface="Poppins"/>
                <a:sym typeface="Poppins"/>
              </a:rPr>
              <a:t> (Early Childhood)</a:t>
            </a:r>
          </a:p>
          <a:p>
            <a:pPr marL="214313" indent="-214313">
              <a:lnSpc>
                <a:spcPct val="115000"/>
              </a:lnSpc>
              <a:spcBef>
                <a:spcPts val="300"/>
              </a:spcBef>
              <a:buClr>
                <a:schemeClr val="dk1"/>
              </a:buClr>
              <a:buSzPts val="1100"/>
              <a:buFont typeface="Arial"/>
              <a:buChar char="•"/>
            </a:pPr>
            <a:r>
              <a:rPr lang="en-US" sz="1400" dirty="0" smtClean="0">
                <a:latin typeface="Trebuchet MS" panose="020B0603020202020204" pitchFamily="34" charset="0"/>
                <a:ea typeface="Poppins"/>
                <a:cs typeface="Poppins"/>
                <a:sym typeface="Poppins"/>
              </a:rPr>
              <a:t>Stay </a:t>
            </a:r>
            <a:r>
              <a:rPr lang="en-US" sz="1400" dirty="0">
                <a:latin typeface="Trebuchet MS" panose="020B0603020202020204" pitchFamily="34" charset="0"/>
                <a:ea typeface="Poppins"/>
                <a:cs typeface="Poppins"/>
                <a:sym typeface="Poppins"/>
              </a:rPr>
              <a:t>informed through </a:t>
            </a:r>
            <a:r>
              <a:rPr lang="en-US" sz="1400" u="sng" dirty="0">
                <a:solidFill>
                  <a:schemeClr val="hlink"/>
                </a:solidFill>
                <a:latin typeface="Trebuchet MS" panose="020B0603020202020204" pitchFamily="34" charset="0"/>
                <a:hlinkClick r:id="rId4"/>
              </a:rPr>
              <a:t>VDOE COVID 19 </a:t>
            </a:r>
            <a:r>
              <a:rPr lang="en-US" sz="1400" u="sng" dirty="0">
                <a:solidFill>
                  <a:schemeClr val="hlink"/>
                </a:solidFill>
                <a:latin typeface="Trebuchet MS" panose="020B0603020202020204" pitchFamily="34" charset="0"/>
                <a:hlinkClick r:id="rId4"/>
              </a:rPr>
              <a:t>Website</a:t>
            </a:r>
            <a:endParaRPr lang="en-US" sz="1400" u="sng" dirty="0">
              <a:solidFill>
                <a:schemeClr val="hlink"/>
              </a:solidFill>
              <a:latin typeface="Trebuchet MS" panose="020B0603020202020204" pitchFamily="34" charset="0"/>
            </a:endParaRPr>
          </a:p>
          <a:p>
            <a:pPr marL="557213" lvl="1" indent="-214313">
              <a:lnSpc>
                <a:spcPct val="115000"/>
              </a:lnSpc>
              <a:spcBef>
                <a:spcPts val="300"/>
              </a:spcBef>
              <a:buClr>
                <a:schemeClr val="dk1"/>
              </a:buClr>
              <a:buSzPts val="1100"/>
              <a:buFont typeface="Arial"/>
              <a:buChar char="•"/>
            </a:pPr>
            <a:r>
              <a:rPr lang="en-US" sz="1200" u="sng" dirty="0">
                <a:solidFill>
                  <a:schemeClr val="hlink"/>
                </a:solidFill>
                <a:latin typeface="Trebuchet MS" panose="020B0603020202020204" pitchFamily="34" charset="0"/>
                <a:hlinkClick r:id="rId5"/>
              </a:rPr>
              <a:t>Early Learning and Childcare</a:t>
            </a:r>
            <a:r>
              <a:rPr lang="en-US" sz="1200" dirty="0">
                <a:latin typeface="Trebuchet MS" panose="020B0603020202020204" pitchFamily="34" charset="0"/>
                <a:hlinkClick r:id="rId5"/>
              </a:rPr>
              <a:t> </a:t>
            </a:r>
            <a:r>
              <a:rPr lang="en-US" sz="1200" dirty="0">
                <a:latin typeface="Trebuchet MS" panose="020B0603020202020204" pitchFamily="34" charset="0"/>
              </a:rPr>
              <a:t>(</a:t>
            </a:r>
            <a:r>
              <a:rPr lang="en-US" sz="1200" u="sng" dirty="0">
                <a:solidFill>
                  <a:schemeClr val="hlink"/>
                </a:solidFill>
                <a:latin typeface="Trebuchet MS" panose="020B0603020202020204" pitchFamily="34" charset="0"/>
                <a:hlinkClick r:id="rId6"/>
              </a:rPr>
              <a:t>Office </a:t>
            </a:r>
            <a:r>
              <a:rPr lang="en-US" sz="1200" u="sng" dirty="0">
                <a:solidFill>
                  <a:schemeClr val="hlink"/>
                </a:solidFill>
                <a:latin typeface="Trebuchet MS" panose="020B0603020202020204" pitchFamily="34" charset="0"/>
                <a:hlinkClick r:id="rId6"/>
              </a:rPr>
              <a:t>of Early Childhood FAQ</a:t>
            </a:r>
            <a:r>
              <a:rPr lang="en-US" sz="1200" dirty="0">
                <a:latin typeface="Trebuchet MS" panose="020B0603020202020204" pitchFamily="34" charset="0"/>
              </a:rPr>
              <a:t> , and  </a:t>
            </a:r>
            <a:r>
              <a:rPr lang="en-US" sz="1200" u="sng" dirty="0">
                <a:solidFill>
                  <a:schemeClr val="hlink"/>
                </a:solidFill>
                <a:latin typeface="Trebuchet MS" panose="020B0603020202020204" pitchFamily="34" charset="0"/>
                <a:hlinkClick r:id="rId7"/>
              </a:rPr>
              <a:t>Transition </a:t>
            </a:r>
            <a:r>
              <a:rPr lang="en-US" sz="1200" u="sng" dirty="0">
                <a:solidFill>
                  <a:schemeClr val="hlink"/>
                </a:solidFill>
                <a:latin typeface="Trebuchet MS" panose="020B0603020202020204" pitchFamily="34" charset="0"/>
                <a:hlinkClick r:id="rId7"/>
              </a:rPr>
              <a:t>from Part C to Part B </a:t>
            </a:r>
            <a:r>
              <a:rPr lang="en-US" sz="1200" u="sng" dirty="0" smtClean="0">
                <a:solidFill>
                  <a:schemeClr val="hlink"/>
                </a:solidFill>
                <a:latin typeface="Trebuchet MS" panose="020B0603020202020204" pitchFamily="34" charset="0"/>
                <a:hlinkClick r:id="rId7"/>
              </a:rPr>
              <a:t>FAQ</a:t>
            </a:r>
            <a:endParaRPr lang="en-US" sz="1200" u="sng" dirty="0">
              <a:solidFill>
                <a:schemeClr val="hlink"/>
              </a:solidFill>
              <a:latin typeface="Trebuchet MS" panose="020B0603020202020204" pitchFamily="34" charset="0"/>
            </a:endParaRPr>
          </a:p>
          <a:p>
            <a:pPr marL="557213" lvl="1" indent="-214313">
              <a:lnSpc>
                <a:spcPct val="115000"/>
              </a:lnSpc>
              <a:spcBef>
                <a:spcPts val="300"/>
              </a:spcBef>
              <a:buClr>
                <a:schemeClr val="dk1"/>
              </a:buClr>
              <a:buSzPts val="1100"/>
            </a:pPr>
            <a:r>
              <a:rPr lang="en-US" sz="1200" u="sng" dirty="0" smtClean="0">
                <a:solidFill>
                  <a:srgbClr val="1155CC"/>
                </a:solidFill>
                <a:latin typeface="Trebuchet MS" panose="020B0603020202020204" pitchFamily="34" charset="0"/>
                <a:hlinkClick r:id="rId8"/>
              </a:rPr>
              <a:t>ECE </a:t>
            </a:r>
            <a:r>
              <a:rPr lang="en-US" sz="1200" u="sng" dirty="0">
                <a:solidFill>
                  <a:srgbClr val="1155CC"/>
                </a:solidFill>
                <a:latin typeface="Trebuchet MS" panose="020B0603020202020204" pitchFamily="34" charset="0"/>
                <a:hlinkClick r:id="rId8"/>
              </a:rPr>
              <a:t>Resource </a:t>
            </a:r>
            <a:r>
              <a:rPr lang="en-US" sz="1200" u="sng" dirty="0" smtClean="0">
                <a:solidFill>
                  <a:srgbClr val="1155CC"/>
                </a:solidFill>
                <a:latin typeface="Trebuchet MS" panose="020B0603020202020204" pitchFamily="34" charset="0"/>
                <a:hlinkClick r:id="rId8"/>
              </a:rPr>
              <a:t>Hub</a:t>
            </a:r>
            <a:r>
              <a:rPr lang="en-US" sz="1200" u="sng" dirty="0" smtClean="0">
                <a:solidFill>
                  <a:srgbClr val="1155CC"/>
                </a:solidFill>
                <a:latin typeface="Trebuchet MS" panose="020B0603020202020204" pitchFamily="34" charset="0"/>
              </a:rPr>
              <a:t>- </a:t>
            </a:r>
            <a:r>
              <a:rPr lang="en-US" sz="1200" dirty="0" smtClean="0">
                <a:solidFill>
                  <a:schemeClr val="tx1"/>
                </a:solidFill>
                <a:latin typeface="Trebuchet MS" panose="020B0603020202020204" pitchFamily="34" charset="0"/>
              </a:rPr>
              <a:t>Features information </a:t>
            </a:r>
            <a:r>
              <a:rPr lang="en-US" sz="1200" dirty="0" smtClean="0">
                <a:solidFill>
                  <a:srgbClr val="000000"/>
                </a:solidFill>
                <a:latin typeface="Trebuchet MS" panose="020B0603020202020204" pitchFamily="34" charset="0"/>
              </a:rPr>
              <a:t>on </a:t>
            </a:r>
            <a:r>
              <a:rPr lang="en-US" sz="1200" dirty="0">
                <a:solidFill>
                  <a:srgbClr val="000000"/>
                </a:solidFill>
                <a:latin typeface="Trebuchet MS" panose="020B0603020202020204" pitchFamily="34" charset="0"/>
              </a:rPr>
              <a:t>different topics that highlight how to foster children’s social-emotional skills and include helpful resources on equity, COVID-19 adaptations, and effective classroom </a:t>
            </a:r>
            <a:r>
              <a:rPr lang="en-US" sz="1200" dirty="0" smtClean="0">
                <a:solidFill>
                  <a:srgbClr val="000000"/>
                </a:solidFill>
                <a:latin typeface="Trebuchet MS" panose="020B0603020202020204" pitchFamily="34" charset="0"/>
              </a:rPr>
              <a:t>strategies. </a:t>
            </a:r>
            <a:r>
              <a:rPr lang="en-US" sz="1200" u="sng" dirty="0">
                <a:solidFill>
                  <a:srgbClr val="1155CC"/>
                </a:solidFill>
                <a:latin typeface="Trebuchet MS" panose="020B0603020202020204" pitchFamily="34" charset="0"/>
                <a:hlinkClick r:id="rId9"/>
              </a:rPr>
              <a:t>Sign up</a:t>
            </a:r>
            <a:r>
              <a:rPr lang="en-US" sz="1200" dirty="0">
                <a:solidFill>
                  <a:srgbClr val="000000"/>
                </a:solidFill>
                <a:latin typeface="Trebuchet MS" panose="020B0603020202020204" pitchFamily="34" charset="0"/>
              </a:rPr>
              <a:t> for the monthly </a:t>
            </a:r>
            <a:r>
              <a:rPr lang="en-US" sz="1200" dirty="0" smtClean="0">
                <a:solidFill>
                  <a:srgbClr val="000000"/>
                </a:solidFill>
                <a:latin typeface="Trebuchet MS" panose="020B0603020202020204" pitchFamily="34" charset="0"/>
              </a:rPr>
              <a:t>newsletter.</a:t>
            </a:r>
            <a:r>
              <a:rPr lang="en-US" sz="1200" dirty="0">
                <a:solidFill>
                  <a:srgbClr val="000000"/>
                </a:solidFill>
                <a:latin typeface="Trebuchet MS" panose="020B0603020202020204" pitchFamily="34" charset="0"/>
              </a:rPr>
              <a:t> </a:t>
            </a:r>
          </a:p>
          <a:p>
            <a:pPr marL="214313" indent="-214313">
              <a:lnSpc>
                <a:spcPct val="115000"/>
              </a:lnSpc>
              <a:spcBef>
                <a:spcPts val="300"/>
              </a:spcBef>
              <a:buClr>
                <a:schemeClr val="dk1"/>
              </a:buClr>
              <a:buSzPts val="1100"/>
              <a:buFont typeface="Arial"/>
              <a:buChar char="•"/>
            </a:pPr>
            <a:endParaRPr lang="en-US" sz="1500" dirty="0">
              <a:latin typeface="+mn-lt"/>
              <a:ea typeface="Poppins"/>
              <a:cs typeface="Poppins"/>
              <a:sym typeface="Poppins"/>
            </a:endParaRPr>
          </a:p>
          <a:p>
            <a:pPr marL="0" indent="0">
              <a:lnSpc>
                <a:spcPct val="115000"/>
              </a:lnSpc>
              <a:spcBef>
                <a:spcPts val="300"/>
              </a:spcBef>
            </a:pPr>
            <a:endParaRPr sz="1350" dirty="0">
              <a:latin typeface="+mn-lt"/>
              <a:ea typeface="Poppins"/>
              <a:cs typeface="Poppins"/>
              <a:sym typeface="Poppins"/>
            </a:endParaRPr>
          </a:p>
        </p:txBody>
      </p:sp>
    </p:spTree>
    <p:extLst>
      <p:ext uri="{BB962C8B-B14F-4D97-AF65-F5344CB8AC3E}">
        <p14:creationId xmlns:p14="http://schemas.microsoft.com/office/powerpoint/2010/main" val="1175856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628650" y="88786"/>
            <a:ext cx="7886700" cy="890928"/>
          </a:xfrm>
          <a:prstGeom prst="rect">
            <a:avLst/>
          </a:prstGeom>
          <a:noFill/>
          <a:ln>
            <a:noFill/>
          </a:ln>
        </p:spPr>
        <p:txBody>
          <a:bodyPr spcFirstLastPara="1" wrap="square" lIns="342900" tIns="0" rIns="342900" bIns="0" anchor="ctr" anchorCtr="0">
            <a:noAutofit/>
          </a:bodyPr>
          <a:lstStyle/>
          <a:p>
            <a:r>
              <a:rPr lang="en-US" sz="2550" dirty="0"/>
              <a:t>Cups and Conversations Contact Information</a:t>
            </a:r>
            <a:endParaRPr sz="2550" dirty="0"/>
          </a:p>
        </p:txBody>
      </p:sp>
      <p:sp>
        <p:nvSpPr>
          <p:cNvPr id="200" name="Google Shape;200;p30"/>
          <p:cNvSpPr txBox="1">
            <a:spLocks noGrp="1"/>
          </p:cNvSpPr>
          <p:nvPr>
            <p:ph type="body" idx="4294967295"/>
          </p:nvPr>
        </p:nvSpPr>
        <p:spPr>
          <a:xfrm>
            <a:off x="1328058" y="794973"/>
            <a:ext cx="6215743" cy="3722600"/>
          </a:xfrm>
          <a:prstGeom prst="rect">
            <a:avLst/>
          </a:prstGeom>
          <a:noFill/>
          <a:ln>
            <a:noFill/>
          </a:ln>
        </p:spPr>
        <p:txBody>
          <a:bodyPr spcFirstLastPara="1" wrap="square" lIns="68569" tIns="34275" rIns="68569" bIns="34275" anchor="t" anchorCtr="0">
            <a:noAutofit/>
          </a:bodyPr>
          <a:lstStyle/>
          <a:p>
            <a:pPr marL="0" indent="0" algn="ctr">
              <a:lnSpc>
                <a:spcPct val="115000"/>
              </a:lnSpc>
              <a:spcBef>
                <a:spcPts val="450"/>
              </a:spcBef>
              <a:buNone/>
            </a:pPr>
            <a:r>
              <a:rPr lang="en-US" sz="1500" dirty="0">
                <a:latin typeface="Trebuchet MS" panose="020B0603020202020204" pitchFamily="34" charset="0"/>
                <a:ea typeface="Poppins"/>
                <a:cs typeface="Poppins"/>
                <a:sym typeface="Poppins"/>
              </a:rPr>
              <a:t>Dawn Hendricks- Early Childhood Special Education Coordinator, VDOE </a:t>
            </a:r>
            <a:endParaRPr sz="1500" dirty="0">
              <a:latin typeface="Trebuchet MS" panose="020B0603020202020204" pitchFamily="34" charset="0"/>
              <a:ea typeface="Poppins"/>
              <a:cs typeface="Poppins"/>
              <a:sym typeface="Poppins"/>
            </a:endParaRPr>
          </a:p>
          <a:p>
            <a:pPr marL="0" indent="0" algn="ctr">
              <a:lnSpc>
                <a:spcPct val="115000"/>
              </a:lnSpc>
              <a:spcBef>
                <a:spcPts val="450"/>
              </a:spcBef>
              <a:buNone/>
            </a:pPr>
            <a:r>
              <a:rPr lang="en-US" sz="1500" u="sng" dirty="0" smtClean="0">
                <a:solidFill>
                  <a:schemeClr val="hlink"/>
                </a:solidFill>
                <a:latin typeface="Trebuchet MS" panose="020B0603020202020204" pitchFamily="34" charset="0"/>
                <a:ea typeface="Poppins"/>
                <a:cs typeface="Poppins"/>
                <a:sym typeface="Poppins"/>
                <a:hlinkClick r:id="rId3"/>
              </a:rPr>
              <a:t>dawn.hendricks@doe.virginia.gov</a:t>
            </a:r>
            <a:endParaRPr lang="en-US" sz="1500" u="sng" dirty="0" smtClean="0">
              <a:solidFill>
                <a:schemeClr val="hlink"/>
              </a:solidFill>
              <a:latin typeface="Trebuchet MS" panose="020B0603020202020204" pitchFamily="34" charset="0"/>
              <a:ea typeface="Poppins"/>
              <a:cs typeface="Poppins"/>
              <a:sym typeface="Poppins"/>
            </a:endParaRPr>
          </a:p>
          <a:p>
            <a:pPr marL="0" indent="0" algn="ctr">
              <a:lnSpc>
                <a:spcPct val="115000"/>
              </a:lnSpc>
              <a:spcBef>
                <a:spcPts val="450"/>
              </a:spcBef>
              <a:buNone/>
            </a:pPr>
            <a:r>
              <a:rPr lang="en-US" sz="1500" dirty="0" smtClean="0">
                <a:solidFill>
                  <a:schemeClr val="tx1"/>
                </a:solidFill>
                <a:latin typeface="Trebuchet MS" panose="020B0603020202020204" pitchFamily="34" charset="0"/>
                <a:ea typeface="Poppins"/>
                <a:cs typeface="Poppins"/>
                <a:sym typeface="Poppins"/>
              </a:rPr>
              <a:t>Taundwa Jeffries- Director, Head Start State Collaboration Office</a:t>
            </a:r>
          </a:p>
          <a:p>
            <a:pPr marL="0" indent="0" algn="ctr">
              <a:lnSpc>
                <a:spcPct val="115000"/>
              </a:lnSpc>
              <a:spcBef>
                <a:spcPts val="450"/>
              </a:spcBef>
              <a:buNone/>
            </a:pPr>
            <a:r>
              <a:rPr lang="en-US" sz="1500" dirty="0" smtClean="0">
                <a:solidFill>
                  <a:schemeClr val="tx1"/>
                </a:solidFill>
                <a:latin typeface="Trebuchet MS" panose="020B0603020202020204" pitchFamily="34" charset="0"/>
                <a:ea typeface="Poppins"/>
                <a:cs typeface="Poppins"/>
                <a:sym typeface="Poppins"/>
                <a:hlinkClick r:id="rId4"/>
              </a:rPr>
              <a:t>Taundwa.Jeffries@doe.Virginia.gov</a:t>
            </a:r>
            <a:endParaRPr lang="en-US" sz="1500" dirty="0" smtClean="0">
              <a:solidFill>
                <a:schemeClr val="tx1"/>
              </a:solidFill>
              <a:latin typeface="Trebuchet MS" panose="020B0603020202020204" pitchFamily="34" charset="0"/>
              <a:ea typeface="Poppins"/>
              <a:cs typeface="Poppins"/>
              <a:sym typeface="Poppins"/>
            </a:endParaRPr>
          </a:p>
          <a:p>
            <a:pPr marL="0" indent="0" algn="ctr">
              <a:lnSpc>
                <a:spcPct val="115000"/>
              </a:lnSpc>
              <a:spcBef>
                <a:spcPts val="450"/>
              </a:spcBef>
              <a:buNone/>
            </a:pPr>
            <a:r>
              <a:rPr lang="en-US" sz="1500" dirty="0" smtClean="0">
                <a:latin typeface="Trebuchet MS" panose="020B0603020202020204" pitchFamily="34" charset="0"/>
                <a:ea typeface="Poppins"/>
                <a:cs typeface="Poppins"/>
                <a:sym typeface="Poppins"/>
              </a:rPr>
              <a:t>Tamilah </a:t>
            </a:r>
            <a:r>
              <a:rPr lang="en-US" sz="1500" dirty="0">
                <a:latin typeface="Trebuchet MS" panose="020B0603020202020204" pitchFamily="34" charset="0"/>
                <a:ea typeface="Poppins"/>
                <a:cs typeface="Poppins"/>
                <a:sym typeface="Poppins"/>
              </a:rPr>
              <a:t>Richardson- Associate Director, Early Childhood Learning, VDOE </a:t>
            </a:r>
            <a:endParaRPr lang="en-US" sz="1500" dirty="0" smtClean="0">
              <a:latin typeface="Trebuchet MS" panose="020B0603020202020204" pitchFamily="34" charset="0"/>
              <a:ea typeface="Poppins"/>
              <a:cs typeface="Poppins"/>
              <a:sym typeface="Poppins"/>
            </a:endParaRPr>
          </a:p>
          <a:p>
            <a:pPr marL="0" indent="0" algn="ctr">
              <a:lnSpc>
                <a:spcPct val="115000"/>
              </a:lnSpc>
              <a:spcBef>
                <a:spcPts val="450"/>
              </a:spcBef>
              <a:buNone/>
            </a:pPr>
            <a:r>
              <a:rPr lang="en-US" sz="1500" u="sng" dirty="0" smtClean="0">
                <a:solidFill>
                  <a:schemeClr val="hlink"/>
                </a:solidFill>
                <a:latin typeface="Trebuchet MS" panose="020B0603020202020204" pitchFamily="34" charset="0"/>
                <a:ea typeface="Poppins"/>
                <a:cs typeface="Poppins"/>
                <a:sym typeface="Poppins"/>
                <a:hlinkClick r:id="rId5"/>
              </a:rPr>
              <a:t>tamilah.richardson@doe.virginia.gov</a:t>
            </a:r>
            <a:endParaRPr lang="en-US" sz="1500" u="sng" dirty="0" smtClean="0">
              <a:solidFill>
                <a:schemeClr val="hlink"/>
              </a:solidFill>
              <a:latin typeface="Trebuchet MS" panose="020B0603020202020204" pitchFamily="34" charset="0"/>
              <a:ea typeface="Poppins"/>
              <a:cs typeface="Poppins"/>
              <a:sym typeface="Poppins"/>
            </a:endParaRPr>
          </a:p>
          <a:p>
            <a:pPr marL="0" indent="0" algn="ctr">
              <a:lnSpc>
                <a:spcPct val="115000"/>
              </a:lnSpc>
              <a:spcBef>
                <a:spcPts val="450"/>
              </a:spcBef>
              <a:buNone/>
            </a:pPr>
            <a:endParaRPr lang="en-US" sz="1500" b="1" dirty="0" smtClean="0">
              <a:solidFill>
                <a:srgbClr val="C00000"/>
              </a:solidFill>
              <a:latin typeface="Trebuchet MS" panose="020B0603020202020204" pitchFamily="34" charset="0"/>
              <a:ea typeface="Poppins"/>
              <a:cs typeface="Poppins"/>
              <a:sym typeface="Poppins"/>
            </a:endParaRPr>
          </a:p>
          <a:p>
            <a:pPr marL="0" indent="0" algn="ctr">
              <a:lnSpc>
                <a:spcPct val="115000"/>
              </a:lnSpc>
              <a:spcBef>
                <a:spcPts val="450"/>
              </a:spcBef>
              <a:buNone/>
            </a:pPr>
            <a:r>
              <a:rPr lang="en-US" sz="1500" b="1" u="sng" dirty="0" smtClean="0">
                <a:solidFill>
                  <a:schemeClr val="tx1"/>
                </a:solidFill>
                <a:latin typeface="Trebuchet MS" panose="020B0603020202020204" pitchFamily="34" charset="0"/>
                <a:ea typeface="Poppins"/>
                <a:cs typeface="Poppins"/>
                <a:sym typeface="Poppins"/>
              </a:rPr>
              <a:t>Today’s Guests</a:t>
            </a:r>
          </a:p>
          <a:p>
            <a:pPr marL="0" indent="0" algn="ctr">
              <a:lnSpc>
                <a:spcPct val="115000"/>
              </a:lnSpc>
              <a:spcBef>
                <a:spcPts val="450"/>
              </a:spcBef>
              <a:buNone/>
            </a:pPr>
            <a:r>
              <a:rPr lang="en-US" sz="1500" dirty="0" smtClean="0">
                <a:solidFill>
                  <a:schemeClr val="tx1"/>
                </a:solidFill>
                <a:latin typeface="Trebuchet MS" panose="020B0603020202020204" pitchFamily="34" charset="0"/>
                <a:ea typeface="Poppins"/>
                <a:cs typeface="Poppins"/>
                <a:sym typeface="Poppins"/>
              </a:rPr>
              <a:t>Dawn Miller </a:t>
            </a:r>
          </a:p>
          <a:p>
            <a:pPr marL="0" indent="0" algn="ctr">
              <a:lnSpc>
                <a:spcPct val="115000"/>
              </a:lnSpc>
              <a:spcBef>
                <a:spcPts val="450"/>
              </a:spcBef>
              <a:buNone/>
            </a:pPr>
            <a:r>
              <a:rPr lang="en-US" sz="1500" dirty="0" smtClean="0">
                <a:latin typeface="Trebuchet MS" panose="020B0603020202020204" pitchFamily="34" charset="0"/>
                <a:hlinkClick r:id="rId6"/>
              </a:rPr>
              <a:t>dmiller@spotsylvania.k12.va.us</a:t>
            </a:r>
            <a:endParaRPr lang="en-US" sz="1500" dirty="0" smtClean="0">
              <a:latin typeface="Trebuchet MS" panose="020B0603020202020204" pitchFamily="34" charset="0"/>
            </a:endParaRPr>
          </a:p>
          <a:p>
            <a:pPr marL="0" indent="0" algn="ctr">
              <a:lnSpc>
                <a:spcPct val="115000"/>
              </a:lnSpc>
              <a:spcBef>
                <a:spcPts val="450"/>
              </a:spcBef>
              <a:buNone/>
            </a:pPr>
            <a:r>
              <a:rPr lang="en-US" sz="1500" dirty="0" smtClean="0">
                <a:solidFill>
                  <a:schemeClr val="tx1"/>
                </a:solidFill>
                <a:latin typeface="Trebuchet MS" panose="020B0603020202020204" pitchFamily="34" charset="0"/>
                <a:ea typeface="Poppins"/>
                <a:cs typeface="Poppins"/>
                <a:sym typeface="Poppins"/>
              </a:rPr>
              <a:t>Danielle Biggs</a:t>
            </a:r>
          </a:p>
          <a:p>
            <a:pPr marL="0" indent="0" algn="ctr">
              <a:lnSpc>
                <a:spcPct val="115000"/>
              </a:lnSpc>
              <a:spcBef>
                <a:spcPts val="450"/>
              </a:spcBef>
              <a:buNone/>
            </a:pPr>
            <a:r>
              <a:rPr lang="en-US" sz="1500" dirty="0" smtClean="0">
                <a:solidFill>
                  <a:srgbClr val="555555"/>
                </a:solidFill>
                <a:latin typeface="Trebuchet MS" panose="020B0603020202020204" pitchFamily="34" charset="0"/>
                <a:hlinkClick r:id="rId7"/>
              </a:rPr>
              <a:t>dbiggs@spotsylvania.k12.va.us</a:t>
            </a:r>
            <a:endParaRPr lang="en-US" sz="1500" dirty="0" smtClean="0">
              <a:solidFill>
                <a:srgbClr val="555555"/>
              </a:solidFill>
              <a:latin typeface="Trebuchet MS" panose="020B0603020202020204" pitchFamily="34" charset="0"/>
            </a:endParaRPr>
          </a:p>
          <a:p>
            <a:pPr marL="0" indent="0" algn="ctr">
              <a:lnSpc>
                <a:spcPct val="115000"/>
              </a:lnSpc>
              <a:spcBef>
                <a:spcPts val="450"/>
              </a:spcBef>
              <a:buNone/>
            </a:pPr>
            <a:endParaRPr lang="en-US" sz="1600" dirty="0">
              <a:solidFill>
                <a:schemeClr val="tx1"/>
              </a:solidFill>
              <a:latin typeface="Trebuchet MS" panose="020B0603020202020204" pitchFamily="34" charset="0"/>
              <a:ea typeface="Poppins"/>
              <a:cs typeface="Poppins"/>
              <a:sym typeface="Poppins"/>
            </a:endParaRPr>
          </a:p>
          <a:p>
            <a:pPr marL="0" indent="0" algn="ctr">
              <a:spcBef>
                <a:spcPts val="0"/>
              </a:spcBef>
            </a:pPr>
            <a:endParaRPr sz="1600" dirty="0">
              <a:latin typeface="+mj-lt"/>
              <a:ea typeface="Poppins"/>
              <a:cs typeface="Poppins"/>
              <a:sym typeface="Poppins"/>
            </a:endParaRPr>
          </a:p>
          <a:p>
            <a:pPr marL="0" indent="0"/>
            <a:endParaRPr sz="1600" dirty="0"/>
          </a:p>
        </p:txBody>
      </p:sp>
    </p:spTree>
    <p:extLst>
      <p:ext uri="{BB962C8B-B14F-4D97-AF65-F5344CB8AC3E}">
        <p14:creationId xmlns:p14="http://schemas.microsoft.com/office/powerpoint/2010/main" val="3665832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Special Guests</a:t>
            </a:r>
            <a:endParaRPr lang="en-US" dirty="0"/>
          </a:p>
        </p:txBody>
      </p:sp>
      <p:sp>
        <p:nvSpPr>
          <p:cNvPr id="3" name="Rectangle 2"/>
          <p:cNvSpPr/>
          <p:nvPr/>
        </p:nvSpPr>
        <p:spPr>
          <a:xfrm>
            <a:off x="914399" y="1462189"/>
            <a:ext cx="6890657" cy="2369880"/>
          </a:xfrm>
          <a:prstGeom prst="rect">
            <a:avLst/>
          </a:prstGeom>
        </p:spPr>
        <p:txBody>
          <a:bodyPr wrap="square">
            <a:spAutoFit/>
          </a:bodyPr>
          <a:lstStyle/>
          <a:p>
            <a:r>
              <a:rPr lang="en-US" sz="2000" b="1" dirty="0" smtClean="0">
                <a:latin typeface="Trebuchet MS" panose="020B0603020202020204" pitchFamily="34" charset="0"/>
              </a:rPr>
              <a:t>Spotsylvania Center for Family and Preschool Services</a:t>
            </a:r>
          </a:p>
          <a:p>
            <a:endParaRPr lang="en-US" dirty="0">
              <a:latin typeface="Trebuchet MS" panose="020B0603020202020204" pitchFamily="34" charset="0"/>
            </a:endParaRPr>
          </a:p>
          <a:p>
            <a:r>
              <a:rPr lang="en-US" sz="1800" b="1" dirty="0" smtClean="0">
                <a:solidFill>
                  <a:schemeClr val="accent2"/>
                </a:solidFill>
                <a:latin typeface="Trebuchet MS" panose="020B0603020202020204" pitchFamily="34" charset="0"/>
              </a:rPr>
              <a:t>Dawn Miller</a:t>
            </a:r>
          </a:p>
          <a:p>
            <a:r>
              <a:rPr lang="en-US" sz="1600" dirty="0" smtClean="0">
                <a:latin typeface="Trebuchet MS" panose="020B0603020202020204" pitchFamily="34" charset="0"/>
              </a:rPr>
              <a:t>Program </a:t>
            </a:r>
            <a:r>
              <a:rPr lang="en-US" sz="1600" dirty="0">
                <a:latin typeface="Trebuchet MS" panose="020B0603020202020204" pitchFamily="34" charset="0"/>
              </a:rPr>
              <a:t>Director -  Preschool Coordinator for VPI and Head Start - Education Coordinator </a:t>
            </a:r>
            <a:endParaRPr lang="en-US" sz="1600" dirty="0" smtClean="0">
              <a:latin typeface="Trebuchet MS" panose="020B0603020202020204" pitchFamily="34" charset="0"/>
            </a:endParaRPr>
          </a:p>
          <a:p>
            <a:endParaRPr lang="en-US" b="1" dirty="0">
              <a:latin typeface="Trebuchet MS" panose="020B0603020202020204" pitchFamily="34" charset="0"/>
            </a:endParaRPr>
          </a:p>
          <a:p>
            <a:r>
              <a:rPr lang="en-US" sz="1800" b="1" dirty="0">
                <a:solidFill>
                  <a:schemeClr val="accent2"/>
                </a:solidFill>
                <a:latin typeface="Trebuchet MS" panose="020B0603020202020204" pitchFamily="34" charset="0"/>
              </a:rPr>
              <a:t>Danielle Biggs </a:t>
            </a:r>
            <a:endParaRPr lang="en-US" sz="1800" b="1" dirty="0" smtClean="0">
              <a:solidFill>
                <a:schemeClr val="accent2"/>
              </a:solidFill>
              <a:latin typeface="Trebuchet MS" panose="020B0603020202020204" pitchFamily="34" charset="0"/>
            </a:endParaRPr>
          </a:p>
          <a:p>
            <a:r>
              <a:rPr lang="en-US" sz="1600" dirty="0" smtClean="0">
                <a:latin typeface="Trebuchet MS" panose="020B0603020202020204" pitchFamily="34" charset="0"/>
              </a:rPr>
              <a:t>Program </a:t>
            </a:r>
            <a:r>
              <a:rPr lang="en-US" sz="1600" dirty="0">
                <a:latin typeface="Trebuchet MS" panose="020B0603020202020204" pitchFamily="34" charset="0"/>
              </a:rPr>
              <a:t>Assistant - Enrollment, Data Management for Health, Disabilities, and Education Outcomes</a:t>
            </a:r>
            <a:endParaRPr lang="en-US" sz="1600" dirty="0">
              <a:latin typeface="Trebuchet MS" panose="020B0603020202020204" pitchFamily="34" charset="0"/>
            </a:endParaRPr>
          </a:p>
        </p:txBody>
      </p:sp>
      <p:sp>
        <p:nvSpPr>
          <p:cNvPr id="4" name="Rectangle 3"/>
          <p:cNvSpPr/>
          <p:nvPr/>
        </p:nvSpPr>
        <p:spPr>
          <a:xfrm>
            <a:off x="1301040" y="4051141"/>
            <a:ext cx="6117373" cy="625812"/>
          </a:xfrm>
          <a:prstGeom prst="rect">
            <a:avLst/>
          </a:prstGeom>
          <a:solidFill>
            <a:schemeClr val="tx2"/>
          </a:solidFill>
        </p:spPr>
        <p:txBody>
          <a:bodyPr wrap="square">
            <a:spAutoFit/>
          </a:bodyPr>
          <a:lstStyle/>
          <a:p>
            <a:pPr lvl="0">
              <a:spcBef>
                <a:spcPts val="800"/>
              </a:spcBef>
            </a:pPr>
            <a:r>
              <a:rPr lang="en-US" b="1" dirty="0" smtClean="0"/>
              <a:t>Conversation topic: </a:t>
            </a:r>
            <a:r>
              <a:rPr lang="en-US" dirty="0" smtClean="0"/>
              <a:t>Relationship </a:t>
            </a:r>
            <a:r>
              <a:rPr lang="en-US" dirty="0"/>
              <a:t>Building/Coordinated Enrollment Efforts </a:t>
            </a:r>
          </a:p>
          <a:p>
            <a:pPr lvl="0">
              <a:spcBef>
                <a:spcPts val="800"/>
              </a:spcBef>
            </a:pPr>
            <a:r>
              <a:rPr lang="en-US" dirty="0"/>
              <a:t>During the COVID-19 Pandemic</a:t>
            </a:r>
          </a:p>
        </p:txBody>
      </p:sp>
    </p:spTree>
    <p:extLst>
      <p:ext uri="{BB962C8B-B14F-4D97-AF65-F5344CB8AC3E}">
        <p14:creationId xmlns:p14="http://schemas.microsoft.com/office/powerpoint/2010/main" val="1264716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793763"/>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38761D"/>
                </a:solidFill>
              </a:rPr>
              <a:t>Spotsylvania's Relationship Building/Coordinated Efforts</a:t>
            </a:r>
            <a:endParaRPr>
              <a:solidFill>
                <a:srgbClr val="38761D"/>
              </a:solidFill>
            </a:endParaRPr>
          </a:p>
        </p:txBody>
      </p:sp>
      <p:pic>
        <p:nvPicPr>
          <p:cNvPr id="55" name="Google Shape;55;p13"/>
          <p:cNvPicPr preferRelativeResize="0"/>
          <p:nvPr/>
        </p:nvPicPr>
        <p:blipFill>
          <a:blip r:embed="rId3">
            <a:alphaModFix/>
          </a:blip>
          <a:stretch>
            <a:fillRect/>
          </a:stretch>
        </p:blipFill>
        <p:spPr>
          <a:xfrm>
            <a:off x="1981200" y="130113"/>
            <a:ext cx="5181600" cy="1628775"/>
          </a:xfrm>
          <a:prstGeom prst="rect">
            <a:avLst/>
          </a:prstGeom>
          <a:noFill/>
          <a:ln>
            <a:noFill/>
          </a:ln>
        </p:spPr>
      </p:pic>
    </p:spTree>
    <p:extLst>
      <p:ext uri="{BB962C8B-B14F-4D97-AF65-F5344CB8AC3E}">
        <p14:creationId xmlns:p14="http://schemas.microsoft.com/office/powerpoint/2010/main" val="434487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FF1F4">
            <a:alpha val="49160"/>
          </a:srgbClr>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D85C6"/>
                </a:solidFill>
              </a:rPr>
              <a:t>About Spotsylvania Preschool...</a:t>
            </a:r>
            <a:endParaRPr b="1">
              <a:solidFill>
                <a:srgbClr val="3D85C6"/>
              </a:solidFill>
            </a:endParaRPr>
          </a:p>
        </p:txBody>
      </p:sp>
      <p:sp>
        <p:nvSpPr>
          <p:cNvPr id="61" name="Google Shape;61;p14"/>
          <p:cNvSpPr txBox="1">
            <a:spLocks noGrp="1"/>
          </p:cNvSpPr>
          <p:nvPr>
            <p:ph type="body" idx="1"/>
          </p:nvPr>
        </p:nvSpPr>
        <p:spPr>
          <a:xfrm>
            <a:off x="311700" y="1188600"/>
            <a:ext cx="8520600" cy="336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Spotsylvania County Public Schools is the Local Education Agency for Virginia Preschool Initiative (VPI) and Grantee for Head Start.  Through a Single Point of Entry application process for Head Start and VPI families, we serve a total of 264 children.</a:t>
            </a:r>
            <a:endParaRPr/>
          </a:p>
          <a:p>
            <a:pPr marL="0" lvl="0" indent="0" algn="ctr" rtl="0">
              <a:spcBef>
                <a:spcPts val="1600"/>
              </a:spcBef>
              <a:spcAft>
                <a:spcPts val="0"/>
              </a:spcAft>
              <a:buClr>
                <a:schemeClr val="dk1"/>
              </a:buClr>
              <a:buSzPts val="1100"/>
              <a:buFont typeface="Arial"/>
              <a:buNone/>
            </a:pPr>
            <a:r>
              <a:rPr lang="en"/>
              <a:t>VPI serves 174 children at 11 sites, 10 classrooms</a:t>
            </a:r>
            <a:endParaRPr/>
          </a:p>
          <a:p>
            <a:pPr marL="0" lvl="0" indent="0" algn="ctr" rtl="0">
              <a:spcBef>
                <a:spcPts val="1600"/>
              </a:spcBef>
              <a:spcAft>
                <a:spcPts val="0"/>
              </a:spcAft>
              <a:buClr>
                <a:schemeClr val="dk1"/>
              </a:buClr>
              <a:buSzPts val="1100"/>
              <a:buFont typeface="Arial"/>
              <a:buNone/>
            </a:pPr>
            <a:r>
              <a:rPr lang="en"/>
              <a:t>Head Start serves 90 children at 6 sites, 7 classrooms</a:t>
            </a:r>
            <a:endParaRPr/>
          </a:p>
          <a:p>
            <a:pPr marL="0" lvl="0" indent="0" algn="ctr" rtl="0">
              <a:spcBef>
                <a:spcPts val="1600"/>
              </a:spcBef>
              <a:spcAft>
                <a:spcPts val="1600"/>
              </a:spcAft>
              <a:buNone/>
            </a:pPr>
            <a:endParaRPr/>
          </a:p>
        </p:txBody>
      </p:sp>
    </p:spTree>
    <p:extLst>
      <p:ext uri="{BB962C8B-B14F-4D97-AF65-F5344CB8AC3E}">
        <p14:creationId xmlns:p14="http://schemas.microsoft.com/office/powerpoint/2010/main" val="2175441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FF1F4">
            <a:alpha val="49160"/>
          </a:srgbClr>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body" idx="1"/>
          </p:nvPr>
        </p:nvSpPr>
        <p:spPr>
          <a:xfrm>
            <a:off x="311700" y="403275"/>
            <a:ext cx="8520600" cy="416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AA84F"/>
                </a:solidFill>
              </a:rPr>
              <a:t>Meet the Staff - We are a small program!</a:t>
            </a:r>
            <a:endParaRPr b="1">
              <a:solidFill>
                <a:srgbClr val="6AA84F"/>
              </a:solidFill>
            </a:endParaRPr>
          </a:p>
          <a:p>
            <a:pPr marL="2286000" lvl="0" indent="-1828800" algn="l" rtl="0">
              <a:spcBef>
                <a:spcPts val="1600"/>
              </a:spcBef>
              <a:spcAft>
                <a:spcPts val="0"/>
              </a:spcAft>
              <a:buNone/>
            </a:pPr>
            <a:r>
              <a:rPr lang="en"/>
              <a:t>Dawn Miller -        Program Director -  Preschool Coordinator for VPI and Head Start - Education Coordinator </a:t>
            </a:r>
            <a:endParaRPr/>
          </a:p>
          <a:p>
            <a:pPr marL="2286000" lvl="0" indent="-1828800" algn="l" rtl="0">
              <a:spcBef>
                <a:spcPts val="1600"/>
              </a:spcBef>
              <a:spcAft>
                <a:spcPts val="0"/>
              </a:spcAft>
              <a:buNone/>
            </a:pPr>
            <a:r>
              <a:rPr lang="en"/>
              <a:t>Regina Hall -        Family Service and Community Partnerships Coordinator -   Safety and Transportation</a:t>
            </a:r>
            <a:endParaRPr/>
          </a:p>
          <a:p>
            <a:pPr marL="2343150" lvl="0" indent="-1885950" algn="l" rtl="0">
              <a:spcBef>
                <a:spcPts val="1600"/>
              </a:spcBef>
              <a:spcAft>
                <a:spcPts val="0"/>
              </a:spcAft>
              <a:buNone/>
            </a:pPr>
            <a:r>
              <a:rPr lang="en"/>
              <a:t>Danielle Biggs -    Program Assistant - Enrollment, Data Management for Health, Disabilities, and Education Outcomes</a:t>
            </a:r>
            <a:endParaRPr/>
          </a:p>
          <a:p>
            <a:pPr marL="2114550" lvl="0" indent="-1657350" algn="l" rtl="0">
              <a:spcBef>
                <a:spcPts val="1600"/>
              </a:spcBef>
              <a:spcAft>
                <a:spcPts val="0"/>
              </a:spcAft>
              <a:buNone/>
            </a:pPr>
            <a:r>
              <a:rPr lang="en"/>
              <a:t>Samantha Long -  Program Assistant - Bookkeeper</a:t>
            </a:r>
            <a:endParaRPr/>
          </a:p>
          <a:p>
            <a:pPr marL="2114550" lvl="0" indent="-1657350" algn="l" rtl="0">
              <a:spcBef>
                <a:spcPts val="1600"/>
              </a:spcBef>
              <a:spcAft>
                <a:spcPts val="1600"/>
              </a:spcAft>
              <a:buNone/>
            </a:pPr>
            <a:r>
              <a:rPr lang="en"/>
              <a:t>Kim Walmer, Mercy Rivera, Claudia Bonilla - Family Service Workers</a:t>
            </a:r>
            <a:endParaRPr/>
          </a:p>
        </p:txBody>
      </p:sp>
    </p:spTree>
    <p:extLst>
      <p:ext uri="{BB962C8B-B14F-4D97-AF65-F5344CB8AC3E}">
        <p14:creationId xmlns:p14="http://schemas.microsoft.com/office/powerpoint/2010/main" val="1535164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F7EA"/>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body" idx="1"/>
          </p:nvPr>
        </p:nvSpPr>
        <p:spPr>
          <a:xfrm>
            <a:off x="311700" y="1323025"/>
            <a:ext cx="8520600" cy="292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had many successful years with our Single Point of Entry application process allowing families to submit one application. Our collaborations within the school division are one of our greatest assets for success.</a:t>
            </a:r>
            <a:endParaRPr/>
          </a:p>
          <a:p>
            <a:pPr marL="0" lvl="0" indent="0" algn="l" rtl="0">
              <a:spcBef>
                <a:spcPts val="1600"/>
              </a:spcBef>
              <a:spcAft>
                <a:spcPts val="0"/>
              </a:spcAft>
              <a:buClr>
                <a:schemeClr val="dk1"/>
              </a:buClr>
              <a:buSzPts val="1100"/>
              <a:buFont typeface="Arial"/>
              <a:buNone/>
            </a:pPr>
            <a:r>
              <a:rPr lang="en"/>
              <a:t>We recognize the conveniences afforded to us through our relationships with the school division may not translate equally to other programs.  It is our hope that by sharing the success of our Single Point of Entry process we can offer ideas for other agencies to adapt to their individual programs using existing resources.</a:t>
            </a:r>
            <a:endParaRPr/>
          </a:p>
          <a:p>
            <a:pPr marL="0" lvl="0" indent="0" algn="l" rtl="0">
              <a:spcBef>
                <a:spcPts val="1600"/>
              </a:spcBef>
              <a:spcAft>
                <a:spcPts val="0"/>
              </a:spcAft>
              <a:buClr>
                <a:schemeClr val="dk1"/>
              </a:buClr>
              <a:buSzPts val="1100"/>
              <a:buFont typeface="Arial"/>
              <a:buNone/>
            </a:pPr>
            <a:r>
              <a:rPr lang="en"/>
              <a:t> </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0"/>
              </a:spcAft>
              <a:buClr>
                <a:schemeClr val="dk1"/>
              </a:buClr>
              <a:buSzPts val="1100"/>
              <a:buFont typeface="Arial"/>
              <a:buNone/>
            </a:pPr>
            <a:r>
              <a:rPr lang="en"/>
              <a:t> </a:t>
            </a:r>
            <a:endParaRPr/>
          </a:p>
          <a:p>
            <a:pPr marL="0" lvl="0" indent="0" algn="l" rtl="0">
              <a:spcBef>
                <a:spcPts val="1600"/>
              </a:spcBef>
              <a:spcAft>
                <a:spcPts val="1600"/>
              </a:spcAft>
              <a:buClr>
                <a:schemeClr val="dk1"/>
              </a:buClr>
              <a:buSzPts val="1100"/>
              <a:buFont typeface="Arial"/>
              <a:buNone/>
            </a:pPr>
            <a:endParaRPr sz="1600"/>
          </a:p>
        </p:txBody>
      </p:sp>
      <p:sp>
        <p:nvSpPr>
          <p:cNvPr id="77" name="Google Shape;77;p17"/>
          <p:cNvSpPr txBox="1"/>
          <p:nvPr/>
        </p:nvSpPr>
        <p:spPr>
          <a:xfrm>
            <a:off x="334050" y="268850"/>
            <a:ext cx="8475900" cy="657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E69138"/>
                </a:solidFill>
                <a:effectLst/>
                <a:uLnTx/>
                <a:uFillTx/>
                <a:latin typeface="Arial"/>
                <a:cs typeface="Arial"/>
                <a:sym typeface="Arial"/>
              </a:rPr>
              <a:t>Single Point of Entry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16731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alpha val="69830"/>
          </a:srgbClr>
        </a:solid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body" idx="1"/>
          </p:nvPr>
        </p:nvSpPr>
        <p:spPr>
          <a:xfrm>
            <a:off x="311700" y="205175"/>
            <a:ext cx="8520600" cy="466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3D85C6"/>
                </a:solidFill>
              </a:rPr>
              <a:t>On October 1, 2020 </a:t>
            </a:r>
            <a:endParaRPr b="1">
              <a:solidFill>
                <a:srgbClr val="3D85C6"/>
              </a:solidFill>
            </a:endParaRPr>
          </a:p>
          <a:p>
            <a:pPr marL="0" lvl="0" indent="0" algn="ctr" rtl="0">
              <a:spcBef>
                <a:spcPts val="1600"/>
              </a:spcBef>
              <a:spcAft>
                <a:spcPts val="0"/>
              </a:spcAft>
              <a:buNone/>
            </a:pPr>
            <a:r>
              <a:rPr lang="en" b="1">
                <a:solidFill>
                  <a:srgbClr val="3D85C6"/>
                </a:solidFill>
              </a:rPr>
              <a:t>SCPS VPI reported all 174 spots filled, without a waiver!</a:t>
            </a:r>
            <a:endParaRPr b="1">
              <a:solidFill>
                <a:srgbClr val="3D85C6"/>
              </a:solidFill>
            </a:endParaRPr>
          </a:p>
          <a:p>
            <a:pPr marL="0" lvl="0" indent="0" algn="ctr" rtl="0">
              <a:spcBef>
                <a:spcPts val="1600"/>
              </a:spcBef>
              <a:spcAft>
                <a:spcPts val="0"/>
              </a:spcAft>
              <a:buNone/>
            </a:pPr>
            <a:r>
              <a:rPr lang="en" sz="2600" b="1">
                <a:solidFill>
                  <a:srgbClr val="3D85C6"/>
                </a:solidFill>
              </a:rPr>
              <a:t>HOW?</a:t>
            </a:r>
            <a:endParaRPr sz="2600" b="1">
              <a:solidFill>
                <a:srgbClr val="3D85C6"/>
              </a:solidFill>
            </a:endParaRPr>
          </a:p>
          <a:p>
            <a:pPr marL="457200" lvl="0" indent="-323850" algn="l" rtl="0">
              <a:spcBef>
                <a:spcPts val="1600"/>
              </a:spcBef>
              <a:spcAft>
                <a:spcPts val="0"/>
              </a:spcAft>
              <a:buSzPts val="1500"/>
              <a:buChar char="●"/>
            </a:pPr>
            <a:r>
              <a:rPr lang="en" sz="1500"/>
              <a:t>Single Point of Entry collaborations and support from school division partners </a:t>
            </a:r>
            <a:endParaRPr sz="1500"/>
          </a:p>
          <a:p>
            <a:pPr marL="457200" lvl="0" indent="-323850" algn="l" rtl="0">
              <a:spcBef>
                <a:spcPts val="0"/>
              </a:spcBef>
              <a:spcAft>
                <a:spcPts val="0"/>
              </a:spcAft>
              <a:buSzPts val="1500"/>
              <a:buChar char="●"/>
            </a:pPr>
            <a:r>
              <a:rPr lang="en" sz="1500"/>
              <a:t>Social Media and auto dialer   </a:t>
            </a:r>
            <a:endParaRPr sz="1500"/>
          </a:p>
          <a:p>
            <a:pPr marL="457200" lvl="0" indent="-323850" algn="l" rtl="0">
              <a:spcBef>
                <a:spcPts val="0"/>
              </a:spcBef>
              <a:spcAft>
                <a:spcPts val="0"/>
              </a:spcAft>
              <a:buSzPts val="1500"/>
              <a:buChar char="●"/>
            </a:pPr>
            <a:r>
              <a:rPr lang="en" sz="1500"/>
              <a:t>Verbiage changes to recruitment efforts  </a:t>
            </a:r>
            <a:endParaRPr sz="1500"/>
          </a:p>
          <a:p>
            <a:pPr marL="457200" lvl="0" indent="-323850" algn="l" rtl="0">
              <a:spcBef>
                <a:spcPts val="0"/>
              </a:spcBef>
              <a:spcAft>
                <a:spcPts val="0"/>
              </a:spcAft>
              <a:buSzPts val="1500"/>
              <a:buChar char="●"/>
            </a:pPr>
            <a:r>
              <a:rPr lang="en" sz="1500"/>
              <a:t>Offering options for 100% distance learning and hybrid enrollment </a:t>
            </a:r>
            <a:endParaRPr sz="1500"/>
          </a:p>
          <a:p>
            <a:pPr marL="457200" lvl="0" indent="-323850" algn="l" rtl="0">
              <a:spcBef>
                <a:spcPts val="0"/>
              </a:spcBef>
              <a:spcAft>
                <a:spcPts val="0"/>
              </a:spcAft>
              <a:buSzPts val="1500"/>
              <a:buChar char="●"/>
            </a:pPr>
            <a:r>
              <a:rPr lang="en" sz="1500"/>
              <a:t>Careful selection considerations evaluated for local criteria and pandemic related eligibility</a:t>
            </a:r>
            <a:endParaRPr sz="1500"/>
          </a:p>
          <a:p>
            <a:pPr marL="457200" lvl="0" indent="-323850" algn="l" rtl="0">
              <a:spcBef>
                <a:spcPts val="0"/>
              </a:spcBef>
              <a:spcAft>
                <a:spcPts val="0"/>
              </a:spcAft>
              <a:buSzPts val="1500"/>
              <a:buChar char="●"/>
            </a:pPr>
            <a:r>
              <a:rPr lang="en" sz="1500"/>
              <a:t>Use of less than 15% Local Criteria</a:t>
            </a:r>
            <a:endParaRPr sz="1500"/>
          </a:p>
        </p:txBody>
      </p:sp>
    </p:spTree>
    <p:extLst>
      <p:ext uri="{BB962C8B-B14F-4D97-AF65-F5344CB8AC3E}">
        <p14:creationId xmlns:p14="http://schemas.microsoft.com/office/powerpoint/2010/main" val="1120428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F7EA"/>
        </a:solidFill>
        <a:effectLst/>
      </p:bgPr>
    </p:bg>
    <p:spTree>
      <p:nvGrpSpPr>
        <p:cNvPr id="1" name="Shape 81"/>
        <p:cNvGrpSpPr/>
        <p:nvPr/>
      </p:nvGrpSpPr>
      <p:grpSpPr>
        <a:xfrm>
          <a:off x="0" y="0"/>
          <a:ext cx="0" cy="0"/>
          <a:chOff x="0" y="0"/>
          <a:chExt cx="0" cy="0"/>
        </a:xfrm>
      </p:grpSpPr>
      <p:sp>
        <p:nvSpPr>
          <p:cNvPr id="82" name="Google Shape;82;p18"/>
          <p:cNvSpPr txBox="1">
            <a:spLocks noGrp="1"/>
          </p:cNvSpPr>
          <p:nvPr>
            <p:ph type="body" idx="1"/>
          </p:nvPr>
        </p:nvSpPr>
        <p:spPr>
          <a:xfrm>
            <a:off x="311700" y="537700"/>
            <a:ext cx="8520600" cy="377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b="1">
                <a:solidFill>
                  <a:srgbClr val="6AA84F"/>
                </a:solidFill>
              </a:rPr>
              <a:t>School Division Partners and Collaborations</a:t>
            </a:r>
            <a:endParaRPr sz="2800" b="1"/>
          </a:p>
          <a:p>
            <a:pPr marL="0" lvl="0" indent="0" algn="l" rtl="0">
              <a:spcBef>
                <a:spcPts val="1600"/>
              </a:spcBef>
              <a:spcAft>
                <a:spcPts val="0"/>
              </a:spcAft>
              <a:buClr>
                <a:schemeClr val="dk1"/>
              </a:buClr>
              <a:buSzPts val="1100"/>
              <a:buFont typeface="Arial"/>
              <a:buNone/>
            </a:pPr>
            <a:endParaRPr b="1"/>
          </a:p>
          <a:p>
            <a:pPr marL="0" lvl="0" indent="0" algn="l" rtl="0">
              <a:spcBef>
                <a:spcPts val="1600"/>
              </a:spcBef>
              <a:spcAft>
                <a:spcPts val="0"/>
              </a:spcAft>
              <a:buClr>
                <a:schemeClr val="dk1"/>
              </a:buClr>
              <a:buSzPts val="1100"/>
              <a:buFont typeface="Arial"/>
              <a:buNone/>
            </a:pPr>
            <a:r>
              <a:rPr lang="en" b="1"/>
              <a:t>Child Find</a:t>
            </a:r>
            <a:r>
              <a:rPr lang="en"/>
              <a:t> - Shared Google document for application tracking: </a:t>
            </a:r>
            <a:endParaRPr/>
          </a:p>
          <a:p>
            <a:pPr marL="914400" lvl="0" indent="-342900" algn="l" rtl="0">
              <a:spcBef>
                <a:spcPts val="1600"/>
              </a:spcBef>
              <a:spcAft>
                <a:spcPts val="0"/>
              </a:spcAft>
              <a:buSzPts val="1800"/>
              <a:buChar char="●"/>
            </a:pPr>
            <a:r>
              <a:rPr lang="en"/>
              <a:t>Application referrals, status and submission with current IEP’s or undergoing evaluations</a:t>
            </a:r>
            <a:endParaRPr/>
          </a:p>
          <a:p>
            <a:pPr marL="914400" lvl="0" indent="-342900" algn="l" rtl="0">
              <a:spcBef>
                <a:spcPts val="0"/>
              </a:spcBef>
              <a:spcAft>
                <a:spcPts val="0"/>
              </a:spcAft>
              <a:buSzPts val="1800"/>
              <a:buChar char="●"/>
            </a:pPr>
            <a:r>
              <a:rPr lang="en"/>
              <a:t>Developmental screening process updates</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Clr>
                <a:schemeClr val="dk1"/>
              </a:buClr>
              <a:buSzPts val="1100"/>
              <a:buFont typeface="Arial"/>
              <a:buNone/>
            </a:pPr>
            <a:endParaRPr sz="2000"/>
          </a:p>
        </p:txBody>
      </p:sp>
      <p:sp>
        <p:nvSpPr>
          <p:cNvPr id="2" name="TextBox 1"/>
          <p:cNvSpPr txBox="1"/>
          <p:nvPr/>
        </p:nvSpPr>
        <p:spPr>
          <a:xfrm>
            <a:off x="1948543" y="4309571"/>
            <a:ext cx="4561115" cy="523220"/>
          </a:xfrm>
          <a:prstGeom prst="rect">
            <a:avLst/>
          </a:prstGeom>
          <a:solidFill>
            <a:schemeClr val="bg1"/>
          </a:solidFill>
          <a:ln>
            <a:solidFill>
              <a:schemeClr val="tx1"/>
            </a:solidFill>
          </a:ln>
        </p:spPr>
        <p:txBody>
          <a:bodyPr wrap="square" rtlCol="0">
            <a:spAutoFit/>
          </a:bodyPr>
          <a:lstStyle/>
          <a:p>
            <a:pPr lvl="0"/>
            <a:r>
              <a:rPr lang="en-US" dirty="0" smtClean="0"/>
              <a:t>What additional ways </a:t>
            </a:r>
            <a:r>
              <a:rPr lang="en-US" dirty="0"/>
              <a:t>have others tracked applications</a:t>
            </a:r>
            <a:r>
              <a:rPr lang="en-US" dirty="0" smtClean="0"/>
              <a:t>? Please share or add responses in the chat box.</a:t>
            </a:r>
            <a:endParaRPr lang="en-US" dirty="0"/>
          </a:p>
        </p:txBody>
      </p:sp>
    </p:spTree>
    <p:extLst>
      <p:ext uri="{BB962C8B-B14F-4D97-AF65-F5344CB8AC3E}">
        <p14:creationId xmlns:p14="http://schemas.microsoft.com/office/powerpoint/2010/main" val="1032088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1586</TotalTime>
  <Words>2230</Words>
  <Application>Microsoft Office PowerPoint</Application>
  <PresentationFormat>On-screen Show (16:9)</PresentationFormat>
  <Paragraphs>337</Paragraphs>
  <Slides>22</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Courier New</vt:lpstr>
      <vt:lpstr>Noto Sans Symbols</vt:lpstr>
      <vt:lpstr>Poppins</vt:lpstr>
      <vt:lpstr>Trebuchet MS</vt:lpstr>
      <vt:lpstr>Office Theme</vt:lpstr>
      <vt:lpstr>Simple Light</vt:lpstr>
      <vt:lpstr>Office of Early Childhood  Cups and Conversations</vt:lpstr>
      <vt:lpstr>Good afternoon- thanks for joining Cups and Conversations!</vt:lpstr>
      <vt:lpstr>Today’s Special Guests</vt:lpstr>
      <vt:lpstr>Spotsylvania's Relationship Building/Coordinated Efforts</vt:lpstr>
      <vt:lpstr>About Spotsylvania Preschool...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Single Point of Entry Process  </vt:lpstr>
      <vt:lpstr>Building Relationships with Families… it all starts with the application process.</vt:lpstr>
      <vt:lpstr>PowerPoint Presentation</vt:lpstr>
      <vt:lpstr>PowerPoint Presentation</vt:lpstr>
      <vt:lpstr>Additional Notes From the Field</vt:lpstr>
      <vt:lpstr>Spotsylvania’s Plan Going Forward...</vt:lpstr>
      <vt:lpstr>Translating Single Point of Entry to Non-School Division Programs</vt:lpstr>
      <vt:lpstr>Parting Words of Wisdom…  Lesson learned…</vt:lpstr>
      <vt:lpstr>Closing Reminders and Notes</vt:lpstr>
      <vt:lpstr>Cups and Conversations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Virginia’s Early  Learning  &amp; Development Standards  (ELDS)</dc:title>
  <dc:creator>Richardson, Tamilah (DOE)</dc:creator>
  <cp:lastModifiedBy>Tamilah Richardson</cp:lastModifiedBy>
  <cp:revision>22</cp:revision>
  <dcterms:modified xsi:type="dcterms:W3CDTF">2020-11-05T14:15:31Z</dcterms:modified>
</cp:coreProperties>
</file>