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docMetadata/LabelInfo.xml" ContentType="application/vnd.ms-office.classificationlabel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8" r:id="rId3"/>
    <p:sldId id="263" r:id="rId4"/>
    <p:sldId id="259" r:id="rId5"/>
    <p:sldId id="256" r:id="rId6"/>
    <p:sldId id="257" r:id="rId7"/>
    <p:sldId id="265" r:id="rId8"/>
    <p:sldId id="268" r:id="rId9"/>
    <p:sldId id="267" r:id="rId10"/>
    <p:sldId id="266" r:id="rId11"/>
    <p:sldId id="260" r:id="rId12"/>
    <p:sldId id="262" r:id="rId13"/>
  </p:sldIdLst>
  <p:sldSz cx="18288000" cy="10287000"/>
  <p:notesSz cx="6858000" cy="9144000"/>
  <p:embeddedFontLst>
    <p:embeddedFont>
      <p:font typeface="Lato Hairline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badi" panose="020B0604020202020204" charset="0"/>
      <p:regular r:id="rId19"/>
    </p:embeddedFont>
    <p:embeddedFont>
      <p:font typeface="Hatton Bold" panose="020B0604020202020204" charset="0"/>
      <p:regular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04C32-3101-42FD-AD5B-1C691A6BE06A}" v="5" dt="2023-10-05T16:45:26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reha, Michael (DPS)" userId="808821e3-385a-4b11-947a-2c483e6eb10d" providerId="ADAL" clId="{52D04C32-3101-42FD-AD5B-1C691A6BE06A}"/>
    <pc:docChg chg="undo custSel modSld">
      <pc:chgData name="Hreha, Michael (DPS)" userId="808821e3-385a-4b11-947a-2c483e6eb10d" providerId="ADAL" clId="{52D04C32-3101-42FD-AD5B-1C691A6BE06A}" dt="2023-10-05T16:45:47.491" v="75" actId="113"/>
      <pc:docMkLst>
        <pc:docMk/>
      </pc:docMkLst>
      <pc:sldChg chg="modSp mod">
        <pc:chgData name="Hreha, Michael (DPS)" userId="808821e3-385a-4b11-947a-2c483e6eb10d" providerId="ADAL" clId="{52D04C32-3101-42FD-AD5B-1C691A6BE06A}" dt="2023-10-05T16:41:57.288" v="55" actId="113"/>
        <pc:sldMkLst>
          <pc:docMk/>
          <pc:sldMk cId="0" sldId="256"/>
        </pc:sldMkLst>
        <pc:spChg chg="mod">
          <ac:chgData name="Hreha, Michael (DPS)" userId="808821e3-385a-4b11-947a-2c483e6eb10d" providerId="ADAL" clId="{52D04C32-3101-42FD-AD5B-1C691A6BE06A}" dt="2023-10-05T16:41:57.288" v="55" actId="113"/>
          <ac:spMkLst>
            <pc:docMk/>
            <pc:sldMk cId="0" sldId="256"/>
            <ac:spMk id="10" creationId="{6D8D21D2-2126-4D31-4FA9-AFBAE60341C3}"/>
          </ac:spMkLst>
        </pc:spChg>
      </pc:sldChg>
      <pc:sldChg chg="modSp mod">
        <pc:chgData name="Hreha, Michael (DPS)" userId="808821e3-385a-4b11-947a-2c483e6eb10d" providerId="ADAL" clId="{52D04C32-3101-42FD-AD5B-1C691A6BE06A}" dt="2023-10-05T16:42:38.587" v="60" actId="113"/>
        <pc:sldMkLst>
          <pc:docMk/>
          <pc:sldMk cId="0" sldId="257"/>
        </pc:sldMkLst>
        <pc:spChg chg="mod">
          <ac:chgData name="Hreha, Michael (DPS)" userId="808821e3-385a-4b11-947a-2c483e6eb10d" providerId="ADAL" clId="{52D04C32-3101-42FD-AD5B-1C691A6BE06A}" dt="2023-10-05T16:42:14.945" v="57" actId="113"/>
          <ac:spMkLst>
            <pc:docMk/>
            <pc:sldMk cId="0" sldId="257"/>
            <ac:spMk id="6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42:38.587" v="60" actId="113"/>
          <ac:spMkLst>
            <pc:docMk/>
            <pc:sldMk cId="0" sldId="257"/>
            <ac:spMk id="8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42:32.039" v="59" actId="113"/>
          <ac:spMkLst>
            <pc:docMk/>
            <pc:sldMk cId="0" sldId="257"/>
            <ac:spMk id="9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42:24.041" v="58" actId="113"/>
          <ac:spMkLst>
            <pc:docMk/>
            <pc:sldMk cId="0" sldId="257"/>
            <ac:spMk id="10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42:06.045" v="56" actId="113"/>
          <ac:spMkLst>
            <pc:docMk/>
            <pc:sldMk cId="0" sldId="257"/>
            <ac:spMk id="13" creationId="{50AA9D6E-D420-0861-65A5-123B4900C56B}"/>
          </ac:spMkLst>
        </pc:spChg>
      </pc:sldChg>
      <pc:sldChg chg="modSp mod">
        <pc:chgData name="Hreha, Michael (DPS)" userId="808821e3-385a-4b11-947a-2c483e6eb10d" providerId="ADAL" clId="{52D04C32-3101-42FD-AD5B-1C691A6BE06A}" dt="2023-10-05T16:41:07.061" v="50" actId="108"/>
        <pc:sldMkLst>
          <pc:docMk/>
          <pc:sldMk cId="0" sldId="258"/>
        </pc:sldMkLst>
        <pc:spChg chg="mod">
          <ac:chgData name="Hreha, Michael (DPS)" userId="808821e3-385a-4b11-947a-2c483e6eb10d" providerId="ADAL" clId="{52D04C32-3101-42FD-AD5B-1C691A6BE06A}" dt="2023-10-05T16:40:52.488" v="49" actId="255"/>
          <ac:spMkLst>
            <pc:docMk/>
            <pc:sldMk cId="0" sldId="258"/>
            <ac:spMk id="15" creationId="{B2DB7F4B-E50C-4084-9751-27A881DF6999}"/>
          </ac:spMkLst>
        </pc:spChg>
        <pc:spChg chg="mod">
          <ac:chgData name="Hreha, Michael (DPS)" userId="808821e3-385a-4b11-947a-2c483e6eb10d" providerId="ADAL" clId="{52D04C32-3101-42FD-AD5B-1C691A6BE06A}" dt="2023-10-05T16:41:07.061" v="50" actId="108"/>
          <ac:spMkLst>
            <pc:docMk/>
            <pc:sldMk cId="0" sldId="258"/>
            <ac:spMk id="16" creationId="{792B41B6-FF2C-B500-18CD-9FDFEAC4824A}"/>
          </ac:spMkLst>
        </pc:spChg>
      </pc:sldChg>
      <pc:sldChg chg="delSp modSp mod">
        <pc:chgData name="Hreha, Michael (DPS)" userId="808821e3-385a-4b11-947a-2c483e6eb10d" providerId="ADAL" clId="{52D04C32-3101-42FD-AD5B-1C691A6BE06A}" dt="2023-10-05T16:41:49.117" v="54" actId="113"/>
        <pc:sldMkLst>
          <pc:docMk/>
          <pc:sldMk cId="0" sldId="259"/>
        </pc:sldMkLst>
        <pc:spChg chg="mod">
          <ac:chgData name="Hreha, Michael (DPS)" userId="808821e3-385a-4b11-947a-2c483e6eb10d" providerId="ADAL" clId="{52D04C32-3101-42FD-AD5B-1C691A6BE06A}" dt="2023-10-05T15:45:21.942" v="30" actId="1076"/>
          <ac:spMkLst>
            <pc:docMk/>
            <pc:sldMk cId="0" sldId="259"/>
            <ac:spMk id="2" creationId="{00000000-0000-0000-0000-000000000000}"/>
          </ac:spMkLst>
        </pc:spChg>
        <pc:spChg chg="mod topLvl">
          <ac:chgData name="Hreha, Michael (DPS)" userId="808821e3-385a-4b11-947a-2c483e6eb10d" providerId="ADAL" clId="{52D04C32-3101-42FD-AD5B-1C691A6BE06A}" dt="2023-10-05T16:41:27.198" v="51" actId="113"/>
          <ac:spMkLst>
            <pc:docMk/>
            <pc:sldMk cId="0" sldId="259"/>
            <ac:spMk id="5" creationId="{00000000-0000-0000-0000-000000000000}"/>
          </ac:spMkLst>
        </pc:spChg>
        <pc:spChg chg="del mod topLvl">
          <ac:chgData name="Hreha, Michael (DPS)" userId="808821e3-385a-4b11-947a-2c483e6eb10d" providerId="ADAL" clId="{52D04C32-3101-42FD-AD5B-1C691A6BE06A}" dt="2023-10-05T15:43:31.302" v="4" actId="478"/>
          <ac:spMkLst>
            <pc:docMk/>
            <pc:sldMk cId="0" sldId="259"/>
            <ac:spMk id="6" creationId="{00000000-0000-0000-0000-000000000000}"/>
          </ac:spMkLst>
        </pc:spChg>
        <pc:spChg chg="mod topLvl">
          <ac:chgData name="Hreha, Michael (DPS)" userId="808821e3-385a-4b11-947a-2c483e6eb10d" providerId="ADAL" clId="{52D04C32-3101-42FD-AD5B-1C691A6BE06A}" dt="2023-10-05T16:41:39.157" v="53" actId="113"/>
          <ac:spMkLst>
            <pc:docMk/>
            <pc:sldMk cId="0" sldId="259"/>
            <ac:spMk id="8" creationId="{00000000-0000-0000-0000-000000000000}"/>
          </ac:spMkLst>
        </pc:spChg>
        <pc:spChg chg="del topLvl">
          <ac:chgData name="Hreha, Michael (DPS)" userId="808821e3-385a-4b11-947a-2c483e6eb10d" providerId="ADAL" clId="{52D04C32-3101-42FD-AD5B-1C691A6BE06A}" dt="2023-10-05T15:44:37.921" v="18" actId="478"/>
          <ac:spMkLst>
            <pc:docMk/>
            <pc:sldMk cId="0" sldId="259"/>
            <ac:spMk id="9" creationId="{00000000-0000-0000-0000-000000000000}"/>
          </ac:spMkLst>
        </pc:spChg>
        <pc:spChg chg="mod topLvl">
          <ac:chgData name="Hreha, Michael (DPS)" userId="808821e3-385a-4b11-947a-2c483e6eb10d" providerId="ADAL" clId="{52D04C32-3101-42FD-AD5B-1C691A6BE06A}" dt="2023-10-05T16:41:33.436" v="52" actId="113"/>
          <ac:spMkLst>
            <pc:docMk/>
            <pc:sldMk cId="0" sldId="259"/>
            <ac:spMk id="11" creationId="{00000000-0000-0000-0000-000000000000}"/>
          </ac:spMkLst>
        </pc:spChg>
        <pc:spChg chg="del topLvl">
          <ac:chgData name="Hreha, Michael (DPS)" userId="808821e3-385a-4b11-947a-2c483e6eb10d" providerId="ADAL" clId="{52D04C32-3101-42FD-AD5B-1C691A6BE06A}" dt="2023-10-05T15:44:06.202" v="13" actId="478"/>
          <ac:spMkLst>
            <pc:docMk/>
            <pc:sldMk cId="0" sldId="259"/>
            <ac:spMk id="12" creationId="{00000000-0000-0000-0000-000000000000}"/>
          </ac:spMkLst>
        </pc:spChg>
        <pc:spChg chg="mod topLvl">
          <ac:chgData name="Hreha, Michael (DPS)" userId="808821e3-385a-4b11-947a-2c483e6eb10d" providerId="ADAL" clId="{52D04C32-3101-42FD-AD5B-1C691A6BE06A}" dt="2023-10-05T16:41:49.117" v="54" actId="113"/>
          <ac:spMkLst>
            <pc:docMk/>
            <pc:sldMk cId="0" sldId="259"/>
            <ac:spMk id="15" creationId="{814C8350-B060-0DC2-E92F-A5E1E556BED9}"/>
          </ac:spMkLst>
        </pc:spChg>
        <pc:spChg chg="del topLvl">
          <ac:chgData name="Hreha, Michael (DPS)" userId="808821e3-385a-4b11-947a-2c483e6eb10d" providerId="ADAL" clId="{52D04C32-3101-42FD-AD5B-1C691A6BE06A}" dt="2023-10-05T15:44:57.736" v="23" actId="478"/>
          <ac:spMkLst>
            <pc:docMk/>
            <pc:sldMk cId="0" sldId="259"/>
            <ac:spMk id="16" creationId="{13BF5BA2-B674-F74A-3E64-44935EA03B5A}"/>
          </ac:spMkLst>
        </pc:spChg>
        <pc:spChg chg="mod">
          <ac:chgData name="Hreha, Michael (DPS)" userId="808821e3-385a-4b11-947a-2c483e6eb10d" providerId="ADAL" clId="{52D04C32-3101-42FD-AD5B-1C691A6BE06A}" dt="2023-10-05T15:45:34.160" v="31" actId="2711"/>
          <ac:spMkLst>
            <pc:docMk/>
            <pc:sldMk cId="0" sldId="259"/>
            <ac:spMk id="22" creationId="{D316FEDC-D069-8303-799D-0B75C5EC1B7D}"/>
          </ac:spMkLst>
        </pc:spChg>
        <pc:grpChg chg="del">
          <ac:chgData name="Hreha, Michael (DPS)" userId="808821e3-385a-4b11-947a-2c483e6eb10d" providerId="ADAL" clId="{52D04C32-3101-42FD-AD5B-1C691A6BE06A}" dt="2023-10-05T15:43:31.302" v="4" actId="478"/>
          <ac:grpSpMkLst>
            <pc:docMk/>
            <pc:sldMk cId="0" sldId="259"/>
            <ac:grpSpMk id="4" creationId="{00000000-0000-0000-0000-000000000000}"/>
          </ac:grpSpMkLst>
        </pc:grpChg>
        <pc:grpChg chg="del">
          <ac:chgData name="Hreha, Michael (DPS)" userId="808821e3-385a-4b11-947a-2c483e6eb10d" providerId="ADAL" clId="{52D04C32-3101-42FD-AD5B-1C691A6BE06A}" dt="2023-10-05T15:44:37.921" v="18" actId="478"/>
          <ac:grpSpMkLst>
            <pc:docMk/>
            <pc:sldMk cId="0" sldId="259"/>
            <ac:grpSpMk id="7" creationId="{00000000-0000-0000-0000-000000000000}"/>
          </ac:grpSpMkLst>
        </pc:grpChg>
        <pc:grpChg chg="del">
          <ac:chgData name="Hreha, Michael (DPS)" userId="808821e3-385a-4b11-947a-2c483e6eb10d" providerId="ADAL" clId="{52D04C32-3101-42FD-AD5B-1C691A6BE06A}" dt="2023-10-05T15:44:06.202" v="13" actId="478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Hreha, Michael (DPS)" userId="808821e3-385a-4b11-947a-2c483e6eb10d" providerId="ADAL" clId="{52D04C32-3101-42FD-AD5B-1C691A6BE06A}" dt="2023-10-05T15:44:57.736" v="23" actId="478"/>
          <ac:grpSpMkLst>
            <pc:docMk/>
            <pc:sldMk cId="0" sldId="259"/>
            <ac:grpSpMk id="14" creationId="{B58F5028-3F7C-DD0B-1DDD-0CE2078D92FE}"/>
          </ac:grpSpMkLst>
        </pc:grpChg>
      </pc:sldChg>
      <pc:sldChg chg="modSp">
        <pc:chgData name="Hreha, Michael (DPS)" userId="808821e3-385a-4b11-947a-2c483e6eb10d" providerId="ADAL" clId="{52D04C32-3101-42FD-AD5B-1C691A6BE06A}" dt="2023-10-05T16:45:26.671" v="74" actId="113"/>
        <pc:sldMkLst>
          <pc:docMk/>
          <pc:sldMk cId="0" sldId="260"/>
        </pc:sldMkLst>
        <pc:graphicFrameChg chg="mod">
          <ac:chgData name="Hreha, Michael (DPS)" userId="808821e3-385a-4b11-947a-2c483e6eb10d" providerId="ADAL" clId="{52D04C32-3101-42FD-AD5B-1C691A6BE06A}" dt="2023-10-05T16:45:26.671" v="74" actId="113"/>
          <ac:graphicFrameMkLst>
            <pc:docMk/>
            <pc:sldMk cId="0" sldId="260"/>
            <ac:graphicFrameMk id="14" creationId="{D5280C13-9ABB-68A4-16E7-678734799698}"/>
          </ac:graphicFrameMkLst>
        </pc:graphicFrameChg>
      </pc:sldChg>
      <pc:sldChg chg="modSp mod">
        <pc:chgData name="Hreha, Michael (DPS)" userId="808821e3-385a-4b11-947a-2c483e6eb10d" providerId="ADAL" clId="{52D04C32-3101-42FD-AD5B-1C691A6BE06A}" dt="2023-10-05T16:36:11.641" v="38" actId="255"/>
        <pc:sldMkLst>
          <pc:docMk/>
          <pc:sldMk cId="0" sldId="261"/>
        </pc:sldMkLst>
        <pc:spChg chg="mod">
          <ac:chgData name="Hreha, Michael (DPS)" userId="808821e3-385a-4b11-947a-2c483e6eb10d" providerId="ADAL" clId="{52D04C32-3101-42FD-AD5B-1C691A6BE06A}" dt="2023-10-05T16:35:42.571" v="36" actId="113"/>
          <ac:spMkLst>
            <pc:docMk/>
            <pc:sldMk cId="0" sldId="261"/>
            <ac:spMk id="7" creationId="{D096A001-9499-9DE0-1603-4B1C337DE594}"/>
          </ac:spMkLst>
        </pc:spChg>
        <pc:spChg chg="mod">
          <ac:chgData name="Hreha, Michael (DPS)" userId="808821e3-385a-4b11-947a-2c483e6eb10d" providerId="ADAL" clId="{52D04C32-3101-42FD-AD5B-1C691A6BE06A}" dt="2023-10-05T16:36:11.641" v="38" actId="255"/>
          <ac:spMkLst>
            <pc:docMk/>
            <pc:sldMk cId="0" sldId="261"/>
            <ac:spMk id="9" creationId="{CF2B17F7-BD05-2622-2062-D23972803BD8}"/>
          </ac:spMkLst>
        </pc:spChg>
      </pc:sldChg>
      <pc:sldChg chg="modSp mod">
        <pc:chgData name="Hreha, Michael (DPS)" userId="808821e3-385a-4b11-947a-2c483e6eb10d" providerId="ADAL" clId="{52D04C32-3101-42FD-AD5B-1C691A6BE06A}" dt="2023-10-05T16:45:47.491" v="75" actId="113"/>
        <pc:sldMkLst>
          <pc:docMk/>
          <pc:sldMk cId="0" sldId="262"/>
        </pc:sldMkLst>
        <pc:spChg chg="mod">
          <ac:chgData name="Hreha, Michael (DPS)" userId="808821e3-385a-4b11-947a-2c483e6eb10d" providerId="ADAL" clId="{52D04C32-3101-42FD-AD5B-1C691A6BE06A}" dt="2023-10-05T16:45:47.491" v="75" actId="113"/>
          <ac:spMkLst>
            <pc:docMk/>
            <pc:sldMk cId="0" sldId="262"/>
            <ac:spMk id="13" creationId="{393BA052-89AE-AA9E-E279-F2C4ED43ECD9}"/>
          </ac:spMkLst>
        </pc:spChg>
      </pc:sldChg>
      <pc:sldChg chg="modSp mod">
        <pc:chgData name="Hreha, Michael (DPS)" userId="808821e3-385a-4b11-947a-2c483e6eb10d" providerId="ADAL" clId="{52D04C32-3101-42FD-AD5B-1C691A6BE06A}" dt="2023-10-05T16:40:00.202" v="46" actId="14100"/>
        <pc:sldMkLst>
          <pc:docMk/>
          <pc:sldMk cId="0" sldId="263"/>
        </pc:sldMkLst>
        <pc:spChg chg="mod">
          <ac:chgData name="Hreha, Michael (DPS)" userId="808821e3-385a-4b11-947a-2c483e6eb10d" providerId="ADAL" clId="{52D04C32-3101-42FD-AD5B-1C691A6BE06A}" dt="2023-10-05T16:38:38.087" v="41" actId="113"/>
          <ac:spMkLst>
            <pc:docMk/>
            <pc:sldMk cId="0" sldId="263"/>
            <ac:spMk id="6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38:56.446" v="44" actId="113"/>
          <ac:spMkLst>
            <pc:docMk/>
            <pc:sldMk cId="0" sldId="263"/>
            <ac:spMk id="8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38:32.569" v="40" actId="113"/>
          <ac:spMkLst>
            <pc:docMk/>
            <pc:sldMk cId="0" sldId="263"/>
            <ac:spMk id="11" creationId="{9BA0A425-A129-3549-5AA0-2204FD1F5E16}"/>
          </ac:spMkLst>
        </pc:spChg>
        <pc:spChg chg="mod">
          <ac:chgData name="Hreha, Michael (DPS)" userId="808821e3-385a-4b11-947a-2c483e6eb10d" providerId="ADAL" clId="{52D04C32-3101-42FD-AD5B-1C691A6BE06A}" dt="2023-10-05T16:38:28.639" v="39" actId="113"/>
          <ac:spMkLst>
            <pc:docMk/>
            <pc:sldMk cId="0" sldId="263"/>
            <ac:spMk id="12" creationId="{6D01DD32-F20E-80D4-C7D4-AA74C521A2BD}"/>
          </ac:spMkLst>
        </pc:spChg>
        <pc:spChg chg="mod">
          <ac:chgData name="Hreha, Michael (DPS)" userId="808821e3-385a-4b11-947a-2c483e6eb10d" providerId="ADAL" clId="{52D04C32-3101-42FD-AD5B-1C691A6BE06A}" dt="2023-10-05T16:38:42.441" v="42" actId="113"/>
          <ac:spMkLst>
            <pc:docMk/>
            <pc:sldMk cId="0" sldId="263"/>
            <ac:spMk id="13" creationId="{EEE136A9-B4CD-BC23-1D38-E55628C85215}"/>
          </ac:spMkLst>
        </pc:spChg>
        <pc:spChg chg="mod">
          <ac:chgData name="Hreha, Michael (DPS)" userId="808821e3-385a-4b11-947a-2c483e6eb10d" providerId="ADAL" clId="{52D04C32-3101-42FD-AD5B-1C691A6BE06A}" dt="2023-10-05T16:39:09.820" v="45" actId="113"/>
          <ac:spMkLst>
            <pc:docMk/>
            <pc:sldMk cId="0" sldId="263"/>
            <ac:spMk id="14" creationId="{4E44CA8F-3214-B15F-0397-EF7D3A8BE17A}"/>
          </ac:spMkLst>
        </pc:spChg>
        <pc:spChg chg="mod">
          <ac:chgData name="Hreha, Michael (DPS)" userId="808821e3-385a-4b11-947a-2c483e6eb10d" providerId="ADAL" clId="{52D04C32-3101-42FD-AD5B-1C691A6BE06A}" dt="2023-10-05T16:40:00.202" v="46" actId="14100"/>
          <ac:spMkLst>
            <pc:docMk/>
            <pc:sldMk cId="0" sldId="263"/>
            <ac:spMk id="15" creationId="{81B6C499-CF61-A690-7DDE-0703642AF499}"/>
          </ac:spMkLst>
        </pc:spChg>
      </pc:sldChg>
      <pc:sldChg chg="modSp mod">
        <pc:chgData name="Hreha, Michael (DPS)" userId="808821e3-385a-4b11-947a-2c483e6eb10d" providerId="ADAL" clId="{52D04C32-3101-42FD-AD5B-1C691A6BE06A}" dt="2023-10-05T16:43:35.969" v="64" actId="113"/>
        <pc:sldMkLst>
          <pc:docMk/>
          <pc:sldMk cId="0" sldId="265"/>
        </pc:sldMkLst>
        <pc:spChg chg="mod">
          <ac:chgData name="Hreha, Michael (DPS)" userId="808821e3-385a-4b11-947a-2c483e6eb10d" providerId="ADAL" clId="{52D04C32-3101-42FD-AD5B-1C691A6BE06A}" dt="2023-10-05T16:43:27.136" v="63" actId="113"/>
          <ac:spMkLst>
            <pc:docMk/>
            <pc:sldMk cId="0" sldId="265"/>
            <ac:spMk id="12" creationId="{00000000-0000-0000-0000-000000000000}"/>
          </ac:spMkLst>
        </pc:spChg>
        <pc:spChg chg="mod">
          <ac:chgData name="Hreha, Michael (DPS)" userId="808821e3-385a-4b11-947a-2c483e6eb10d" providerId="ADAL" clId="{52D04C32-3101-42FD-AD5B-1C691A6BE06A}" dt="2023-10-05T16:43:20.653" v="62" actId="113"/>
          <ac:spMkLst>
            <pc:docMk/>
            <pc:sldMk cId="0" sldId="265"/>
            <ac:spMk id="17" creationId="{65FA6EB3-BC1E-879C-C600-83D0011B6A3F}"/>
          </ac:spMkLst>
        </pc:spChg>
        <pc:spChg chg="mod">
          <ac:chgData name="Hreha, Michael (DPS)" userId="808821e3-385a-4b11-947a-2c483e6eb10d" providerId="ADAL" clId="{52D04C32-3101-42FD-AD5B-1C691A6BE06A}" dt="2023-10-05T16:43:35.969" v="64" actId="113"/>
          <ac:spMkLst>
            <pc:docMk/>
            <pc:sldMk cId="0" sldId="265"/>
            <ac:spMk id="19" creationId="{1B7ACC7B-F3CD-6631-35AD-93AA12FE6FA3}"/>
          </ac:spMkLst>
        </pc:spChg>
        <pc:spChg chg="mod">
          <ac:chgData name="Hreha, Michael (DPS)" userId="808821e3-385a-4b11-947a-2c483e6eb10d" providerId="ADAL" clId="{52D04C32-3101-42FD-AD5B-1C691A6BE06A}" dt="2023-10-05T16:43:13.220" v="61" actId="113"/>
          <ac:spMkLst>
            <pc:docMk/>
            <pc:sldMk cId="0" sldId="265"/>
            <ac:spMk id="20" creationId="{EE2D7627-6DE8-9DA7-DEAB-93ABE3B0B134}"/>
          </ac:spMkLst>
        </pc:spChg>
        <pc:spChg chg="mod">
          <ac:chgData name="Hreha, Michael (DPS)" userId="808821e3-385a-4b11-947a-2c483e6eb10d" providerId="ADAL" clId="{52D04C32-3101-42FD-AD5B-1C691A6BE06A}" dt="2023-10-05T15:46:20.543" v="35" actId="1076"/>
          <ac:spMkLst>
            <pc:docMk/>
            <pc:sldMk cId="0" sldId="265"/>
            <ac:spMk id="26" creationId="{645B5644-50C5-A457-079F-549EEA0FBE70}"/>
          </ac:spMkLst>
        </pc:spChg>
      </pc:sldChg>
      <pc:sldChg chg="modSp mod">
        <pc:chgData name="Hreha, Michael (DPS)" userId="808821e3-385a-4b11-947a-2c483e6eb10d" providerId="ADAL" clId="{52D04C32-3101-42FD-AD5B-1C691A6BE06A}" dt="2023-10-05T16:44:18.205" v="69" actId="113"/>
        <pc:sldMkLst>
          <pc:docMk/>
          <pc:sldMk cId="0" sldId="266"/>
        </pc:sldMkLst>
        <pc:spChg chg="mod">
          <ac:chgData name="Hreha, Michael (DPS)" userId="808821e3-385a-4b11-947a-2c483e6eb10d" providerId="ADAL" clId="{52D04C32-3101-42FD-AD5B-1C691A6BE06A}" dt="2023-10-05T16:44:18.205" v="69" actId="113"/>
          <ac:spMkLst>
            <pc:docMk/>
            <pc:sldMk cId="0" sldId="266"/>
            <ac:spMk id="8" creationId="{66659A82-B69A-4429-5255-BC3EE2C2DF5A}"/>
          </ac:spMkLst>
        </pc:spChg>
      </pc:sldChg>
      <pc:sldChg chg="modSp mod">
        <pc:chgData name="Hreha, Michael (DPS)" userId="808821e3-385a-4b11-947a-2c483e6eb10d" providerId="ADAL" clId="{52D04C32-3101-42FD-AD5B-1C691A6BE06A}" dt="2023-10-05T16:44:05.665" v="68" actId="113"/>
        <pc:sldMkLst>
          <pc:docMk/>
          <pc:sldMk cId="0" sldId="267"/>
        </pc:sldMkLst>
        <pc:spChg chg="mod">
          <ac:chgData name="Hreha, Michael (DPS)" userId="808821e3-385a-4b11-947a-2c483e6eb10d" providerId="ADAL" clId="{52D04C32-3101-42FD-AD5B-1C691A6BE06A}" dt="2023-10-05T16:43:51.961" v="66" actId="113"/>
          <ac:spMkLst>
            <pc:docMk/>
            <pc:sldMk cId="0" sldId="267"/>
            <ac:spMk id="24" creationId="{453F548A-991D-AA26-A8EA-883D047875BE}"/>
          </ac:spMkLst>
        </pc:spChg>
        <pc:spChg chg="mod">
          <ac:chgData name="Hreha, Michael (DPS)" userId="808821e3-385a-4b11-947a-2c483e6eb10d" providerId="ADAL" clId="{52D04C32-3101-42FD-AD5B-1C691A6BE06A}" dt="2023-10-05T16:43:57.276" v="67" actId="113"/>
          <ac:spMkLst>
            <pc:docMk/>
            <pc:sldMk cId="0" sldId="267"/>
            <ac:spMk id="25" creationId="{C4056EA4-8265-7CC4-CEE2-078D70B7DF8A}"/>
          </ac:spMkLst>
        </pc:spChg>
        <pc:spChg chg="mod">
          <ac:chgData name="Hreha, Michael (DPS)" userId="808821e3-385a-4b11-947a-2c483e6eb10d" providerId="ADAL" clId="{52D04C32-3101-42FD-AD5B-1C691A6BE06A}" dt="2023-10-05T16:44:05.665" v="68" actId="113"/>
          <ac:spMkLst>
            <pc:docMk/>
            <pc:sldMk cId="0" sldId="267"/>
            <ac:spMk id="26" creationId="{C85A4364-7BF0-36E7-7FC7-F79E9E4D6399}"/>
          </ac:spMkLst>
        </pc:spChg>
      </pc:sldChg>
      <pc:sldChg chg="modSp mod">
        <pc:chgData name="Hreha, Michael (DPS)" userId="808821e3-385a-4b11-947a-2c483e6eb10d" providerId="ADAL" clId="{52D04C32-3101-42FD-AD5B-1C691A6BE06A}" dt="2023-10-05T16:43:45.848" v="65" actId="113"/>
        <pc:sldMkLst>
          <pc:docMk/>
          <pc:sldMk cId="0" sldId="268"/>
        </pc:sldMkLst>
        <pc:spChg chg="mod">
          <ac:chgData name="Hreha, Michael (DPS)" userId="808821e3-385a-4b11-947a-2c483e6eb10d" providerId="ADAL" clId="{52D04C32-3101-42FD-AD5B-1C691A6BE06A}" dt="2023-10-05T16:43:45.848" v="65" actId="113"/>
          <ac:spMkLst>
            <pc:docMk/>
            <pc:sldMk cId="0" sldId="268"/>
            <ac:spMk id="19" creationId="{42539164-EA21-A413-F07A-20CC47620B1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53452D-7E49-4DE2-85C4-2C52EAD61D04}" type="doc">
      <dgm:prSet loTypeId="urn:microsoft.com/office/officeart/2005/8/layout/architecture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7B4CEC6-98A7-4414-9630-CCADC07BE5EB}">
      <dgm:prSet phldrT="[Text]" custT="1"/>
      <dgm:spPr>
        <a:noFill/>
        <a:ln w="76200">
          <a:solidFill>
            <a:srgbClr val="7030A0"/>
          </a:solidFill>
          <a:extLst>
            <a:ext uri="{C807C97D-BFC1-408E-A445-0C87EB9F89A2}">
              <ask:lineSketchStyleProps xmlns:ask="http://schemas.microsoft.com/office/drawing/2018/sketchyshapes" xmlns="">
                <ask:type>
                  <ask:lineSketchFreehand/>
                </ask:type>
              </ask:lineSketchStyleProps>
            </a:ext>
          </a:extLst>
        </a:ln>
      </dgm:spPr>
      <dgm:t>
        <a:bodyPr/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Proposals should show a compelling need, provide strong services, and have a solid understanding of youth programs and/or community crime intervention programs.</a:t>
          </a:r>
        </a:p>
      </dgm:t>
    </dgm:pt>
    <dgm:pt modelId="{A5553B48-BFB1-4489-8FE7-56002AEA3316}" type="parTrans" cxnId="{D66DE9B0-D00F-4DF6-BB49-62BD1CCD0E76}">
      <dgm:prSet/>
      <dgm:spPr/>
      <dgm:t>
        <a:bodyPr/>
        <a:lstStyle/>
        <a:p>
          <a:endParaRPr lang="en-US"/>
        </a:p>
      </dgm:t>
    </dgm:pt>
    <dgm:pt modelId="{F19545C2-634A-4729-BAAA-2C73BC529033}" type="sibTrans" cxnId="{D66DE9B0-D00F-4DF6-BB49-62BD1CCD0E76}">
      <dgm:prSet/>
      <dgm:spPr/>
      <dgm:t>
        <a:bodyPr/>
        <a:lstStyle/>
        <a:p>
          <a:endParaRPr lang="en-US"/>
        </a:p>
      </dgm:t>
    </dgm:pt>
    <dgm:pt modelId="{3E8AF0E7-8429-4D23-B7BE-443A63A2DA75}">
      <dgm:prSet phldrT="[Text]" custT="1"/>
      <dgm:spPr>
        <a:noFill/>
        <a:ln w="76200">
          <a:solidFill>
            <a:srgbClr val="7030A0"/>
          </a:solidFill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Proposal activities should be clear and understandable.</a:t>
          </a:r>
        </a:p>
      </dgm:t>
    </dgm:pt>
    <dgm:pt modelId="{B9111879-423C-4756-A921-BBF455622AF8}" type="parTrans" cxnId="{4D883F5F-8E2C-405D-AB60-D12304338B5D}">
      <dgm:prSet/>
      <dgm:spPr/>
      <dgm:t>
        <a:bodyPr/>
        <a:lstStyle/>
        <a:p>
          <a:endParaRPr lang="en-US"/>
        </a:p>
      </dgm:t>
    </dgm:pt>
    <dgm:pt modelId="{A3CB3BE6-F164-4F5D-9C23-63E4B0043247}" type="sibTrans" cxnId="{4D883F5F-8E2C-405D-AB60-D12304338B5D}">
      <dgm:prSet/>
      <dgm:spPr/>
      <dgm:t>
        <a:bodyPr/>
        <a:lstStyle/>
        <a:p>
          <a:endParaRPr lang="en-US"/>
        </a:p>
      </dgm:t>
    </dgm:pt>
    <dgm:pt modelId="{C9F801A7-7D58-42E0-A9DA-16C287A7D475}">
      <dgm:prSet custT="1"/>
      <dgm:spPr>
        <a:noFill/>
        <a:ln w="76200">
          <a:solidFill>
            <a:srgbClr val="7030A0"/>
          </a:solidFill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r>
            <a:rPr lang="en-US" sz="2900" b="1" dirty="0">
              <a:solidFill>
                <a:schemeClr val="tx1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Score each section of the Rating Form using the key at the beginning. Scores should vary based on the completeness of the answers.</a:t>
          </a:r>
        </a:p>
      </dgm:t>
    </dgm:pt>
    <dgm:pt modelId="{53E82877-515E-46D7-95CC-BA33BAE3D527}" type="parTrans" cxnId="{262611C1-7034-4515-8C4B-1B859EB5AA4D}">
      <dgm:prSet/>
      <dgm:spPr/>
      <dgm:t>
        <a:bodyPr/>
        <a:lstStyle/>
        <a:p>
          <a:endParaRPr lang="en-US"/>
        </a:p>
      </dgm:t>
    </dgm:pt>
    <dgm:pt modelId="{73BF929E-6E83-4706-A36D-2ECF0721254C}" type="sibTrans" cxnId="{262611C1-7034-4515-8C4B-1B859EB5AA4D}">
      <dgm:prSet/>
      <dgm:spPr/>
      <dgm:t>
        <a:bodyPr/>
        <a:lstStyle/>
        <a:p>
          <a:endParaRPr lang="en-US"/>
        </a:p>
      </dgm:t>
    </dgm:pt>
    <dgm:pt modelId="{E0267238-8347-4B3C-BB7F-2CC08FE5F0F9}">
      <dgm:prSet custT="1"/>
      <dgm:spPr>
        <a:noFill/>
        <a:ln w="76200">
          <a:solidFill>
            <a:srgbClr val="7030A0"/>
          </a:solidFill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You may deduct points for a disorganized proposal, but your score should be based on the quality of the responses. </a:t>
          </a:r>
        </a:p>
      </dgm:t>
    </dgm:pt>
    <dgm:pt modelId="{6D026763-2339-479D-A9EB-3D98ACBFFC7D}" type="parTrans" cxnId="{04205C4B-8355-4544-8692-7817C568C133}">
      <dgm:prSet/>
      <dgm:spPr/>
      <dgm:t>
        <a:bodyPr/>
        <a:lstStyle/>
        <a:p>
          <a:endParaRPr lang="en-US"/>
        </a:p>
      </dgm:t>
    </dgm:pt>
    <dgm:pt modelId="{9138E6D2-7903-4002-816C-68CD308894F5}" type="sibTrans" cxnId="{04205C4B-8355-4544-8692-7817C568C133}">
      <dgm:prSet/>
      <dgm:spPr/>
      <dgm:t>
        <a:bodyPr/>
        <a:lstStyle/>
        <a:p>
          <a:endParaRPr lang="en-US"/>
        </a:p>
      </dgm:t>
    </dgm:pt>
    <dgm:pt modelId="{93150A96-2AB7-4C41-B624-0CB4D3EDDBD0}">
      <dgm:prSet phldrT="[Text]" custT="1"/>
      <dgm:spPr>
        <a:noFill/>
        <a:ln w="76200">
          <a:solidFill>
            <a:srgbClr val="7030A0"/>
          </a:solidFill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</dgm:spPr>
      <dgm:t>
        <a:bodyPr/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Just having an answer to each question in the RFP does not justify a high score.</a:t>
          </a:r>
        </a:p>
      </dgm:t>
    </dgm:pt>
    <dgm:pt modelId="{6821EDA9-3578-47CE-AB58-8A00124DCCAF}" type="sibTrans" cxnId="{EBAA3DAD-701E-4CBE-8145-18D211722D42}">
      <dgm:prSet/>
      <dgm:spPr/>
      <dgm:t>
        <a:bodyPr/>
        <a:lstStyle/>
        <a:p>
          <a:endParaRPr lang="en-US"/>
        </a:p>
      </dgm:t>
    </dgm:pt>
    <dgm:pt modelId="{90065C09-82B0-464A-B2CB-F965B558DE64}" type="parTrans" cxnId="{EBAA3DAD-701E-4CBE-8145-18D211722D42}">
      <dgm:prSet/>
      <dgm:spPr/>
      <dgm:t>
        <a:bodyPr/>
        <a:lstStyle/>
        <a:p>
          <a:endParaRPr lang="en-US"/>
        </a:p>
      </dgm:t>
    </dgm:pt>
    <dgm:pt modelId="{069679E2-F15D-4163-8BF7-1A7F4D098EDC}" type="pres">
      <dgm:prSet presAssocID="{2853452D-7E49-4DE2-85C4-2C52EAD61D0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F19EE8-AB2E-43F1-A7BE-B8453949F585}" type="pres">
      <dgm:prSet presAssocID="{C7B4CEC6-98A7-4414-9630-CCADC07BE5EB}" presName="vertOne" presStyleCnt="0"/>
      <dgm:spPr/>
    </dgm:pt>
    <dgm:pt modelId="{0D0FEE2F-461E-48CC-8304-E2ECEC69259B}" type="pres">
      <dgm:prSet presAssocID="{C7B4CEC6-98A7-4414-9630-CCADC07BE5EB}" presName="txOne" presStyleLbl="node0" presStyleIdx="0" presStyleCnt="1" custLinFactNeighborX="589" custLinFactNeighborY="13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3A06EE-2C4D-467F-A719-9398A3727FD5}" type="pres">
      <dgm:prSet presAssocID="{C7B4CEC6-98A7-4414-9630-CCADC07BE5EB}" presName="parTransOne" presStyleCnt="0"/>
      <dgm:spPr/>
    </dgm:pt>
    <dgm:pt modelId="{CCA35148-C71B-4FBB-9BEB-A9653EA28BF8}" type="pres">
      <dgm:prSet presAssocID="{C7B4CEC6-98A7-4414-9630-CCADC07BE5EB}" presName="horzOne" presStyleCnt="0"/>
      <dgm:spPr/>
    </dgm:pt>
    <dgm:pt modelId="{79BA82A8-F0BD-4111-BD3E-FA944F7B1C8E}" type="pres">
      <dgm:prSet presAssocID="{93150A96-2AB7-4C41-B624-0CB4D3EDDBD0}" presName="vertTwo" presStyleCnt="0"/>
      <dgm:spPr/>
    </dgm:pt>
    <dgm:pt modelId="{70CB5382-55CA-409E-8F6C-3D70C595099C}" type="pres">
      <dgm:prSet presAssocID="{93150A96-2AB7-4C41-B624-0CB4D3EDDBD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059D33-9C34-4310-82D3-BE155C45BF21}" type="pres">
      <dgm:prSet presAssocID="{93150A96-2AB7-4C41-B624-0CB4D3EDDBD0}" presName="parTransTwo" presStyleCnt="0"/>
      <dgm:spPr/>
    </dgm:pt>
    <dgm:pt modelId="{3F3ED329-C69D-451F-BDBA-0BD1BEAB826F}" type="pres">
      <dgm:prSet presAssocID="{93150A96-2AB7-4C41-B624-0CB4D3EDDBD0}" presName="horzTwo" presStyleCnt="0"/>
      <dgm:spPr/>
    </dgm:pt>
    <dgm:pt modelId="{22FB7323-C812-4DC1-9D9E-C8F2F9ECAF54}" type="pres">
      <dgm:prSet presAssocID="{C9F801A7-7D58-42E0-A9DA-16C287A7D475}" presName="vertThree" presStyleCnt="0"/>
      <dgm:spPr/>
    </dgm:pt>
    <dgm:pt modelId="{B21F6A7C-FCAF-42F8-BECE-7C71B79ED06B}" type="pres">
      <dgm:prSet presAssocID="{C9F801A7-7D58-42E0-A9DA-16C287A7D475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BDCF52-F26B-47BA-997E-E203B6E675B9}" type="pres">
      <dgm:prSet presAssocID="{C9F801A7-7D58-42E0-A9DA-16C287A7D475}" presName="horzThree" presStyleCnt="0"/>
      <dgm:spPr/>
    </dgm:pt>
    <dgm:pt modelId="{85E3D722-480F-4454-B729-C2930440512F}" type="pres">
      <dgm:prSet presAssocID="{6821EDA9-3578-47CE-AB58-8A00124DCCAF}" presName="sibSpaceTwo" presStyleCnt="0"/>
      <dgm:spPr/>
    </dgm:pt>
    <dgm:pt modelId="{D92A6C08-ECBB-496B-AB97-32E68303DBA6}" type="pres">
      <dgm:prSet presAssocID="{3E8AF0E7-8429-4D23-B7BE-443A63A2DA75}" presName="vertTwo" presStyleCnt="0"/>
      <dgm:spPr/>
    </dgm:pt>
    <dgm:pt modelId="{CEF977DD-D87F-4D8A-960F-692EB65D96D7}" type="pres">
      <dgm:prSet presAssocID="{3E8AF0E7-8429-4D23-B7BE-443A63A2DA75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E3B2B3-47AB-4918-8B61-2D1331692F96}" type="pres">
      <dgm:prSet presAssocID="{3E8AF0E7-8429-4D23-B7BE-443A63A2DA75}" presName="parTransTwo" presStyleCnt="0"/>
      <dgm:spPr/>
    </dgm:pt>
    <dgm:pt modelId="{3AF9E47A-A511-4D49-B9ED-C49EF92B3087}" type="pres">
      <dgm:prSet presAssocID="{3E8AF0E7-8429-4D23-B7BE-443A63A2DA75}" presName="horzTwo" presStyleCnt="0"/>
      <dgm:spPr/>
    </dgm:pt>
    <dgm:pt modelId="{F45F61A0-835F-4277-8B30-9072D58FAE70}" type="pres">
      <dgm:prSet presAssocID="{E0267238-8347-4B3C-BB7F-2CC08FE5F0F9}" presName="vertThree" presStyleCnt="0"/>
      <dgm:spPr/>
    </dgm:pt>
    <dgm:pt modelId="{10571837-DB90-47CE-9420-171D6CE1E142}" type="pres">
      <dgm:prSet presAssocID="{E0267238-8347-4B3C-BB7F-2CC08FE5F0F9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5CE10E-D2D4-40F1-810B-F30ABFEDE03F}" type="pres">
      <dgm:prSet presAssocID="{E0267238-8347-4B3C-BB7F-2CC08FE5F0F9}" presName="horzThree" presStyleCnt="0"/>
      <dgm:spPr/>
    </dgm:pt>
  </dgm:ptLst>
  <dgm:cxnLst>
    <dgm:cxn modelId="{A8FD730A-EE11-4478-B5E6-24374D8E7692}" type="presOf" srcId="{3E8AF0E7-8429-4D23-B7BE-443A63A2DA75}" destId="{CEF977DD-D87F-4D8A-960F-692EB65D96D7}" srcOrd="0" destOrd="0" presId="urn:microsoft.com/office/officeart/2005/8/layout/architecture"/>
    <dgm:cxn modelId="{262611C1-7034-4515-8C4B-1B859EB5AA4D}" srcId="{93150A96-2AB7-4C41-B624-0CB4D3EDDBD0}" destId="{C9F801A7-7D58-42E0-A9DA-16C287A7D475}" srcOrd="0" destOrd="0" parTransId="{53E82877-515E-46D7-95CC-BA33BAE3D527}" sibTransId="{73BF929E-6E83-4706-A36D-2ECF0721254C}"/>
    <dgm:cxn modelId="{EBAA3DAD-701E-4CBE-8145-18D211722D42}" srcId="{C7B4CEC6-98A7-4414-9630-CCADC07BE5EB}" destId="{93150A96-2AB7-4C41-B624-0CB4D3EDDBD0}" srcOrd="0" destOrd="0" parTransId="{90065C09-82B0-464A-B2CB-F965B558DE64}" sibTransId="{6821EDA9-3578-47CE-AB58-8A00124DCCAF}"/>
    <dgm:cxn modelId="{4E012CD2-7C4B-4CBE-B047-DE972EAAF633}" type="presOf" srcId="{C9F801A7-7D58-42E0-A9DA-16C287A7D475}" destId="{B21F6A7C-FCAF-42F8-BECE-7C71B79ED06B}" srcOrd="0" destOrd="0" presId="urn:microsoft.com/office/officeart/2005/8/layout/architecture"/>
    <dgm:cxn modelId="{F95A166B-1413-4B16-B426-52AE7D4DA674}" type="presOf" srcId="{2853452D-7E49-4DE2-85C4-2C52EAD61D04}" destId="{069679E2-F15D-4163-8BF7-1A7F4D098EDC}" srcOrd="0" destOrd="0" presId="urn:microsoft.com/office/officeart/2005/8/layout/architecture"/>
    <dgm:cxn modelId="{2CE84FF9-BE42-4370-A73C-8834246C80E2}" type="presOf" srcId="{93150A96-2AB7-4C41-B624-0CB4D3EDDBD0}" destId="{70CB5382-55CA-409E-8F6C-3D70C595099C}" srcOrd="0" destOrd="0" presId="urn:microsoft.com/office/officeart/2005/8/layout/architecture"/>
    <dgm:cxn modelId="{D66DE9B0-D00F-4DF6-BB49-62BD1CCD0E76}" srcId="{2853452D-7E49-4DE2-85C4-2C52EAD61D04}" destId="{C7B4CEC6-98A7-4414-9630-CCADC07BE5EB}" srcOrd="0" destOrd="0" parTransId="{A5553B48-BFB1-4489-8FE7-56002AEA3316}" sibTransId="{F19545C2-634A-4729-BAAA-2C73BC529033}"/>
    <dgm:cxn modelId="{4D883F5F-8E2C-405D-AB60-D12304338B5D}" srcId="{C7B4CEC6-98A7-4414-9630-CCADC07BE5EB}" destId="{3E8AF0E7-8429-4D23-B7BE-443A63A2DA75}" srcOrd="1" destOrd="0" parTransId="{B9111879-423C-4756-A921-BBF455622AF8}" sibTransId="{A3CB3BE6-F164-4F5D-9C23-63E4B0043247}"/>
    <dgm:cxn modelId="{32E0DC90-E3DB-411E-B23C-D6F49914C0AF}" type="presOf" srcId="{C7B4CEC6-98A7-4414-9630-CCADC07BE5EB}" destId="{0D0FEE2F-461E-48CC-8304-E2ECEC69259B}" srcOrd="0" destOrd="0" presId="urn:microsoft.com/office/officeart/2005/8/layout/architecture"/>
    <dgm:cxn modelId="{04205C4B-8355-4544-8692-7817C568C133}" srcId="{3E8AF0E7-8429-4D23-B7BE-443A63A2DA75}" destId="{E0267238-8347-4B3C-BB7F-2CC08FE5F0F9}" srcOrd="0" destOrd="0" parTransId="{6D026763-2339-479D-A9EB-3D98ACBFFC7D}" sibTransId="{9138E6D2-7903-4002-816C-68CD308894F5}"/>
    <dgm:cxn modelId="{786CCAC7-05BB-4999-B845-6D058839467C}" type="presOf" srcId="{E0267238-8347-4B3C-BB7F-2CC08FE5F0F9}" destId="{10571837-DB90-47CE-9420-171D6CE1E142}" srcOrd="0" destOrd="0" presId="urn:microsoft.com/office/officeart/2005/8/layout/architecture"/>
    <dgm:cxn modelId="{762BFE1D-D0AF-4E1E-8F73-04B05BE28474}" type="presParOf" srcId="{069679E2-F15D-4163-8BF7-1A7F4D098EDC}" destId="{E3F19EE8-AB2E-43F1-A7BE-B8453949F585}" srcOrd="0" destOrd="0" presId="urn:microsoft.com/office/officeart/2005/8/layout/architecture"/>
    <dgm:cxn modelId="{A2B3DB34-6B99-4E02-AA4B-AF4049DF555F}" type="presParOf" srcId="{E3F19EE8-AB2E-43F1-A7BE-B8453949F585}" destId="{0D0FEE2F-461E-48CC-8304-E2ECEC69259B}" srcOrd="0" destOrd="0" presId="urn:microsoft.com/office/officeart/2005/8/layout/architecture"/>
    <dgm:cxn modelId="{10B76F1A-3048-42E9-94B1-64DC7EC7A98E}" type="presParOf" srcId="{E3F19EE8-AB2E-43F1-A7BE-B8453949F585}" destId="{1E3A06EE-2C4D-467F-A719-9398A3727FD5}" srcOrd="1" destOrd="0" presId="urn:microsoft.com/office/officeart/2005/8/layout/architecture"/>
    <dgm:cxn modelId="{EE249883-FD7A-4BDF-A096-789D5BBDA09E}" type="presParOf" srcId="{E3F19EE8-AB2E-43F1-A7BE-B8453949F585}" destId="{CCA35148-C71B-4FBB-9BEB-A9653EA28BF8}" srcOrd="2" destOrd="0" presId="urn:microsoft.com/office/officeart/2005/8/layout/architecture"/>
    <dgm:cxn modelId="{83C1567B-9F7D-4922-9D2D-26F11072C6A2}" type="presParOf" srcId="{CCA35148-C71B-4FBB-9BEB-A9653EA28BF8}" destId="{79BA82A8-F0BD-4111-BD3E-FA944F7B1C8E}" srcOrd="0" destOrd="0" presId="urn:microsoft.com/office/officeart/2005/8/layout/architecture"/>
    <dgm:cxn modelId="{BAE38ACE-6B59-4F8B-ACFF-BA7B32214FC3}" type="presParOf" srcId="{79BA82A8-F0BD-4111-BD3E-FA944F7B1C8E}" destId="{70CB5382-55CA-409E-8F6C-3D70C595099C}" srcOrd="0" destOrd="0" presId="urn:microsoft.com/office/officeart/2005/8/layout/architecture"/>
    <dgm:cxn modelId="{D6A04F59-B845-42DE-A9A5-3B47CA58C3B3}" type="presParOf" srcId="{79BA82A8-F0BD-4111-BD3E-FA944F7B1C8E}" destId="{82059D33-9C34-4310-82D3-BE155C45BF21}" srcOrd="1" destOrd="0" presId="urn:microsoft.com/office/officeart/2005/8/layout/architecture"/>
    <dgm:cxn modelId="{967CD6A4-0DF2-468D-B886-00FDD9C2C284}" type="presParOf" srcId="{79BA82A8-F0BD-4111-BD3E-FA944F7B1C8E}" destId="{3F3ED329-C69D-451F-BDBA-0BD1BEAB826F}" srcOrd="2" destOrd="0" presId="urn:microsoft.com/office/officeart/2005/8/layout/architecture"/>
    <dgm:cxn modelId="{16F82B63-99AD-4E72-A18D-81F794DE1295}" type="presParOf" srcId="{3F3ED329-C69D-451F-BDBA-0BD1BEAB826F}" destId="{22FB7323-C812-4DC1-9D9E-C8F2F9ECAF54}" srcOrd="0" destOrd="0" presId="urn:microsoft.com/office/officeart/2005/8/layout/architecture"/>
    <dgm:cxn modelId="{E1C33B64-FD93-4A06-A38C-8C586551D077}" type="presParOf" srcId="{22FB7323-C812-4DC1-9D9E-C8F2F9ECAF54}" destId="{B21F6A7C-FCAF-42F8-BECE-7C71B79ED06B}" srcOrd="0" destOrd="0" presId="urn:microsoft.com/office/officeart/2005/8/layout/architecture"/>
    <dgm:cxn modelId="{26B37335-3BA6-45DE-8DAA-221645FE1802}" type="presParOf" srcId="{22FB7323-C812-4DC1-9D9E-C8F2F9ECAF54}" destId="{A7BDCF52-F26B-47BA-997E-E203B6E675B9}" srcOrd="1" destOrd="0" presId="urn:microsoft.com/office/officeart/2005/8/layout/architecture"/>
    <dgm:cxn modelId="{54EDBCFB-4CFB-4059-99D1-1521F5185133}" type="presParOf" srcId="{CCA35148-C71B-4FBB-9BEB-A9653EA28BF8}" destId="{85E3D722-480F-4454-B729-C2930440512F}" srcOrd="1" destOrd="0" presId="urn:microsoft.com/office/officeart/2005/8/layout/architecture"/>
    <dgm:cxn modelId="{68CFCD0B-065C-404F-82A5-4C6DA70C5C6C}" type="presParOf" srcId="{CCA35148-C71B-4FBB-9BEB-A9653EA28BF8}" destId="{D92A6C08-ECBB-496B-AB97-32E68303DBA6}" srcOrd="2" destOrd="0" presId="urn:microsoft.com/office/officeart/2005/8/layout/architecture"/>
    <dgm:cxn modelId="{A2456538-B891-460E-BB12-8A80A2BE610A}" type="presParOf" srcId="{D92A6C08-ECBB-496B-AB97-32E68303DBA6}" destId="{CEF977DD-D87F-4D8A-960F-692EB65D96D7}" srcOrd="0" destOrd="0" presId="urn:microsoft.com/office/officeart/2005/8/layout/architecture"/>
    <dgm:cxn modelId="{9863D2A4-BB4F-4501-A16C-D6A3E8CF97CC}" type="presParOf" srcId="{D92A6C08-ECBB-496B-AB97-32E68303DBA6}" destId="{2CE3B2B3-47AB-4918-8B61-2D1331692F96}" srcOrd="1" destOrd="0" presId="urn:microsoft.com/office/officeart/2005/8/layout/architecture"/>
    <dgm:cxn modelId="{E38791DD-C396-46A8-8169-84D39D0B498D}" type="presParOf" srcId="{D92A6C08-ECBB-496B-AB97-32E68303DBA6}" destId="{3AF9E47A-A511-4D49-B9ED-C49EF92B3087}" srcOrd="2" destOrd="0" presId="urn:microsoft.com/office/officeart/2005/8/layout/architecture"/>
    <dgm:cxn modelId="{38B47F91-F549-495A-9E27-1BA0C9035771}" type="presParOf" srcId="{3AF9E47A-A511-4D49-B9ED-C49EF92B3087}" destId="{F45F61A0-835F-4277-8B30-9072D58FAE70}" srcOrd="0" destOrd="0" presId="urn:microsoft.com/office/officeart/2005/8/layout/architecture"/>
    <dgm:cxn modelId="{E978FFCC-2C5B-43D4-B230-FDA77E2CC1D3}" type="presParOf" srcId="{F45F61A0-835F-4277-8B30-9072D58FAE70}" destId="{10571837-DB90-47CE-9420-171D6CE1E142}" srcOrd="0" destOrd="0" presId="urn:microsoft.com/office/officeart/2005/8/layout/architecture"/>
    <dgm:cxn modelId="{43EFDB2E-E8AF-4BB3-97BB-F9C5A67CF3B6}" type="presParOf" srcId="{F45F61A0-835F-4277-8B30-9072D58FAE70}" destId="{AA5CE10E-D2D4-40F1-810B-F30ABFEDE03F}" srcOrd="1" destOrd="0" presId="urn:microsoft.com/office/officeart/2005/8/layout/architecture"/>
  </dgm:cxnLst>
  <dgm:bg>
    <a:noFill/>
  </dgm:bg>
  <dgm:whole>
    <a:ln w="57150">
      <a:extLst>
        <a:ext uri="{C807C97D-BFC1-408E-A445-0C87EB9F89A2}">
          <ask:lineSketchStyleProps xmlns:ask="http://schemas.microsoft.com/office/drawing/2018/sketchyshapes" xmlns="">
            <ask:type>
              <ask:lineSketchCurved/>
            </ask:type>
          </ask:lineSketchStyleProps>
        </a:ext>
      </a:extLst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FEE2F-461E-48CC-8304-E2ECEC69259B}">
      <dsp:nvSpPr>
        <dsp:cNvPr id="0" name=""/>
        <dsp:cNvSpPr/>
      </dsp:nvSpPr>
      <dsp:spPr>
        <a:xfrm>
          <a:off x="9001" y="5564187"/>
          <a:ext cx="12182998" cy="2563812"/>
        </a:xfrm>
        <a:prstGeom prst="roundRect">
          <a:avLst>
            <a:gd name="adj" fmla="val 10000"/>
          </a:avLst>
        </a:prstGeom>
        <a:noFill/>
        <a:ln w="76200" cap="flat" cmpd="sng" algn="ctr">
          <a:solidFill>
            <a:srgbClr val="7030A0"/>
          </a:solidFill>
          <a:prstDash val="solid"/>
          <a:extLst>
            <a:ext uri="{C807C97D-BFC1-408E-A445-0C87EB9F89A2}">
              <ask:lineSketchStyleProps xmlns:ask="http://schemas.microsoft.com/office/drawing/2018/sketchyshapes" xmlns="">
                <ask:type>
                  <ask:lineSketchFreehan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Proposals should show a compelling need, provide strong services, and have a solid understanding of youth programs and/or community crime intervention programs.</a:t>
          </a:r>
        </a:p>
      </dsp:txBody>
      <dsp:txXfrm>
        <a:off x="84092" y="5639278"/>
        <a:ext cx="12032816" cy="2413630"/>
      </dsp:txXfrm>
    </dsp:sp>
    <dsp:sp modelId="{70CB5382-55CA-409E-8F6C-3D70C595099C}">
      <dsp:nvSpPr>
        <dsp:cNvPr id="0" name=""/>
        <dsp:cNvSpPr/>
      </dsp:nvSpPr>
      <dsp:spPr>
        <a:xfrm>
          <a:off x="4500" y="2782093"/>
          <a:ext cx="5845968" cy="2563812"/>
        </a:xfrm>
        <a:prstGeom prst="roundRect">
          <a:avLst>
            <a:gd name="adj" fmla="val 10000"/>
          </a:avLst>
        </a:prstGeom>
        <a:noFill/>
        <a:ln w="76200" cap="flat" cmpd="sng" algn="ctr">
          <a:solidFill>
            <a:srgbClr val="7030A0"/>
          </a:solidFill>
          <a:prstDash val="solid"/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Just having an answer to each question in the RFP does not justify a high score.</a:t>
          </a:r>
        </a:p>
      </dsp:txBody>
      <dsp:txXfrm>
        <a:off x="79591" y="2857184"/>
        <a:ext cx="5695786" cy="2413630"/>
      </dsp:txXfrm>
    </dsp:sp>
    <dsp:sp modelId="{B21F6A7C-FCAF-42F8-BECE-7C71B79ED06B}">
      <dsp:nvSpPr>
        <dsp:cNvPr id="0" name=""/>
        <dsp:cNvSpPr/>
      </dsp:nvSpPr>
      <dsp:spPr>
        <a:xfrm>
          <a:off x="4500" y="2921"/>
          <a:ext cx="5845968" cy="2563812"/>
        </a:xfrm>
        <a:prstGeom prst="roundRect">
          <a:avLst>
            <a:gd name="adj" fmla="val 10000"/>
          </a:avLst>
        </a:prstGeom>
        <a:noFill/>
        <a:ln w="76200" cap="flat" cmpd="sng" algn="ctr">
          <a:solidFill>
            <a:srgbClr val="7030A0"/>
          </a:solidFill>
          <a:prstDash val="solid"/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>
              <a:solidFill>
                <a:schemeClr val="tx1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Score each section of the Rating Form using the key at the beginning. Scores should vary based on the completeness of the answers.</a:t>
          </a:r>
        </a:p>
      </dsp:txBody>
      <dsp:txXfrm>
        <a:off x="79591" y="78012"/>
        <a:ext cx="5695786" cy="2413630"/>
      </dsp:txXfrm>
    </dsp:sp>
    <dsp:sp modelId="{CEF977DD-D87F-4D8A-960F-692EB65D96D7}">
      <dsp:nvSpPr>
        <dsp:cNvPr id="0" name=""/>
        <dsp:cNvSpPr/>
      </dsp:nvSpPr>
      <dsp:spPr>
        <a:xfrm>
          <a:off x="6341530" y="2782093"/>
          <a:ext cx="5845968" cy="2563812"/>
        </a:xfrm>
        <a:prstGeom prst="roundRect">
          <a:avLst>
            <a:gd name="adj" fmla="val 10000"/>
          </a:avLst>
        </a:prstGeom>
        <a:noFill/>
        <a:ln w="76200" cap="flat" cmpd="sng" algn="ctr">
          <a:solidFill>
            <a:srgbClr val="7030A0"/>
          </a:solidFill>
          <a:prstDash val="solid"/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Proposal activities should be clear and understandable.</a:t>
          </a:r>
        </a:p>
      </dsp:txBody>
      <dsp:txXfrm>
        <a:off x="6416621" y="2857184"/>
        <a:ext cx="5695786" cy="2413630"/>
      </dsp:txXfrm>
    </dsp:sp>
    <dsp:sp modelId="{10571837-DB90-47CE-9420-171D6CE1E142}">
      <dsp:nvSpPr>
        <dsp:cNvPr id="0" name=""/>
        <dsp:cNvSpPr/>
      </dsp:nvSpPr>
      <dsp:spPr>
        <a:xfrm>
          <a:off x="6341530" y="2921"/>
          <a:ext cx="5845968" cy="2563812"/>
        </a:xfrm>
        <a:prstGeom prst="roundRect">
          <a:avLst>
            <a:gd name="adj" fmla="val 10000"/>
          </a:avLst>
        </a:prstGeom>
        <a:noFill/>
        <a:ln w="76200" cap="flat" cmpd="sng" algn="ctr">
          <a:solidFill>
            <a:srgbClr val="7030A0"/>
          </a:solidFill>
          <a:prstDash val="solid"/>
          <a:extLst>
            <a:ext uri="{C807C97D-BFC1-408E-A445-0C87EB9F89A2}">
              <ask:lineSketchStyleProps xmlns:ask="http://schemas.microsoft.com/office/drawing/2018/sketchyshapes" xmlns="">
                <ask:type>
                  <ask:lineSketchCurved/>
                </ask:type>
              </ask:lineSketchStyleProps>
            </a:ext>
          </a:extLst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rPr>
            <a:t>You may deduct points for a disorganized proposal, but your score should be based on the quality of the responses. </a:t>
          </a:r>
        </a:p>
      </dsp:txBody>
      <dsp:txXfrm>
        <a:off x="6416621" y="78012"/>
        <a:ext cx="5695786" cy="2413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ichael.Hreha@state.mn.us" TargetMode="External"/><Relationship Id="rId5" Type="http://schemas.openxmlformats.org/officeDocument/2006/relationships/hyperlink" Target="mailto:greg.herzog@state.mn.us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814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6A001-9499-9DE0-1603-4B1C337DE594}"/>
              </a:ext>
            </a:extLst>
          </p:cNvPr>
          <p:cNvSpPr txBox="1"/>
          <p:nvPr/>
        </p:nvSpPr>
        <p:spPr>
          <a:xfrm>
            <a:off x="228600" y="2895297"/>
            <a:ext cx="6248400" cy="613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94"/>
              </a:lnSpc>
            </a:pPr>
            <a:r>
              <a:rPr lang="en-US" sz="3781" b="1" spc="75" dirty="0">
                <a:solidFill>
                  <a:srgbClr val="000000"/>
                </a:solidFill>
                <a:latin typeface="Lato Hairline Bold"/>
              </a:rPr>
              <a:t>Office of Justice Programs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811E1C2-7FDB-09B5-5C37-3B5C23523B59}"/>
              </a:ext>
            </a:extLst>
          </p:cNvPr>
          <p:cNvSpPr txBox="1"/>
          <p:nvPr/>
        </p:nvSpPr>
        <p:spPr>
          <a:xfrm>
            <a:off x="18557" y="4000500"/>
            <a:ext cx="1073339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latin typeface="Hatton Bold" panose="020B0604020202020204" charset="0"/>
              </a:rPr>
              <a:t>How to Review a Proposal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F2B17F7-BD05-2622-2062-D23972803BD8}"/>
              </a:ext>
            </a:extLst>
          </p:cNvPr>
          <p:cNvSpPr txBox="1"/>
          <p:nvPr/>
        </p:nvSpPr>
        <p:spPr>
          <a:xfrm>
            <a:off x="3581400" y="7494140"/>
            <a:ext cx="218727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10"/>
              </a:lnSpc>
              <a:spcBef>
                <a:spcPct val="0"/>
              </a:spcBef>
            </a:pPr>
            <a:r>
              <a:rPr lang="en-US" sz="2400" b="1" u="none" spc="85" dirty="0">
                <a:solidFill>
                  <a:srgbClr val="343434"/>
                </a:solidFill>
                <a:latin typeface="Lato"/>
              </a:rPr>
              <a:t>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D0FC5-A386-533A-4796-CA188A88E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50" t="29344" r="5416" b="26296"/>
          <a:stretch/>
        </p:blipFill>
        <p:spPr>
          <a:xfrm>
            <a:off x="10896600" y="2324100"/>
            <a:ext cx="7213821" cy="55438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07" r="-1790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493621" y="-1506853"/>
            <a:ext cx="13300758" cy="1330070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 rot="5400000">
              <a:off x="13" y="-13"/>
              <a:ext cx="6349974" cy="6350000"/>
            </a:xfrm>
            <a:custGeom>
              <a:avLst/>
              <a:gdLst/>
              <a:ahLst/>
              <a:cxnLst/>
              <a:rect l="l" t="t" r="r" b="b"/>
              <a:pathLst>
                <a:path w="6349974" h="6350000">
                  <a:moveTo>
                    <a:pt x="3175025" y="0"/>
                  </a:moveTo>
                  <a:cubicBezTo>
                    <a:pt x="4928451" y="0"/>
                    <a:pt x="6349974" y="1421524"/>
                    <a:pt x="6349974" y="3175000"/>
                  </a:cubicBezTo>
                  <a:cubicBezTo>
                    <a:pt x="6349974" y="4928502"/>
                    <a:pt x="4928451" y="6350000"/>
                    <a:pt x="3175025" y="6350000"/>
                  </a:cubicBezTo>
                  <a:cubicBezTo>
                    <a:pt x="1421511" y="6350000"/>
                    <a:pt x="0" y="4928502"/>
                    <a:pt x="0" y="3175000"/>
                  </a:cubicBezTo>
                  <a:cubicBezTo>
                    <a:pt x="0" y="1421499"/>
                    <a:pt x="1421511" y="0"/>
                    <a:pt x="3175025" y="0"/>
                  </a:cubicBezTo>
                  <a:close/>
                </a:path>
              </a:pathLst>
            </a:custGeom>
            <a:blipFill>
              <a:blip r:embed="rId3"/>
              <a:stretch>
                <a:fillRect l="-14582" r="-12711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733800" y="793872"/>
            <a:ext cx="10983823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Scoring Guidance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659A82-B69A-4429-5255-BC3EE2C2DF5A}"/>
              </a:ext>
            </a:extLst>
          </p:cNvPr>
          <p:cNvSpPr txBox="1"/>
          <p:nvPr/>
        </p:nvSpPr>
        <p:spPr>
          <a:xfrm>
            <a:off x="5181699" y="2858567"/>
            <a:ext cx="7924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Everyone scores differently – that’s okay. Just be consistent in your scoring.</a:t>
            </a:r>
          </a:p>
          <a:p>
            <a:pPr algn="ctr"/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Only score a proposal based on the information provided – don’t assume anything or include outside knowledge.</a:t>
            </a:r>
          </a:p>
          <a:p>
            <a:pPr algn="ctr"/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Score proposals against the criteria in the RFP– not against other proposals.</a:t>
            </a:r>
          </a:p>
          <a:p>
            <a:pPr algn="ctr"/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No fractions or decimals – whole number scores only!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00514" r="-2291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9600" y="419100"/>
            <a:ext cx="1013460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Review Guidance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5280C13-9ABB-68A4-16E7-6787347996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203771"/>
              </p:ext>
            </p:extLst>
          </p:nvPr>
        </p:nvGraphicFramePr>
        <p:xfrm>
          <a:off x="5334000" y="17399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9E36B68-9102-C79B-8A6E-5E6F6FAF10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667" t="32222" r="22917" b="29458"/>
          <a:stretch/>
        </p:blipFill>
        <p:spPr>
          <a:xfrm>
            <a:off x="315073" y="3619500"/>
            <a:ext cx="4762682" cy="4927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3167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5969" r="-253704"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3482519" y="-1266826"/>
            <a:ext cx="5924884" cy="12820650"/>
          </a:xfrm>
          <a:custGeom>
            <a:avLst/>
            <a:gdLst/>
            <a:ahLst/>
            <a:cxnLst/>
            <a:rect l="l" t="t" r="r" b="b"/>
            <a:pathLst>
              <a:path w="5924884" h="12820650">
                <a:moveTo>
                  <a:pt x="0" y="0"/>
                </a:moveTo>
                <a:lnTo>
                  <a:pt x="5924884" y="0"/>
                </a:lnTo>
                <a:lnTo>
                  <a:pt x="5924884" y="12820650"/>
                </a:lnTo>
                <a:lnTo>
                  <a:pt x="0" y="1282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747" r="-33324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081561" y="761207"/>
            <a:ext cx="8764621" cy="876458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 rot="5400000">
              <a:off x="13" y="-13"/>
              <a:ext cx="6349974" cy="6350000"/>
            </a:xfrm>
            <a:custGeom>
              <a:avLst/>
              <a:gdLst/>
              <a:ahLst/>
              <a:cxnLst/>
              <a:rect l="l" t="t" r="r" b="b"/>
              <a:pathLst>
                <a:path w="6349974" h="6350000">
                  <a:moveTo>
                    <a:pt x="3175025" y="0"/>
                  </a:moveTo>
                  <a:cubicBezTo>
                    <a:pt x="4928451" y="0"/>
                    <a:pt x="6349974" y="1421524"/>
                    <a:pt x="6349974" y="3175000"/>
                  </a:cubicBezTo>
                  <a:cubicBezTo>
                    <a:pt x="6349974" y="4928502"/>
                    <a:pt x="4928451" y="6350000"/>
                    <a:pt x="3175025" y="6350000"/>
                  </a:cubicBezTo>
                  <a:cubicBezTo>
                    <a:pt x="1421511" y="6350000"/>
                    <a:pt x="0" y="4928502"/>
                    <a:pt x="0" y="3175000"/>
                  </a:cubicBezTo>
                  <a:cubicBezTo>
                    <a:pt x="0" y="1421499"/>
                    <a:pt x="1421511" y="0"/>
                    <a:pt x="3175025" y="0"/>
                  </a:cubicBezTo>
                  <a:close/>
                </a:path>
              </a:pathLst>
            </a:custGeom>
            <a:blipFill>
              <a:blip r:embed="rId3"/>
              <a:stretch>
                <a:fillRect l="-14582" r="-127110"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12A08A-D961-C68D-5C4E-6EB834170FB6}"/>
              </a:ext>
            </a:extLst>
          </p:cNvPr>
          <p:cNvSpPr txBox="1"/>
          <p:nvPr/>
        </p:nvSpPr>
        <p:spPr>
          <a:xfrm>
            <a:off x="1974108" y="2515761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Hatton Bold" panose="020B0604020202020204" charset="0"/>
              </a:rPr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30733-61B0-204A-9C5D-6532B36BE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0" t="23333" r="14166" b="45556"/>
          <a:stretch/>
        </p:blipFill>
        <p:spPr>
          <a:xfrm>
            <a:off x="10165404" y="2590798"/>
            <a:ext cx="6674796" cy="53911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BA052-89AE-AA9E-E279-F2C4ED43ECD9}"/>
              </a:ext>
            </a:extLst>
          </p:cNvPr>
          <p:cNvSpPr txBox="1"/>
          <p:nvPr/>
        </p:nvSpPr>
        <p:spPr>
          <a:xfrm>
            <a:off x="304800" y="3839200"/>
            <a:ext cx="914399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For more information or questions please contact the Minnesota Department of Public Safety, Office of Justice Programs: </a:t>
            </a:r>
          </a:p>
          <a:p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Greg Herzog (YIP Grants)</a:t>
            </a:r>
          </a:p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  <a:hlinkClick r:id="rId5"/>
              </a:rPr>
              <a:t>greg.herzog@state.mn.us</a:t>
            </a: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		</a:t>
            </a:r>
          </a:p>
          <a:p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Mike Hreha (CCIP Grants)</a:t>
            </a:r>
          </a:p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  <a:hlinkClick r:id="rId6"/>
              </a:rPr>
              <a:t>michael.Hreha@state.mn.us</a:t>
            </a: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	</a:t>
            </a:r>
            <a:r>
              <a:rPr lang="en-US" sz="2900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48100" y="-391418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67082" r="-26259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1D939F-082B-5BA5-C1C5-5C548F33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371" y="86320"/>
            <a:ext cx="10534247" cy="5666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B081F5-4F92-FF4F-C895-EFF13F0DEC54}"/>
              </a:ext>
            </a:extLst>
          </p:cNvPr>
          <p:cNvSpPr txBox="1"/>
          <p:nvPr/>
        </p:nvSpPr>
        <p:spPr>
          <a:xfrm>
            <a:off x="578126" y="1562100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Hatton Bold" panose="020B0604020202020204" charset="0"/>
              </a:rPr>
              <a:t>Why use Volunteer Reviewers?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DB7F4B-E50C-4084-9751-27A881DF6999}"/>
              </a:ext>
            </a:extLst>
          </p:cNvPr>
          <p:cNvSpPr txBox="1"/>
          <p:nvPr/>
        </p:nvSpPr>
        <p:spPr>
          <a:xfrm>
            <a:off x="3429000" y="6611335"/>
            <a:ext cx="446718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To include a wide variety of perspectives and experiences that can inform the grant making process.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B41B6-FF2C-B500-18CD-9FDFEAC4824A}"/>
              </a:ext>
            </a:extLst>
          </p:cNvPr>
          <p:cNvSpPr txBox="1"/>
          <p:nvPr/>
        </p:nvSpPr>
        <p:spPr>
          <a:xfrm>
            <a:off x="11658600" y="6611335"/>
            <a:ext cx="48006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Make the granting process more inclusive, transparent, fair, and as free from influence and bias as possible.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31515-1326-BB48-F0D6-CD05FAF06178}"/>
              </a:ext>
            </a:extLst>
          </p:cNvPr>
          <p:cNvSpPr txBox="1"/>
          <p:nvPr/>
        </p:nvSpPr>
        <p:spPr>
          <a:xfrm>
            <a:off x="8610600" y="6819900"/>
            <a:ext cx="1781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6340" r="-29333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498304" y="0"/>
            <a:ext cx="10808202" cy="14375062"/>
          </a:xfrm>
          <a:custGeom>
            <a:avLst/>
            <a:gdLst/>
            <a:ahLst/>
            <a:cxnLst/>
            <a:rect l="l" t="t" r="r" b="b"/>
            <a:pathLst>
              <a:path w="7789695" h="10287000">
                <a:moveTo>
                  <a:pt x="0" y="0"/>
                </a:moveTo>
                <a:lnTo>
                  <a:pt x="7789695" y="0"/>
                </a:lnTo>
                <a:lnTo>
                  <a:pt x="77896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730" r="-15444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42746" y="7233896"/>
            <a:ext cx="3068731" cy="9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State &amp; Local Government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0377" y="7216668"/>
            <a:ext cx="2985210" cy="9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Crime Victim Advocates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733D8-BC77-A181-8756-09D0FA506933}"/>
              </a:ext>
            </a:extLst>
          </p:cNvPr>
          <p:cNvSpPr txBox="1"/>
          <p:nvPr/>
        </p:nvSpPr>
        <p:spPr>
          <a:xfrm>
            <a:off x="467990" y="460098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Hatton Bold" panose="020B0604020202020204" charset="0"/>
              </a:rPr>
              <a:t>Who are the Reviewers?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BA0A425-A129-3549-5AA0-2204FD1F5E16}"/>
              </a:ext>
            </a:extLst>
          </p:cNvPr>
          <p:cNvSpPr txBox="1"/>
          <p:nvPr/>
        </p:nvSpPr>
        <p:spPr>
          <a:xfrm>
            <a:off x="1061491" y="5203696"/>
            <a:ext cx="2985210" cy="9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Subject Matter Experts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D01DD32-F20E-80D4-C7D4-AA74C521A2BD}"/>
              </a:ext>
            </a:extLst>
          </p:cNvPr>
          <p:cNvSpPr txBox="1"/>
          <p:nvPr/>
        </p:nvSpPr>
        <p:spPr>
          <a:xfrm>
            <a:off x="3763173" y="4045530"/>
            <a:ext cx="2985210" cy="99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Community Members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EE136A9-B4CD-BC23-1D38-E55628C85215}"/>
              </a:ext>
            </a:extLst>
          </p:cNvPr>
          <p:cNvSpPr txBox="1"/>
          <p:nvPr/>
        </p:nvSpPr>
        <p:spPr>
          <a:xfrm>
            <a:off x="1295400" y="9074522"/>
            <a:ext cx="2985210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Youth Workers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E44CA8F-3214-B15F-0397-EF7D3A8BE17A}"/>
              </a:ext>
            </a:extLst>
          </p:cNvPr>
          <p:cNvSpPr txBox="1"/>
          <p:nvPr/>
        </p:nvSpPr>
        <p:spPr>
          <a:xfrm>
            <a:off x="6835943" y="9107302"/>
            <a:ext cx="2985210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Law Enforcement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1B6C499-CF61-A690-7DDE-0703642AF499}"/>
              </a:ext>
            </a:extLst>
          </p:cNvPr>
          <p:cNvSpPr txBox="1"/>
          <p:nvPr/>
        </p:nvSpPr>
        <p:spPr>
          <a:xfrm>
            <a:off x="7240115" y="5151852"/>
            <a:ext cx="1751485" cy="99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Teachers/Educators</a:t>
            </a:r>
          </a:p>
        </p:txBody>
      </p:sp>
      <p:pic>
        <p:nvPicPr>
          <p:cNvPr id="1026" name="Picture 2" descr="Spanish Professions - Jobs in Spanish Vocabulary">
            <a:extLst>
              <a:ext uri="{FF2B5EF4-FFF2-40B4-BE49-F238E27FC236}">
                <a16:creationId xmlns:a16="http://schemas.microsoft.com/office/drawing/2014/main" id="{C8120A5C-AE1A-FF65-46B5-0CDB51B2D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" r="44539"/>
          <a:stretch/>
        </p:blipFill>
        <p:spPr bwMode="auto">
          <a:xfrm>
            <a:off x="11205964" y="338802"/>
            <a:ext cx="9580222" cy="97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710" r="-31296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944533" y="3591757"/>
            <a:ext cx="4770467" cy="104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900" b="1" u="none" dirty="0">
                <a:solidFill>
                  <a:srgbClr val="272727"/>
                </a:solidFill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1. Learn more about the grant making process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 dirty="0">
              <a:solidFill>
                <a:srgbClr val="272727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3047" y="7292623"/>
            <a:ext cx="395976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280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272727"/>
                </a:solidFill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3. Have a voice in the process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82976" y="5512352"/>
            <a:ext cx="38832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272727"/>
                </a:solidFill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2. Gain a better understanding of OJP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70D0-9F4F-7747-885D-5D336A90AA53}"/>
              </a:ext>
            </a:extLst>
          </p:cNvPr>
          <p:cNvSpPr txBox="1"/>
          <p:nvPr/>
        </p:nvSpPr>
        <p:spPr>
          <a:xfrm>
            <a:off x="1459830" y="410045"/>
            <a:ext cx="14242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Hatton Bold" panose="020B0604020202020204" charset="0"/>
              </a:rPr>
              <a:t>Benefits of Reviewing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14C8350-B060-0DC2-E92F-A5E1E556BED9}"/>
              </a:ext>
            </a:extLst>
          </p:cNvPr>
          <p:cNvSpPr txBox="1"/>
          <p:nvPr/>
        </p:nvSpPr>
        <p:spPr>
          <a:xfrm>
            <a:off x="3482976" y="9002787"/>
            <a:ext cx="428942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900" b="1" u="none" dirty="0">
                <a:solidFill>
                  <a:srgbClr val="272727"/>
                </a:solidFill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4. Learn about YIP &amp; CCIP programs across the state</a:t>
            </a:r>
          </a:p>
        </p:txBody>
      </p:sp>
      <p:pic>
        <p:nvPicPr>
          <p:cNvPr id="21" name="Graphic 20" descr="Thought bubble outline">
            <a:extLst>
              <a:ext uri="{FF2B5EF4-FFF2-40B4-BE49-F238E27FC236}">
                <a16:creationId xmlns:a16="http://schemas.microsoft.com/office/drawing/2014/main" id="{F836013A-3C0F-810C-7263-2EFC5847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65887" y="1681972"/>
            <a:ext cx="8250382" cy="82503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16FEDC-D069-8303-799D-0B75C5EC1B7D}"/>
              </a:ext>
            </a:extLst>
          </p:cNvPr>
          <p:cNvSpPr txBox="1"/>
          <p:nvPr/>
        </p:nvSpPr>
        <p:spPr>
          <a:xfrm>
            <a:off x="11309048" y="3368175"/>
            <a:ext cx="4393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Being a proposal reviewer is one of the best ways to learn how to write a good proposal!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710" r="-312963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505158" y="-4000500"/>
            <a:ext cx="9277684" cy="18288000"/>
          </a:xfrm>
          <a:custGeom>
            <a:avLst/>
            <a:gdLst/>
            <a:ahLst/>
            <a:cxnLst/>
            <a:rect l="l" t="t" r="r" b="b"/>
            <a:pathLst>
              <a:path w="9277684" h="18288000">
                <a:moveTo>
                  <a:pt x="0" y="0"/>
                </a:moveTo>
                <a:lnTo>
                  <a:pt x="9277684" y="0"/>
                </a:lnTo>
                <a:lnTo>
                  <a:pt x="927768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303" r="-2991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D1A1B-EA80-4B12-937A-0D9819EBD8D4}"/>
              </a:ext>
            </a:extLst>
          </p:cNvPr>
          <p:cNvSpPr txBox="1"/>
          <p:nvPr/>
        </p:nvSpPr>
        <p:spPr>
          <a:xfrm>
            <a:off x="0" y="723900"/>
            <a:ext cx="1828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Hatton Bold" panose="020B0604020202020204" charset="0"/>
              </a:rPr>
              <a:t>Overall Expectation of Grant Reviewers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D21D2-2126-4D31-4FA9-AFBAE60341C3}"/>
              </a:ext>
            </a:extLst>
          </p:cNvPr>
          <p:cNvSpPr txBox="1"/>
          <p:nvPr/>
        </p:nvSpPr>
        <p:spPr>
          <a:xfrm>
            <a:off x="2285999" y="4124158"/>
            <a:ext cx="1417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Keep proposals and scores confidential – this is not public information UNTIL the grants are awarded.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Review the required elements in the Request for Proposal (RFP) for the following sections: Narrative, Work Plan &amp; Budget.  Your scores reflect how well the proposal addresses those requirements.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Immediately report any conflict of interest to OJP and do not score proposals for which you have a conflict.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r="-32967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5400000">
            <a:off x="-571500" y="571500"/>
            <a:ext cx="10287000" cy="9144000"/>
          </a:xfrm>
          <a:custGeom>
            <a:avLst/>
            <a:gdLst/>
            <a:ahLst/>
            <a:cxnLst/>
            <a:rect l="l" t="t" r="r" b="b"/>
            <a:pathLst>
              <a:path w="10287000" h="9144000">
                <a:moveTo>
                  <a:pt x="0" y="0"/>
                </a:moveTo>
                <a:lnTo>
                  <a:pt x="10287000" y="0"/>
                </a:lnTo>
                <a:lnTo>
                  <a:pt x="10287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518" t="-39999" r="-162701" b="-2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9146" y="6216127"/>
            <a:ext cx="8043454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Reviewing Proposals: Step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54451" y="1490832"/>
            <a:ext cx="6723098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Review the RFP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54451" y="5425570"/>
            <a:ext cx="6723098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Read and understand the rating form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54451" y="3941660"/>
            <a:ext cx="6723098" cy="6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l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u="none" dirty="0">
                <a:solidFill>
                  <a:srgbClr val="272727"/>
                </a:solidFill>
                <a:latin typeface="Lato"/>
              </a:rPr>
              <a:t>The requirements of the proposals</a:t>
            </a:r>
          </a:p>
          <a:p>
            <a:pPr marL="342900" lvl="0" indent="-342900" algn="l">
              <a:lnSpc>
                <a:spcPts val="28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72727"/>
                </a:solidFill>
                <a:latin typeface="Lato"/>
              </a:rPr>
              <a:t>The scoring criteria and point allocation</a:t>
            </a:r>
            <a:endParaRPr lang="en-US" sz="2000" b="1" u="none" dirty="0">
              <a:solidFill>
                <a:srgbClr val="272727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54451" y="3204607"/>
            <a:ext cx="6723098" cy="47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Become familiar with: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98B767-AA5D-E0BC-CECD-D897EE64D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905" y="1692379"/>
            <a:ext cx="4886190" cy="3733191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AA9D6E-D420-0861-65A5-123B4900C56B}"/>
              </a:ext>
            </a:extLst>
          </p:cNvPr>
          <p:cNvSpPr txBox="1"/>
          <p:nvPr/>
        </p:nvSpPr>
        <p:spPr>
          <a:xfrm>
            <a:off x="10367703" y="6463237"/>
            <a:ext cx="6723098" cy="152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Set aside enough time to review each proposal thoroughly; this is </a:t>
            </a:r>
            <a:r>
              <a:rPr lang="en-US" sz="2900" b="1" u="sng" spc="58" dirty="0">
                <a:solidFill>
                  <a:srgbClr val="000000"/>
                </a:solidFill>
                <a:latin typeface="Lato Hairline Bold"/>
              </a:rPr>
              <a:t>not</a:t>
            </a:r>
            <a:r>
              <a:rPr lang="en-US" sz="2900" b="1" u="none" spc="58" dirty="0">
                <a:solidFill>
                  <a:srgbClr val="000000"/>
                </a:solidFill>
                <a:latin typeface="Lato Hairline Bold"/>
              </a:rPr>
              <a:t> a quick process.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83935" y="-399934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r="-329674"/>
            </a:stretch>
          </a:blipFill>
        </p:spPr>
        <p:txBody>
          <a:bodyPr wrap="none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2E7F15-87A0-CF91-F814-9C7D1790F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7" t="27778" r="23750" b="47037"/>
          <a:stretch/>
        </p:blipFill>
        <p:spPr>
          <a:xfrm>
            <a:off x="305566" y="256320"/>
            <a:ext cx="5346332" cy="3951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FA6EB3-BC1E-879C-C600-83D0011B6A3F}"/>
              </a:ext>
            </a:extLst>
          </p:cNvPr>
          <p:cNvSpPr txBox="1"/>
          <p:nvPr/>
        </p:nvSpPr>
        <p:spPr>
          <a:xfrm>
            <a:off x="4876800" y="5921165"/>
            <a:ext cx="241111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Re-read each proposal and score them</a:t>
            </a:r>
            <a:r>
              <a:rPr lang="en-US" sz="1800" b="1" dirty="0"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ACC7B-F3CD-6631-35AD-93AA12FE6FA3}"/>
              </a:ext>
            </a:extLst>
          </p:cNvPr>
          <p:cNvSpPr txBox="1"/>
          <p:nvPr/>
        </p:nvSpPr>
        <p:spPr>
          <a:xfrm>
            <a:off x="11506200" y="5921164"/>
            <a:ext cx="355215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Use the info on the rating form to guide your scoring.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D7627-6DE8-9DA7-DEAB-93ABE3B0B134}"/>
              </a:ext>
            </a:extLst>
          </p:cNvPr>
          <p:cNvSpPr txBox="1"/>
          <p:nvPr/>
        </p:nvSpPr>
        <p:spPr>
          <a:xfrm>
            <a:off x="3696678" y="8469178"/>
            <a:ext cx="12573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It is critical that you note strengths and weaknesses to support your scores.</a:t>
            </a:r>
          </a:p>
        </p:txBody>
      </p:sp>
      <p:pic>
        <p:nvPicPr>
          <p:cNvPr id="22" name="Graphic 21" descr="Arrow Down with solid fill">
            <a:extLst>
              <a:ext uri="{FF2B5EF4-FFF2-40B4-BE49-F238E27FC236}">
                <a16:creationId xmlns:a16="http://schemas.microsoft.com/office/drawing/2014/main" id="{3A6FE875-6327-78F6-3E0D-712D4AFAC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6400" y="4958717"/>
            <a:ext cx="914400" cy="914400"/>
          </a:xfrm>
          <a:prstGeom prst="rect">
            <a:avLst/>
          </a:prstGeom>
        </p:spPr>
      </p:pic>
      <p:pic>
        <p:nvPicPr>
          <p:cNvPr id="23" name="Graphic 22" descr="Arrow Down with solid fill">
            <a:extLst>
              <a:ext uri="{FF2B5EF4-FFF2-40B4-BE49-F238E27FC236}">
                <a16:creationId xmlns:a16="http://schemas.microsoft.com/office/drawing/2014/main" id="{138C3D3D-E7EC-CF46-9A2A-CF11CDC33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9139517" y="6170075"/>
            <a:ext cx="914400" cy="914400"/>
          </a:xfrm>
          <a:prstGeom prst="rect">
            <a:avLst/>
          </a:prstGeom>
        </p:spPr>
      </p:pic>
      <p:pic>
        <p:nvPicPr>
          <p:cNvPr id="25" name="Graphic 24" descr="Arrow Down with solid fill">
            <a:extLst>
              <a:ext uri="{FF2B5EF4-FFF2-40B4-BE49-F238E27FC236}">
                <a16:creationId xmlns:a16="http://schemas.microsoft.com/office/drawing/2014/main" id="{767055A9-DEA5-E252-EA4C-9B18FFA66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06400" y="7453551"/>
            <a:ext cx="914400" cy="914400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645B5644-50C5-A457-079F-549EEA0FBE70}"/>
              </a:ext>
            </a:extLst>
          </p:cNvPr>
          <p:cNvSpPr txBox="1"/>
          <p:nvPr/>
        </p:nvSpPr>
        <p:spPr>
          <a:xfrm>
            <a:off x="4759253" y="554902"/>
            <a:ext cx="12877800" cy="219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Reviewing Proposals: </a:t>
            </a:r>
          </a:p>
          <a:p>
            <a:pPr marL="0" lvl="0" indent="0" algn="r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Step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21948" y="3868288"/>
            <a:ext cx="13522460" cy="999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We recommend you do a first reading of each proposal without scoring, to get a sense of what they are proposing and where to find details important for scoring.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2369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47451" r="-28222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81A603-3626-F1B4-39A9-2D79F370E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0" t="22136" r="14166" b="51483"/>
          <a:stretch/>
        </p:blipFill>
        <p:spPr>
          <a:xfrm>
            <a:off x="5676433" y="-1"/>
            <a:ext cx="6935133" cy="47498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0A4F7A-EC44-D835-6000-ABB49AEE8CBC}"/>
              </a:ext>
            </a:extLst>
          </p:cNvPr>
          <p:cNvSpPr txBox="1"/>
          <p:nvPr/>
        </p:nvSpPr>
        <p:spPr>
          <a:xfrm>
            <a:off x="609600" y="574455"/>
            <a:ext cx="65986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8000" spc="89" dirty="0">
                <a:solidFill>
                  <a:srgbClr val="000000"/>
                </a:solidFill>
                <a:latin typeface="Hatton Bold"/>
              </a:rPr>
              <a:t>Virtual Grant Review Meeting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539164-EA21-A413-F07A-20CC47620B1C}"/>
              </a:ext>
            </a:extLst>
          </p:cNvPr>
          <p:cNvSpPr txBox="1"/>
          <p:nvPr/>
        </p:nvSpPr>
        <p:spPr>
          <a:xfrm>
            <a:off x="6172200" y="4543246"/>
            <a:ext cx="1198990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Join on time, ready to discuss the proposals.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All rating forms must already be completed.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Submit your completed conflict of interest form.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Participate in the discussion of strengths &amp; weaknesses.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Reviewers may change their scores based on discussion.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>
              <a:latin typeface="Lato Hairline Bold" panose="020B0604020202020204" charset="0"/>
              <a:ea typeface="Lato Hairline Bold" panose="020B0604020202020204" charset="0"/>
              <a:cs typeface="Lato Hairline Bold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Reviewers will see an overall scoring for all proposals at the end of the meeting.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019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8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12196786" y="4241594"/>
            <a:ext cx="4124649" cy="49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u="none" spc="58">
                <a:solidFill>
                  <a:srgbClr val="000000"/>
                </a:solidFill>
                <a:latin typeface="Lato Hairline Bold"/>
              </a:rPr>
              <a:t>Name Surname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5600" y="647700"/>
            <a:ext cx="7073710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8000" u="none" spc="89" dirty="0">
                <a:solidFill>
                  <a:srgbClr val="000000"/>
                </a:solidFill>
                <a:latin typeface="Hatton Bold"/>
              </a:rPr>
              <a:t>Range of Scores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4A2878-EE2D-8207-440B-0EEA7E1D5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06" t="23333" r="5543" b="29402"/>
          <a:stretch/>
        </p:blipFill>
        <p:spPr>
          <a:xfrm>
            <a:off x="11404842" y="3157255"/>
            <a:ext cx="5708536" cy="442464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3E6D2B-D788-DA70-4AEF-FBED9E8F6FE1}"/>
              </a:ext>
            </a:extLst>
          </p:cNvPr>
          <p:cNvSpPr/>
          <p:nvPr/>
        </p:nvSpPr>
        <p:spPr>
          <a:xfrm>
            <a:off x="933906" y="1686446"/>
            <a:ext cx="7772401" cy="15520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60977D-444C-9437-066B-73306DEF5C5F}"/>
              </a:ext>
            </a:extLst>
          </p:cNvPr>
          <p:cNvSpPr/>
          <p:nvPr/>
        </p:nvSpPr>
        <p:spPr>
          <a:xfrm>
            <a:off x="926978" y="4679286"/>
            <a:ext cx="7772401" cy="15520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A5EEC44-D26C-4293-4E25-362D8819DA89}"/>
              </a:ext>
            </a:extLst>
          </p:cNvPr>
          <p:cNvSpPr/>
          <p:nvPr/>
        </p:nvSpPr>
        <p:spPr>
          <a:xfrm>
            <a:off x="926979" y="7672127"/>
            <a:ext cx="7772401" cy="15520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F548A-991D-AA26-A8EA-883D047875BE}"/>
              </a:ext>
            </a:extLst>
          </p:cNvPr>
          <p:cNvSpPr txBox="1"/>
          <p:nvPr/>
        </p:nvSpPr>
        <p:spPr>
          <a:xfrm>
            <a:off x="1241531" y="1726093"/>
            <a:ext cx="714329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Scores of a perfect 100 should be very rare as this means there were no weaknesses in the proposal.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56EA4-8265-7CC4-CEE2-078D70B7DF8A}"/>
              </a:ext>
            </a:extLst>
          </p:cNvPr>
          <p:cNvSpPr txBox="1"/>
          <p:nvPr/>
        </p:nvSpPr>
        <p:spPr>
          <a:xfrm>
            <a:off x="1248459" y="4983308"/>
            <a:ext cx="71432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Just as rare is a score of 0 as this means there are no strengths in the proposal.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5A4364-7BF0-36E7-7FC7-F79E9E4D6399}"/>
              </a:ext>
            </a:extLst>
          </p:cNvPr>
          <p:cNvSpPr txBox="1"/>
          <p:nvPr/>
        </p:nvSpPr>
        <p:spPr>
          <a:xfrm>
            <a:off x="1241531" y="7732573"/>
            <a:ext cx="735977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Lato Hairline Bold" panose="020B0604020202020204" charset="0"/>
                <a:ea typeface="Lato Hairline Bold" panose="020B0604020202020204" charset="0"/>
                <a:cs typeface="Lato Hairline Bold" panose="020B0604020202020204" charset="0"/>
              </a:rPr>
              <a:t>If you do feel like a score of 100 or 0 are warranted, please document your reasoning completely.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7A6D42CD6DB4A839AC82A9E72B002" ma:contentTypeVersion="23" ma:contentTypeDescription="Create a new document." ma:contentTypeScope="" ma:versionID="0ec7318fc293fb28523aa93700ded378">
  <xsd:schema xmlns:xsd="http://www.w3.org/2001/XMLSchema" xmlns:xs="http://www.w3.org/2001/XMLSchema" xmlns:p="http://schemas.microsoft.com/office/2006/metadata/properties" xmlns:ns1="http://schemas.microsoft.com/sharepoint/v3" xmlns:ns2="4ff9c110-5eea-4074-92f4-0ad1bd6619bc" xmlns:ns3="19bb92e2-91d7-4e5a-85f0-0dee424490df" xmlns:ns4="9e0ca9ef-5b58-4866-a5c5-fd5077bf51e9" targetNamespace="http://schemas.microsoft.com/office/2006/metadata/properties" ma:root="true" ma:fieldsID="136951bcca220bde57f49cbff17019b6" ns1:_="" ns2:_="" ns3:_="" ns4:_="">
    <xsd:import namespace="http://schemas.microsoft.com/sharepoint/v3"/>
    <xsd:import namespace="4ff9c110-5eea-4074-92f4-0ad1bd6619bc"/>
    <xsd:import namespace="19bb92e2-91d7-4e5a-85f0-0dee424490df"/>
    <xsd:import namespace="9e0ca9ef-5b58-4866-a5c5-fd5077bf51e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3:AttributeHTField0" minOccurs="0"/>
                <xsd:element ref="ns3:BoardandCommitteeHTField0" minOccurs="0"/>
                <xsd:element ref="ns3:CityHTField0" minOccurs="0"/>
                <xsd:element ref="ns3:CountyHTField0" minOccurs="0"/>
                <xsd:element ref="ns3:DivisionHTField0" minOccurs="0"/>
                <xsd:element ref="ns3:DPSLanguageHTField0" minOccurs="0"/>
                <xsd:element ref="ns3:PersonaHTField0" minOccurs="0"/>
                <xsd:element ref="ns3:ProgramHTField0" minOccurs="0"/>
                <xsd:element ref="ns3:ResourceTypeHTField0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9c110-5eea-4074-92f4-0ad1bd6619b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c7530b11-593d-46f5-bcee-2cdf02c3e1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f2eb4f1-8d5c-497d-a5e7-b7dc87f5848b}" ma:internalName="TaxCatchAll" ma:showField="CatchAllData" ma:web="4ff9c110-5eea-4074-92f4-0ad1bd6619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92e2-91d7-4e5a-85f0-0dee424490df" elementFormDefault="qualified">
    <xsd:import namespace="http://schemas.microsoft.com/office/2006/documentManagement/types"/>
    <xsd:import namespace="http://schemas.microsoft.com/office/infopath/2007/PartnerControls"/>
    <xsd:element name="AttributeHTField0" ma:index="14" ma:taxonomy="true" ma:internalName="AttributeHTField0" ma:taxonomyFieldName="Attribute" ma:displayName="Attribute" ma:default="" ma:fieldId="{0f438da6-0e28-4159-b27d-29f78c675f85}" ma:taxonomyMulti="true" ma:sspId="c7530b11-593d-46f5-bcee-2cdf02c3e1a6" ma:termSetId="a7d82120-b4a1-4697-8e3d-5be0e60b364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oardandCommitteeHTField0" ma:index="16" nillable="true" ma:taxonomy="true" ma:internalName="BoardandCommitteeHTField0" ma:taxonomyFieldName="Board_x0020_and_x0020_Committee" ma:displayName="Board and Committee" ma:default="" ma:fieldId="{31ab1ccb-ce69-472b-8e4a-149bb3597f2e}" ma:taxonomyMulti="true" ma:sspId="c7530b11-593d-46f5-bcee-2cdf02c3e1a6" ma:termSetId="c545ba62-cb31-4892-ae4e-d95850da0c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ityHTField0" ma:index="18" nillable="true" ma:taxonomy="true" ma:internalName="CityHTField0" ma:taxonomyFieldName="City" ma:displayName="City" ma:fieldId="{c1504bb3-cee6-480a-955b-3d6760b87740}" ma:sspId="c7530b11-593d-46f5-bcee-2cdf02c3e1a6" ma:termSetId="22624551-aec7-4778-a19d-46e38326bf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untyHTField0" ma:index="20" nillable="true" ma:taxonomy="true" ma:internalName="CountyHTField0" ma:taxonomyFieldName="County" ma:displayName="County" ma:fieldId="{52a28e79-b012-4159-8ff0-52b7d5042a75}" ma:sspId="c7530b11-593d-46f5-bcee-2cdf02c3e1a6" ma:termSetId="dad805e2-9b7c-46ad-ad0d-b9a36d5758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ivisionHTField0" ma:index="22" ma:taxonomy="true" ma:internalName="DivisionHTField0" ma:taxonomyFieldName="Division" ma:displayName="Division" ma:default="" ma:fieldId="{07dec948-ac7d-4e7d-a5a4-6ad75b40a96b}" ma:taxonomyMulti="true" ma:sspId="c7530b11-593d-46f5-bcee-2cdf02c3e1a6" ma:termSetId="8b5917ab-4605-4701-a2b2-630343cd30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PSLanguageHTField0" ma:index="24" nillable="true" ma:taxonomy="true" ma:internalName="DPSLanguageHTField0" ma:taxonomyFieldName="DPSLanguage" ma:displayName="DPSLanguage" ma:fieldId="{975b8405-8184-470a-bf92-17460eb73536}" ma:sspId="c7530b11-593d-46f5-bcee-2cdf02c3e1a6" ma:termSetId="29448fe6-e2c2-468d-bc67-6db50f0c435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HTField0" ma:index="26" ma:taxonomy="true" ma:internalName="PersonaHTField0" ma:taxonomyFieldName="Persona" ma:displayName="Persona" ma:default="" ma:fieldId="{7978f24a-c143-4649-a337-dcc3797f14ca}" ma:taxonomyMulti="true" ma:sspId="c7530b11-593d-46f5-bcee-2cdf02c3e1a6" ma:termSetId="687f798e-377e-4d14-b110-5fca2889b2f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gramHTField0" ma:index="28" nillable="true" ma:taxonomy="true" ma:internalName="ProgramHTField0" ma:taxonomyFieldName="Program" ma:displayName="Program" ma:default="" ma:fieldId="{4425d31d-0c22-48b7-b9b1-0e01e0d4bb53}" ma:taxonomyMulti="true" ma:sspId="c7530b11-593d-46f5-bcee-2cdf02c3e1a6" ma:termSetId="4bcb9f0c-089f-4fe2-b546-69037f00fb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sourceTypeHTField0" ma:index="30" nillable="true" ma:taxonomy="true" ma:internalName="ResourceTypeHTField0" ma:taxonomyFieldName="Resource_x0020_Type" ma:displayName="Resource Type" ma:fieldId="{80cc93eb-bea3-421a-b9f8-b396941645e3}" ma:sspId="c7530b11-593d-46f5-bcee-2cdf02c3e1a6" ma:termSetId="d124cdd1-a3d3-4d0f-a11c-672f29aac4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0ca9ef-5b58-4866-a5c5-fd5077bf51e9" elementFormDefault="qualified">
    <xsd:import namespace="http://schemas.microsoft.com/office/2006/documentManagement/types"/>
    <xsd:import namespace="http://schemas.microsoft.com/office/infopath/2007/PartnerControls"/>
    <xsd:element name="SharedWithUsers" ma:index="3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ityHTField0 xmlns="19bb92e2-91d7-4e5a-85f0-0dee424490df">
      <Terms xmlns="http://schemas.microsoft.com/office/infopath/2007/PartnerControls"/>
    </CityHTField0>
    <DPSLanguageHTField0 xmlns="19bb92e2-91d7-4e5a-85f0-0dee424490df">
      <Terms xmlns="http://schemas.microsoft.com/office/infopath/2007/PartnerControls"/>
    </DPSLanguageHTField0>
    <TaxCatchAll xmlns="4ff9c110-5eea-4074-92f4-0ad1bd6619bc">
      <Value>45</Value>
      <Value>2</Value>
      <Value>1</Value>
    </TaxCatchAll>
    <BoardandCommitteeHTField0 xmlns="19bb92e2-91d7-4e5a-85f0-0dee424490df">
      <Terms xmlns="http://schemas.microsoft.com/office/infopath/2007/PartnerControls"/>
    </BoardandCommitteeHTField0>
    <TaxKeywordTaxHTField xmlns="4ff9c110-5eea-4074-92f4-0ad1bd6619bc">
      <Terms xmlns="http://schemas.microsoft.com/office/infopath/2007/PartnerControls"/>
    </TaxKeywordTaxHTField>
    <AttributeHTField0 xmlns="19bb92e2-91d7-4e5a-85f0-0dee424490df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</TermName>
          <TermId xmlns="http://schemas.microsoft.com/office/infopath/2007/PartnerControls">853407b7-e2d0-474c-b533-89174228734e</TermId>
        </TermInfo>
      </Terms>
    </AttributeHTField0>
    <ProgramHTField0 xmlns="19bb92e2-91d7-4e5a-85f0-0dee424490df">
      <Terms xmlns="http://schemas.microsoft.com/office/infopath/2007/PartnerControls"/>
    </ProgramHTField0>
    <DivisionHTField0 xmlns="19bb92e2-91d7-4e5a-85f0-0dee424490df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Justice Programs</TermName>
          <TermId xmlns="http://schemas.microsoft.com/office/infopath/2007/PartnerControls">364dd945-3c0d-4499-8215-9b045fa773bf</TermId>
        </TermInfo>
      </Terms>
    </DivisionHTField0>
    <CountyHTField0 xmlns="19bb92e2-91d7-4e5a-85f0-0dee424490df">
      <Terms xmlns="http://schemas.microsoft.com/office/infopath/2007/PartnerControls"/>
    </CountyHTField0>
    <PublishingExpirationDate xmlns="http://schemas.microsoft.com/sharepoint/v3" xsi:nil="true"/>
    <PublishingStartDate xmlns="http://schemas.microsoft.com/sharepoint/v3" xsi:nil="true"/>
    <PersonaHTField0 xmlns="19bb92e2-91d7-4e5a-85f0-0dee424490df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Partner</TermName>
          <TermId xmlns="http://schemas.microsoft.com/office/infopath/2007/PartnerControls">3e30f7d2-da76-47aa-a77a-6f2d281d3342</TermId>
        </TermInfo>
      </Terms>
    </PersonaHTField0>
    <ResourceTypeHTField0 xmlns="19bb92e2-91d7-4e5a-85f0-0dee424490df">
      <Terms xmlns="http://schemas.microsoft.com/office/infopath/2007/PartnerControls"/>
    </ResourceTypeHTField0>
  </documentManagement>
</p:properties>
</file>

<file path=customXml/itemProps1.xml><?xml version="1.0" encoding="utf-8"?>
<ds:datastoreItem xmlns:ds="http://schemas.openxmlformats.org/officeDocument/2006/customXml" ds:itemID="{BE02932C-C385-43F4-9ABE-91A0DE0C961E}"/>
</file>

<file path=customXml/itemProps2.xml><?xml version="1.0" encoding="utf-8"?>
<ds:datastoreItem xmlns:ds="http://schemas.openxmlformats.org/officeDocument/2006/customXml" ds:itemID="{8F43FBDC-F70E-46DB-A0D2-E405DE2BC44C}"/>
</file>

<file path=customXml/itemProps3.xml><?xml version="1.0" encoding="utf-8"?>
<ds:datastoreItem xmlns:ds="http://schemas.openxmlformats.org/officeDocument/2006/customXml" ds:itemID="{7427863A-54C9-4BB3-9FCA-E36D5C3F7EF2}"/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651</Words>
  <Application>Microsoft Office PowerPoint</Application>
  <PresentationFormat>Custom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Lato Hairline Bold</vt:lpstr>
      <vt:lpstr>Arial</vt:lpstr>
      <vt:lpstr>Calibri</vt:lpstr>
      <vt:lpstr>Abadi</vt:lpstr>
      <vt:lpstr>Hatton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Review a Proposal</dc:title>
  <dc:creator>Hreha, Michael</dc:creator>
  <cp:lastModifiedBy>Cambridge, Claire (DPS)</cp:lastModifiedBy>
  <cp:revision>9</cp:revision>
  <dcterms:created xsi:type="dcterms:W3CDTF">2006-08-16T00:00:00Z</dcterms:created>
  <dcterms:modified xsi:type="dcterms:W3CDTF">2023-10-10T18:05:02Z</dcterms:modified>
  <dc:identifier>DAFwZIEuiaA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0x0101002BD7A6D42CD6DB4A839AC82A9E72B002</vt:lpwstr>
  </property>
  <property fmtid="{D5CDD505-2E9C-101B-9397-08002B2CF9AE}" pid="3" name="TaxKeyword">
    <vt:lpwstr/>
  </property>
  <property fmtid="{D5CDD505-2E9C-101B-9397-08002B2CF9AE}" pid="4" name="Board and Committee">
    <vt:lpwstr/>
  </property>
  <property fmtid="{D5CDD505-2E9C-101B-9397-08002B2CF9AE}" pid="5" name="County">
    <vt:lpwstr/>
  </property>
  <property fmtid="{D5CDD505-2E9C-101B-9397-08002B2CF9AE}" pid="6" name="Persona">
    <vt:lpwstr>45;#Partner|3e30f7d2-da76-47aa-a77a-6f2d281d3342</vt:lpwstr>
  </property>
  <property fmtid="{D5CDD505-2E9C-101B-9397-08002B2CF9AE}" pid="7" name="Attribute">
    <vt:lpwstr>1;#Education|853407b7-e2d0-474c-b533-89174228734e</vt:lpwstr>
  </property>
  <property fmtid="{D5CDD505-2E9C-101B-9397-08002B2CF9AE}" pid="8" name="Resource Type">
    <vt:lpwstr/>
  </property>
  <property fmtid="{D5CDD505-2E9C-101B-9397-08002B2CF9AE}" pid="9" name="DPSLanguage">
    <vt:lpwstr/>
  </property>
  <property fmtid="{D5CDD505-2E9C-101B-9397-08002B2CF9AE}" pid="10" name="Division">
    <vt:lpwstr>2;#Office of Justice Programs|364dd945-3c0d-4499-8215-9b045fa773bf</vt:lpwstr>
  </property>
  <property fmtid="{D5CDD505-2E9C-101B-9397-08002B2CF9AE}" pid="11" name="Program">
    <vt:lpwstr/>
  </property>
  <property fmtid="{D5CDD505-2E9C-101B-9397-08002B2CF9AE}" pid="12" name="City">
    <vt:lpwstr/>
  </property>
</Properties>
</file>