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73" r:id="rId15"/>
    <p:sldId id="274" r:id="rId16"/>
    <p:sldId id="268"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9" d="100"/>
          <a:sy n="69" d="100"/>
        </p:scale>
        <p:origin x="4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395E14-1D73-42D6-83E1-09416288D36F}"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308819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95E14-1D73-42D6-83E1-09416288D36F}"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311112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95E14-1D73-42D6-83E1-09416288D36F}"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113486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95E14-1D73-42D6-83E1-09416288D36F}"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146562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395E14-1D73-42D6-83E1-09416288D36F}"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144205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395E14-1D73-42D6-83E1-09416288D36F}"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322704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395E14-1D73-42D6-83E1-09416288D36F}"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8438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395E14-1D73-42D6-83E1-09416288D36F}"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261037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95E14-1D73-42D6-83E1-09416288D36F}"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345588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395E14-1D73-42D6-83E1-09416288D36F}"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397399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395E14-1D73-42D6-83E1-09416288D36F}"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FE02B-A7D9-49F8-81B2-38B8491675BD}" type="slidenum">
              <a:rPr lang="en-US" smtClean="0"/>
              <a:t>‹#›</a:t>
            </a:fld>
            <a:endParaRPr lang="en-US"/>
          </a:p>
        </p:txBody>
      </p:sp>
    </p:spTree>
    <p:extLst>
      <p:ext uri="{BB962C8B-B14F-4D97-AF65-F5344CB8AC3E}">
        <p14:creationId xmlns:p14="http://schemas.microsoft.com/office/powerpoint/2010/main" val="98687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extLst>
              <a:ext uri="{BEBA8EAE-BF5A-486C-A8C5-ECC9F3942E4B}">
                <a14:imgProps xmlns:a14="http://schemas.microsoft.com/office/drawing/2010/main">
                  <a14:imgLayer r:embed="rId14">
                    <a14:imgEffect>
                      <a14:saturation sat="130000"/>
                    </a14:imgEffect>
                  </a14:imgLayer>
                </a14:imgProps>
              </a:ext>
            </a:extLst>
          </a:blip>
          <a:srcRect/>
          <a:stretch>
            <a:fillRect t="4000" r="-2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95E14-1D73-42D6-83E1-09416288D36F}" type="datetimeFigureOut">
              <a:rPr lang="en-US" smtClean="0"/>
              <a:t>4/29/2021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FE02B-A7D9-49F8-81B2-38B8491675BD}" type="slidenum">
              <a:rPr lang="en-US" smtClean="0"/>
              <a:t>‹#›</a:t>
            </a:fld>
            <a:endParaRPr lang="en-US"/>
          </a:p>
        </p:txBody>
      </p:sp>
    </p:spTree>
    <p:extLst>
      <p:ext uri="{BB962C8B-B14F-4D97-AF65-F5344CB8AC3E}">
        <p14:creationId xmlns:p14="http://schemas.microsoft.com/office/powerpoint/2010/main" val="427374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pri.org/"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rideatwork.or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seattlepridefest.org/" TargetMode="External"/><Relationship Id="rId2" Type="http://schemas.openxmlformats.org/officeDocument/2006/relationships/hyperlink" Target="http://tacomapride.org/" TargetMode="External"/><Relationship Id="rId1" Type="http://schemas.openxmlformats.org/officeDocument/2006/relationships/slideLayout" Target="../slideLayouts/slideLayout2.xml"/><Relationship Id="rId4" Type="http://schemas.openxmlformats.org/officeDocument/2006/relationships/hyperlink" Target="https://metrosource.com/list-of-pride-2020-celebrations-around-the-worl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oasisyouthcenter.org/" TargetMode="External"/><Relationship Id="rId2" Type="http://schemas.openxmlformats.org/officeDocument/2006/relationships/hyperlink" Target="https://www.rainbowcntr.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c.wastateleg.org/lgbtq/" TargetMode="External"/><Relationship Id="rId2" Type="http://schemas.openxmlformats.org/officeDocument/2006/relationships/hyperlink" Target="https://des.wa.gov/about/projects-initiatives/safe-places-wa/lgbtq-organizations" TargetMode="External"/><Relationship Id="rId1" Type="http://schemas.openxmlformats.org/officeDocument/2006/relationships/slideLayout" Target="../slideLayouts/slideLayout2.xml"/><Relationship Id="rId4" Type="http://schemas.openxmlformats.org/officeDocument/2006/relationships/hyperlink" Target="https://lgbtq.wa.gov/ra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0octwSCwFFE"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smtClean="0">
                <a:latin typeface="Berlin Sans FB Demi" panose="020E0802020502020306" pitchFamily="34" charset="0"/>
              </a:rPr>
              <a:t>RAIN Presents</a:t>
            </a:r>
            <a:endParaRPr lang="en-US" dirty="0">
              <a:latin typeface="Broadway" panose="04040905080B02020502" pitchFamily="82" charset="0"/>
            </a:endParaRPr>
          </a:p>
        </p:txBody>
      </p:sp>
      <p:sp>
        <p:nvSpPr>
          <p:cNvPr id="3" name="Subtitle 2"/>
          <p:cNvSpPr>
            <a:spLocks noGrp="1"/>
          </p:cNvSpPr>
          <p:nvPr>
            <p:ph type="subTitle" idx="1"/>
          </p:nvPr>
        </p:nvSpPr>
        <p:spPr>
          <a:xfrm>
            <a:off x="542441" y="3602038"/>
            <a:ext cx="11499742" cy="1655762"/>
          </a:xfrm>
        </p:spPr>
        <p:txBody>
          <a:bodyPr>
            <a:noAutofit/>
          </a:bodyPr>
          <a:lstStyle/>
          <a:p>
            <a:r>
              <a:rPr lang="en-US" sz="15000" dirty="0">
                <a:solidFill>
                  <a:srgbClr val="DE12B7"/>
                </a:solidFill>
                <a:latin typeface="Berlin Sans FB Demi" panose="020E0802020502020306" pitchFamily="34" charset="0"/>
              </a:rPr>
              <a:t>Pride </a:t>
            </a:r>
            <a:r>
              <a:rPr lang="en-US" sz="15000" dirty="0" smtClean="0">
                <a:solidFill>
                  <a:srgbClr val="FFFF00"/>
                </a:solidFill>
                <a:latin typeface="Berlin Sans FB Demi" panose="020E0802020502020306" pitchFamily="34" charset="0"/>
              </a:rPr>
              <a:t>2021</a:t>
            </a:r>
            <a:endParaRPr lang="en-US" sz="15000" dirty="0">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1411778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8129"/>
            <a:ext cx="10515600" cy="1547446"/>
          </a:xfrm>
        </p:spPr>
        <p:txBody>
          <a:bodyPr>
            <a:normAutofit/>
          </a:bodyPr>
          <a:lstStyle/>
          <a:p>
            <a:r>
              <a:rPr lang="en-US" sz="3600" dirty="0">
                <a:latin typeface="Berlin Sans FB Demi" panose="020E0802020502020306" pitchFamily="34" charset="0"/>
              </a:rPr>
              <a:t>Q6. Whose administration repealed the “Don’t Ask, Don’t Tell” policy in the U.S. Military?</a:t>
            </a:r>
          </a:p>
        </p:txBody>
      </p:sp>
      <p:sp>
        <p:nvSpPr>
          <p:cNvPr id="3" name="Content Placeholder 2"/>
          <p:cNvSpPr>
            <a:spLocks noGrp="1"/>
          </p:cNvSpPr>
          <p:nvPr>
            <p:ph idx="1"/>
          </p:nvPr>
        </p:nvSpPr>
        <p:spPr>
          <a:xfrm>
            <a:off x="838200" y="2405574"/>
            <a:ext cx="10515600" cy="3924887"/>
          </a:xfrm>
        </p:spPr>
        <p:txBody>
          <a:bodyPr>
            <a:normAutofit lnSpcReduction="10000"/>
          </a:bodyPr>
          <a:lstStyle/>
          <a:p>
            <a:pPr marL="0" indent="0">
              <a:buNone/>
            </a:pPr>
            <a:r>
              <a:rPr lang="en-US" sz="4400" dirty="0">
                <a:latin typeface="Berlin Sans FB Demi" panose="020E0802020502020306" pitchFamily="34" charset="0"/>
              </a:rPr>
              <a:t>A6. Barack Obama – 2011</a:t>
            </a:r>
          </a:p>
          <a:p>
            <a:pPr marL="0" indent="0">
              <a:buNone/>
            </a:pPr>
            <a:r>
              <a:rPr lang="en-US" dirty="0">
                <a:latin typeface="Berlin Sans FB" panose="020E0602020502020306" pitchFamily="34" charset="0"/>
              </a:rPr>
              <a:t>During WWII, there was a ban on homosexuals in the military. </a:t>
            </a:r>
          </a:p>
          <a:p>
            <a:pPr marL="0" indent="0">
              <a:buNone/>
            </a:pPr>
            <a:r>
              <a:rPr lang="en-US" dirty="0">
                <a:latin typeface="Berlin Sans FB" panose="020E0602020502020306" pitchFamily="34" charset="0"/>
              </a:rPr>
              <a:t>Seeing it as a solution to the ban, “Don’t Ask, Don’t Tell” was signed by Bill Clinton in 1993, allowing homosexual people to enlist, as long as they didn’t identify themselves as gay and their fellow service people should not ask about their sexual identity. </a:t>
            </a:r>
          </a:p>
          <a:p>
            <a:pPr marL="0" indent="0">
              <a:buNone/>
            </a:pPr>
            <a:r>
              <a:rPr lang="en-US" dirty="0">
                <a:latin typeface="Berlin Sans FB" panose="020E0602020502020306" pitchFamily="34" charset="0"/>
              </a:rPr>
              <a:t>This inevitably </a:t>
            </a:r>
            <a:r>
              <a:rPr lang="en-US" b="1" u="sng" dirty="0">
                <a:latin typeface="Berlin Sans FB" panose="020E0602020502020306" pitchFamily="34" charset="0"/>
              </a:rPr>
              <a:t>increased</a:t>
            </a:r>
            <a:r>
              <a:rPr lang="en-US" dirty="0">
                <a:latin typeface="Berlin Sans FB" panose="020E0602020502020306" pitchFamily="34" charset="0"/>
              </a:rPr>
              <a:t> discrimination and hate crimes within the military and was ended by Obama, allowing LGBT service members to live out and free while serving our country. </a:t>
            </a:r>
          </a:p>
        </p:txBody>
      </p:sp>
    </p:spTree>
    <p:extLst>
      <p:ext uri="{BB962C8B-B14F-4D97-AF65-F5344CB8AC3E}">
        <p14:creationId xmlns:p14="http://schemas.microsoft.com/office/powerpoint/2010/main" val="25984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down)">
                                      <p:cBhvr>
                                        <p:cTn id="59" dur="580">
                                          <p:stCondLst>
                                            <p:cond delay="0"/>
                                          </p:stCondLst>
                                        </p:cTn>
                                        <p:tgtEl>
                                          <p:spTgt spid="3">
                                            <p:txEl>
                                              <p:pRg st="2" end="2"/>
                                            </p:txEl>
                                          </p:spTgt>
                                        </p:tgtEl>
                                      </p:cBhvr>
                                    </p:animEffect>
                                    <p:anim calcmode="lin" valueType="num">
                                      <p:cBhvr>
                                        <p:cTn id="6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2" end="2"/>
                                            </p:txEl>
                                          </p:spTgt>
                                        </p:tgtEl>
                                      </p:cBhvr>
                                      <p:to x="100000" y="60000"/>
                                    </p:animScale>
                                    <p:animScale>
                                      <p:cBhvr>
                                        <p:cTn id="66" dur="166" decel="50000">
                                          <p:stCondLst>
                                            <p:cond delay="676"/>
                                          </p:stCondLst>
                                        </p:cTn>
                                        <p:tgtEl>
                                          <p:spTgt spid="3">
                                            <p:txEl>
                                              <p:pRg st="2" end="2"/>
                                            </p:txEl>
                                          </p:spTgt>
                                        </p:tgtEl>
                                      </p:cBhvr>
                                      <p:to x="100000" y="100000"/>
                                    </p:animScale>
                                    <p:animScale>
                                      <p:cBhvr>
                                        <p:cTn id="67" dur="26">
                                          <p:stCondLst>
                                            <p:cond delay="1312"/>
                                          </p:stCondLst>
                                        </p:cTn>
                                        <p:tgtEl>
                                          <p:spTgt spid="3">
                                            <p:txEl>
                                              <p:pRg st="2" end="2"/>
                                            </p:txEl>
                                          </p:spTgt>
                                        </p:tgtEl>
                                      </p:cBhvr>
                                      <p:to x="100000" y="80000"/>
                                    </p:animScale>
                                    <p:animScale>
                                      <p:cBhvr>
                                        <p:cTn id="68" dur="166" decel="50000">
                                          <p:stCondLst>
                                            <p:cond delay="1338"/>
                                          </p:stCondLst>
                                        </p:cTn>
                                        <p:tgtEl>
                                          <p:spTgt spid="3">
                                            <p:txEl>
                                              <p:pRg st="2" end="2"/>
                                            </p:txEl>
                                          </p:spTgt>
                                        </p:tgtEl>
                                      </p:cBhvr>
                                      <p:to x="100000" y="100000"/>
                                    </p:animScale>
                                    <p:animScale>
                                      <p:cBhvr>
                                        <p:cTn id="69" dur="26">
                                          <p:stCondLst>
                                            <p:cond delay="1642"/>
                                          </p:stCondLst>
                                        </p:cTn>
                                        <p:tgtEl>
                                          <p:spTgt spid="3">
                                            <p:txEl>
                                              <p:pRg st="2" end="2"/>
                                            </p:txEl>
                                          </p:spTgt>
                                        </p:tgtEl>
                                      </p:cBhvr>
                                      <p:to x="100000" y="90000"/>
                                    </p:animScale>
                                    <p:animScale>
                                      <p:cBhvr>
                                        <p:cTn id="70" dur="166" decel="50000">
                                          <p:stCondLst>
                                            <p:cond delay="1668"/>
                                          </p:stCondLst>
                                        </p:cTn>
                                        <p:tgtEl>
                                          <p:spTgt spid="3">
                                            <p:txEl>
                                              <p:pRg st="2" end="2"/>
                                            </p:txEl>
                                          </p:spTgt>
                                        </p:tgtEl>
                                      </p:cBhvr>
                                      <p:to x="100000" y="100000"/>
                                    </p:animScale>
                                    <p:animScale>
                                      <p:cBhvr>
                                        <p:cTn id="71" dur="26">
                                          <p:stCondLst>
                                            <p:cond delay="1808"/>
                                          </p:stCondLst>
                                        </p:cTn>
                                        <p:tgtEl>
                                          <p:spTgt spid="3">
                                            <p:txEl>
                                              <p:pRg st="2" end="2"/>
                                            </p:txEl>
                                          </p:spTgt>
                                        </p:tgtEl>
                                      </p:cBhvr>
                                      <p:to x="100000" y="95000"/>
                                    </p:animScale>
                                    <p:animScale>
                                      <p:cBhvr>
                                        <p:cTn id="72" dur="166" decel="50000">
                                          <p:stCondLst>
                                            <p:cond delay="1834"/>
                                          </p:stCondLst>
                                        </p:cTn>
                                        <p:tgtEl>
                                          <p:spTgt spid="3">
                                            <p:txEl>
                                              <p:pRg st="2" end="2"/>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wipe(down)">
                                      <p:cBhvr>
                                        <p:cTn id="75" dur="580">
                                          <p:stCondLst>
                                            <p:cond delay="0"/>
                                          </p:stCondLst>
                                        </p:cTn>
                                        <p:tgtEl>
                                          <p:spTgt spid="3">
                                            <p:txEl>
                                              <p:pRg st="3" end="3"/>
                                            </p:txEl>
                                          </p:spTgt>
                                        </p:tgtEl>
                                      </p:cBhvr>
                                    </p:animEffect>
                                    <p:anim calcmode="lin" valueType="num">
                                      <p:cBhvr>
                                        <p:cTn id="7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3" end="3"/>
                                            </p:txEl>
                                          </p:spTgt>
                                        </p:tgtEl>
                                      </p:cBhvr>
                                      <p:to x="100000" y="60000"/>
                                    </p:animScale>
                                    <p:animScale>
                                      <p:cBhvr>
                                        <p:cTn id="82" dur="166" decel="50000">
                                          <p:stCondLst>
                                            <p:cond delay="676"/>
                                          </p:stCondLst>
                                        </p:cTn>
                                        <p:tgtEl>
                                          <p:spTgt spid="3">
                                            <p:txEl>
                                              <p:pRg st="3" end="3"/>
                                            </p:txEl>
                                          </p:spTgt>
                                        </p:tgtEl>
                                      </p:cBhvr>
                                      <p:to x="100000" y="100000"/>
                                    </p:animScale>
                                    <p:animScale>
                                      <p:cBhvr>
                                        <p:cTn id="83" dur="26">
                                          <p:stCondLst>
                                            <p:cond delay="1312"/>
                                          </p:stCondLst>
                                        </p:cTn>
                                        <p:tgtEl>
                                          <p:spTgt spid="3">
                                            <p:txEl>
                                              <p:pRg st="3" end="3"/>
                                            </p:txEl>
                                          </p:spTgt>
                                        </p:tgtEl>
                                      </p:cBhvr>
                                      <p:to x="100000" y="80000"/>
                                    </p:animScale>
                                    <p:animScale>
                                      <p:cBhvr>
                                        <p:cTn id="84" dur="166" decel="50000">
                                          <p:stCondLst>
                                            <p:cond delay="1338"/>
                                          </p:stCondLst>
                                        </p:cTn>
                                        <p:tgtEl>
                                          <p:spTgt spid="3">
                                            <p:txEl>
                                              <p:pRg st="3" end="3"/>
                                            </p:txEl>
                                          </p:spTgt>
                                        </p:tgtEl>
                                      </p:cBhvr>
                                      <p:to x="100000" y="100000"/>
                                    </p:animScale>
                                    <p:animScale>
                                      <p:cBhvr>
                                        <p:cTn id="85" dur="26">
                                          <p:stCondLst>
                                            <p:cond delay="1642"/>
                                          </p:stCondLst>
                                        </p:cTn>
                                        <p:tgtEl>
                                          <p:spTgt spid="3">
                                            <p:txEl>
                                              <p:pRg st="3" end="3"/>
                                            </p:txEl>
                                          </p:spTgt>
                                        </p:tgtEl>
                                      </p:cBhvr>
                                      <p:to x="100000" y="90000"/>
                                    </p:animScale>
                                    <p:animScale>
                                      <p:cBhvr>
                                        <p:cTn id="86" dur="166" decel="50000">
                                          <p:stCondLst>
                                            <p:cond delay="1668"/>
                                          </p:stCondLst>
                                        </p:cTn>
                                        <p:tgtEl>
                                          <p:spTgt spid="3">
                                            <p:txEl>
                                              <p:pRg st="3" end="3"/>
                                            </p:txEl>
                                          </p:spTgt>
                                        </p:tgtEl>
                                      </p:cBhvr>
                                      <p:to x="100000" y="100000"/>
                                    </p:animScale>
                                    <p:animScale>
                                      <p:cBhvr>
                                        <p:cTn id="87" dur="26">
                                          <p:stCondLst>
                                            <p:cond delay="1808"/>
                                          </p:stCondLst>
                                        </p:cTn>
                                        <p:tgtEl>
                                          <p:spTgt spid="3">
                                            <p:txEl>
                                              <p:pRg st="3" end="3"/>
                                            </p:txEl>
                                          </p:spTgt>
                                        </p:tgtEl>
                                      </p:cBhvr>
                                      <p:to x="100000" y="95000"/>
                                    </p:animScale>
                                    <p:animScale>
                                      <p:cBhvr>
                                        <p:cTn id="8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9582" y="3979589"/>
            <a:ext cx="4090912" cy="23011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296" y="2350533"/>
            <a:ext cx="3261305" cy="2166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666" y="1153970"/>
            <a:ext cx="2065649" cy="2134504"/>
          </a:xfrm>
          <a:prstGeom prst="rect">
            <a:avLst/>
          </a:prstGeom>
        </p:spPr>
      </p:pic>
    </p:spTree>
    <p:extLst>
      <p:ext uri="{BB962C8B-B14F-4D97-AF65-F5344CB8AC3E}">
        <p14:creationId xmlns:p14="http://schemas.microsoft.com/office/powerpoint/2010/main" val="9616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4394"/>
            <a:ext cx="10515600" cy="872196"/>
          </a:xfrm>
        </p:spPr>
        <p:txBody>
          <a:bodyPr>
            <a:normAutofit fontScale="90000"/>
          </a:bodyPr>
          <a:lstStyle/>
          <a:p>
            <a:r>
              <a:rPr lang="en-US" sz="5300" dirty="0">
                <a:latin typeface="Berlin Sans FB Demi" panose="020E0802020502020306" pitchFamily="34" charset="0"/>
              </a:rPr>
              <a:t>Q7. When did the first RAINBOW flag appear in a PRIDE parade and in what city?</a:t>
            </a:r>
            <a:r>
              <a:rPr lang="en-US" dirty="0"/>
              <a:t/>
            </a:r>
            <a:br>
              <a:rPr lang="en-US" dirty="0"/>
            </a:br>
            <a:endParaRPr lang="en-US" dirty="0"/>
          </a:p>
        </p:txBody>
      </p:sp>
      <p:sp>
        <p:nvSpPr>
          <p:cNvPr id="3" name="Content Placeholder 2"/>
          <p:cNvSpPr>
            <a:spLocks noGrp="1"/>
          </p:cNvSpPr>
          <p:nvPr>
            <p:ph idx="1"/>
          </p:nvPr>
        </p:nvSpPr>
        <p:spPr>
          <a:xfrm>
            <a:off x="838200" y="3024553"/>
            <a:ext cx="10515600" cy="3152409"/>
          </a:xfrm>
        </p:spPr>
        <p:txBody>
          <a:bodyPr>
            <a:normAutofit/>
          </a:bodyPr>
          <a:lstStyle/>
          <a:p>
            <a:pPr marL="0" indent="0">
              <a:buNone/>
            </a:pPr>
            <a:r>
              <a:rPr lang="en-US" sz="5400" dirty="0">
                <a:latin typeface="Berlin Sans FB Demi" panose="020E0802020502020306" pitchFamily="34" charset="0"/>
              </a:rPr>
              <a:t>A7. 1978; San Francisco </a:t>
            </a:r>
          </a:p>
          <a:p>
            <a:pPr marL="0" indent="0">
              <a:buNone/>
            </a:pPr>
            <a:r>
              <a:rPr lang="en-US" sz="3600" dirty="0">
                <a:latin typeface="Berlin Sans FB Demi" panose="020E0802020502020306" pitchFamily="34" charset="0"/>
              </a:rPr>
              <a:t>The Flag was designed by                                   Gilbert Baker; </a:t>
            </a:r>
          </a:p>
          <a:p>
            <a:pPr marL="0" indent="0">
              <a:buNone/>
            </a:pPr>
            <a:r>
              <a:rPr lang="en-US" sz="3600" dirty="0">
                <a:latin typeface="Berlin Sans FB Demi" panose="020E0802020502020306" pitchFamily="34" charset="0"/>
              </a:rPr>
              <a:t>American Artist and                                                  Gay Rights Activist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9250" y="2531485"/>
            <a:ext cx="3314259" cy="18650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31657" y="4644737"/>
            <a:ext cx="1985820" cy="1489365"/>
          </a:xfrm>
          <a:prstGeom prst="rect">
            <a:avLst/>
          </a:prstGeom>
        </p:spPr>
      </p:pic>
      <p:sp>
        <p:nvSpPr>
          <p:cNvPr id="7" name="TextBox 6"/>
          <p:cNvSpPr txBox="1"/>
          <p:nvPr/>
        </p:nvSpPr>
        <p:spPr>
          <a:xfrm>
            <a:off x="8192655" y="4804472"/>
            <a:ext cx="3232727" cy="1477328"/>
          </a:xfrm>
          <a:prstGeom prst="rect">
            <a:avLst/>
          </a:prstGeom>
          <a:noFill/>
        </p:spPr>
        <p:txBody>
          <a:bodyPr wrap="square" rtlCol="0">
            <a:spAutoFit/>
          </a:bodyPr>
          <a:lstStyle/>
          <a:p>
            <a:r>
              <a:rPr lang="en-US" dirty="0">
                <a:latin typeface="Berlin Sans FB" panose="020E0602020502020306" pitchFamily="34" charset="0"/>
              </a:rPr>
              <a:t>Speaking of PRIDE Flags, I have worked hard for my community and we raised Pride Flag in Federal Way for the first time EVER…yesterday. (6.1.2020)</a:t>
            </a:r>
          </a:p>
        </p:txBody>
      </p:sp>
    </p:spTree>
    <p:extLst>
      <p:ext uri="{BB962C8B-B14F-4D97-AF65-F5344CB8AC3E}">
        <p14:creationId xmlns:p14="http://schemas.microsoft.com/office/powerpoint/2010/main" val="35076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5415"/>
            <a:ext cx="10515600" cy="5051548"/>
          </a:xfrm>
        </p:spPr>
        <p:txBody>
          <a:bodyPr>
            <a:normAutofit lnSpcReduction="10000"/>
          </a:bodyPr>
          <a:lstStyle/>
          <a:p>
            <a:pPr marL="0" indent="0">
              <a:buNone/>
            </a:pPr>
            <a:r>
              <a:rPr lang="en-US" sz="4000" dirty="0">
                <a:latin typeface="Berlin Sans FB Demi" panose="020E0802020502020306" pitchFamily="34" charset="0"/>
              </a:rPr>
              <a:t>Q8. When did the U.S. Supreme Court lift the nationwide ban on same-sex marriage?</a:t>
            </a:r>
          </a:p>
          <a:p>
            <a:pPr marL="0" indent="0">
              <a:buNone/>
            </a:pPr>
            <a:endParaRPr lang="en-US" sz="4000" dirty="0">
              <a:latin typeface="Berlin Sans FB Demi" panose="020E0802020502020306" pitchFamily="34" charset="0"/>
            </a:endParaRPr>
          </a:p>
          <a:p>
            <a:pPr marL="0" indent="0">
              <a:buNone/>
            </a:pPr>
            <a:r>
              <a:rPr lang="en-US" sz="4000" dirty="0">
                <a:latin typeface="Berlin Sans FB Demi" panose="020E0802020502020306" pitchFamily="34" charset="0"/>
              </a:rPr>
              <a:t>A8. 2015</a:t>
            </a:r>
          </a:p>
          <a:p>
            <a:pPr marL="0" indent="0">
              <a:buNone/>
            </a:pPr>
            <a:endParaRPr lang="en-US" sz="4000" dirty="0">
              <a:latin typeface="Berlin Sans FB Demi" panose="020E0802020502020306" pitchFamily="34" charset="0"/>
            </a:endParaRPr>
          </a:p>
          <a:p>
            <a:pPr marL="0" indent="0">
              <a:buNone/>
            </a:pPr>
            <a:r>
              <a:rPr lang="en-US" sz="4000" dirty="0">
                <a:latin typeface="Berlin Sans FB Demi" panose="020E0802020502020306" pitchFamily="34" charset="0"/>
              </a:rPr>
              <a:t>BONUS: When did WA State allow same-sex marriages?</a:t>
            </a:r>
          </a:p>
          <a:p>
            <a:pPr marL="0" indent="0">
              <a:buNone/>
            </a:pPr>
            <a:r>
              <a:rPr lang="en-US" sz="4000" dirty="0">
                <a:latin typeface="Berlin Sans FB Demi" panose="020E0802020502020306" pitchFamily="34" charset="0"/>
              </a:rPr>
              <a:t>2012!!!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604" y="2115127"/>
            <a:ext cx="3279486" cy="1899840"/>
          </a:xfrm>
          <a:prstGeom prst="rect">
            <a:avLst/>
          </a:prstGeom>
        </p:spPr>
      </p:pic>
    </p:spTree>
    <p:extLst>
      <p:ext uri="{BB962C8B-B14F-4D97-AF65-F5344CB8AC3E}">
        <p14:creationId xmlns:p14="http://schemas.microsoft.com/office/powerpoint/2010/main" val="43535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Q9. Who is Bayard Rustin?</a:t>
            </a:r>
          </a:p>
        </p:txBody>
      </p:sp>
      <p:sp>
        <p:nvSpPr>
          <p:cNvPr id="3" name="Content Placeholder 2"/>
          <p:cNvSpPr>
            <a:spLocks noGrp="1"/>
          </p:cNvSpPr>
          <p:nvPr>
            <p:ph idx="1"/>
          </p:nvPr>
        </p:nvSpPr>
        <p:spPr>
          <a:xfrm>
            <a:off x="838200" y="1450109"/>
            <a:ext cx="10515600" cy="3343564"/>
          </a:xfrm>
        </p:spPr>
        <p:txBody>
          <a:bodyPr>
            <a:normAutofit lnSpcReduction="10000"/>
          </a:bodyPr>
          <a:lstStyle/>
          <a:p>
            <a:pPr marL="0" indent="0">
              <a:buNone/>
            </a:pPr>
            <a:r>
              <a:rPr lang="en-US" sz="2400" b="1" dirty="0">
                <a:latin typeface="Berlin Sans FB" panose="020E0602020502020306" pitchFamily="34" charset="0"/>
              </a:rPr>
              <a:t>A9. </a:t>
            </a:r>
            <a:r>
              <a:rPr lang="en-US" sz="2400" dirty="0">
                <a:latin typeface="Berlin Sans FB" panose="020E0602020502020306" pitchFamily="34" charset="0"/>
              </a:rPr>
              <a:t>Bayard Rustin is a Civil Rights Leader who                                                       worked closely with Martin Luther King Jr. and is                                                often known as MLK’s “Right Hand Man”.</a:t>
            </a:r>
          </a:p>
          <a:p>
            <a:pPr marL="0" indent="0">
              <a:buNone/>
            </a:pPr>
            <a:r>
              <a:rPr lang="en-US" sz="2400" dirty="0">
                <a:latin typeface="Berlin Sans FB" panose="020E0602020502020306" pitchFamily="34" charset="0"/>
              </a:rPr>
              <a:t>He’s credited with teaching MLK that non-violence is an effective strategy and helped develop many of MLK’s most famous speeches. </a:t>
            </a:r>
          </a:p>
          <a:p>
            <a:pPr marL="0" indent="0">
              <a:buNone/>
            </a:pPr>
            <a:r>
              <a:rPr lang="en-US" sz="2400" dirty="0">
                <a:latin typeface="Berlin Sans FB" panose="020E0602020502020306" pitchFamily="34" charset="0"/>
              </a:rPr>
              <a:t>Rustin was often “in the shadows” of publicity because he was gay.</a:t>
            </a:r>
          </a:p>
          <a:p>
            <a:pPr marL="0" indent="0">
              <a:buNone/>
            </a:pPr>
            <a:r>
              <a:rPr lang="en-US" sz="2400" dirty="0">
                <a:latin typeface="Berlin Sans FB" panose="020E0602020502020306" pitchFamily="34" charset="0"/>
              </a:rPr>
              <a:t>Rustin also co-founded a A. Philip Randolph Institute (</a:t>
            </a:r>
            <a:r>
              <a:rPr lang="en-US" sz="2400" dirty="0">
                <a:latin typeface="Berlin Sans FB" panose="020E0602020502020306" pitchFamily="34" charset="0"/>
                <a:hlinkClick r:id="rId2"/>
              </a:rPr>
              <a:t>http://www.apri.org/</a:t>
            </a:r>
            <a:r>
              <a:rPr lang="en-US" sz="2400" dirty="0">
                <a:latin typeface="Berlin Sans FB" panose="020E0602020502020306" pitchFamily="34" charset="0"/>
              </a:rPr>
              <a:t>) which brought together the fight of the Civil Rights Movement and the Labor Movement and is still an active AFL-CIO Constituency Group.</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575" y="434110"/>
            <a:ext cx="2786934" cy="19717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 y="4535055"/>
            <a:ext cx="2758594" cy="206894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323" y="4535055"/>
            <a:ext cx="1571105" cy="206894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1302" y="4535055"/>
            <a:ext cx="3153811" cy="2049977"/>
          </a:xfrm>
          <a:prstGeom prst="rect">
            <a:avLst/>
          </a:prstGeom>
        </p:spPr>
      </p:pic>
    </p:spTree>
    <p:extLst>
      <p:ext uri="{BB962C8B-B14F-4D97-AF65-F5344CB8AC3E}">
        <p14:creationId xmlns:p14="http://schemas.microsoft.com/office/powerpoint/2010/main" val="171595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1000"/>
                                        <p:tgtEl>
                                          <p:spTgt spid="3">
                                            <p:txEl>
                                              <p:pRg st="1" end="1"/>
                                            </p:txEl>
                                          </p:spTgt>
                                        </p:tgtEl>
                                      </p:cBhvr>
                                    </p:animEffect>
                                    <p:anim calcmode="lin" valueType="num">
                                      <p:cBhvr>
                                        <p:cTn id="3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1000"/>
                                        <p:tgtEl>
                                          <p:spTgt spid="3">
                                            <p:txEl>
                                              <p:pRg st="2" end="2"/>
                                            </p:txEl>
                                          </p:spTgt>
                                        </p:tgtEl>
                                      </p:cBhvr>
                                    </p:animEffect>
                                    <p:anim calcmode="lin" valueType="num">
                                      <p:cBhvr>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1000"/>
                                        <p:tgtEl>
                                          <p:spTgt spid="3">
                                            <p:txEl>
                                              <p:pRg st="3" end="3"/>
                                            </p:txEl>
                                          </p:spTgt>
                                        </p:tgtEl>
                                      </p:cBhvr>
                                    </p:animEffect>
                                    <p:anim calcmode="lin" valueType="num">
                                      <p:cBhvr>
                                        <p:cTn id="6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64"/>
            <a:ext cx="10515600" cy="812800"/>
          </a:xfrm>
        </p:spPr>
        <p:txBody>
          <a:bodyPr>
            <a:noAutofit/>
          </a:bodyPr>
          <a:lstStyle/>
          <a:p>
            <a:r>
              <a:rPr lang="en-US" sz="3200" dirty="0">
                <a:latin typeface="Berlin Sans FB Demi" panose="020E0802020502020306" pitchFamily="34" charset="0"/>
              </a:rPr>
              <a:t>Q10. What other AFL-CIO Constituency Group can you go to for workplace questions or concerns around LGBTQ+ issues?</a:t>
            </a:r>
          </a:p>
        </p:txBody>
      </p:sp>
      <p:sp>
        <p:nvSpPr>
          <p:cNvPr id="3" name="Content Placeholder 2"/>
          <p:cNvSpPr>
            <a:spLocks noGrp="1"/>
          </p:cNvSpPr>
          <p:nvPr>
            <p:ph idx="1"/>
          </p:nvPr>
        </p:nvSpPr>
        <p:spPr>
          <a:xfrm>
            <a:off x="838200" y="2392217"/>
            <a:ext cx="10515600" cy="3784745"/>
          </a:xfrm>
        </p:spPr>
        <p:txBody>
          <a:bodyPr>
            <a:normAutofit/>
          </a:bodyPr>
          <a:lstStyle/>
          <a:p>
            <a:pPr marL="0" indent="0">
              <a:buNone/>
            </a:pPr>
            <a:r>
              <a:rPr lang="en-US" sz="3600" dirty="0">
                <a:latin typeface="Berlin Sans FB" panose="020E0602020502020306" pitchFamily="34" charset="0"/>
              </a:rPr>
              <a:t>A10. Pride @ Work! </a:t>
            </a:r>
          </a:p>
          <a:p>
            <a:pPr marL="0" indent="0">
              <a:buNone/>
            </a:pPr>
            <a:r>
              <a:rPr lang="en-US" dirty="0">
                <a:latin typeface="Berlin Sans FB" panose="020E0602020502020306" pitchFamily="34" charset="0"/>
              </a:rPr>
              <a:t>Pride @ Work is the National Organization that supports the Labor Community when it comes to all Queer issues! </a:t>
            </a:r>
          </a:p>
          <a:p>
            <a:pPr marL="0" indent="0">
              <a:buNone/>
            </a:pPr>
            <a:r>
              <a:rPr lang="en-US" dirty="0">
                <a:latin typeface="Berlin Sans FB" panose="020E0602020502020306" pitchFamily="34" charset="0"/>
                <a:hlinkClick r:id="rId2"/>
              </a:rPr>
              <a:t>www.prideatwork.org</a:t>
            </a:r>
            <a:endParaRPr lang="en-US" dirty="0">
              <a:latin typeface="Berlin Sans FB" panose="020E0602020502020306" pitchFamily="34" charset="0"/>
            </a:endParaRPr>
          </a:p>
          <a:p>
            <a:pPr marL="0" indent="0">
              <a:buNone/>
            </a:pPr>
            <a:r>
              <a:rPr lang="en-US" sz="3200" dirty="0">
                <a:latin typeface="Berlin Sans FB" panose="020E0602020502020306" pitchFamily="34" charset="0"/>
              </a:rPr>
              <a:t>Bonus: </a:t>
            </a:r>
            <a:endParaRPr lang="en-US" sz="3200" dirty="0" smtClean="0">
              <a:latin typeface="Berlin Sans FB" panose="020E0602020502020306" pitchFamily="34" charset="0"/>
            </a:endParaRPr>
          </a:p>
          <a:p>
            <a:pPr marL="0" indent="0">
              <a:buNone/>
            </a:pPr>
            <a:r>
              <a:rPr lang="en-US" sz="3200" dirty="0" smtClean="0">
                <a:latin typeface="Berlin Sans FB" panose="020E0602020502020306" pitchFamily="34" charset="0"/>
              </a:rPr>
              <a:t>What’s </a:t>
            </a:r>
            <a:r>
              <a:rPr lang="en-US" sz="3200" dirty="0">
                <a:latin typeface="Berlin Sans FB" panose="020E0602020502020306" pitchFamily="34" charset="0"/>
              </a:rPr>
              <a:t>the LOCAL </a:t>
            </a:r>
            <a:r>
              <a:rPr lang="en-US" sz="3200" dirty="0" smtClean="0">
                <a:latin typeface="Berlin Sans FB" panose="020E0602020502020306" pitchFamily="34" charset="0"/>
              </a:rPr>
              <a:t>Chapter </a:t>
            </a:r>
            <a:r>
              <a:rPr lang="en-US" sz="3200" dirty="0">
                <a:latin typeface="Berlin Sans FB" panose="020E0602020502020306" pitchFamily="34" charset="0"/>
              </a:rPr>
              <a:t>of Pride @ Work?</a:t>
            </a:r>
          </a:p>
          <a:p>
            <a:pPr marL="0" indent="0">
              <a:buNone/>
            </a:pPr>
            <a:r>
              <a:rPr lang="en-US" sz="3200" dirty="0">
                <a:latin typeface="Berlin Sans FB" panose="020E0602020502020306" pitchFamily="34" charset="0"/>
              </a:rPr>
              <a:t>Answer: Pierce County Pride @ </a:t>
            </a:r>
            <a:r>
              <a:rPr lang="en-US" sz="3200" dirty="0" smtClean="0">
                <a:latin typeface="Berlin Sans FB" panose="020E0602020502020306" pitchFamily="34" charset="0"/>
              </a:rPr>
              <a:t>Work</a:t>
            </a:r>
            <a:endParaRPr lang="en-US" sz="3200" dirty="0">
              <a:latin typeface="Berlin Sans FB" panose="020E0602020502020306"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43" y="1681519"/>
            <a:ext cx="4338494" cy="11569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443" y="3543377"/>
            <a:ext cx="1895519" cy="12780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527" y="4912670"/>
            <a:ext cx="3232727" cy="1735345"/>
          </a:xfrm>
          <a:prstGeom prst="rect">
            <a:avLst/>
          </a:prstGeom>
        </p:spPr>
      </p:pic>
    </p:spTree>
    <p:extLst>
      <p:ext uri="{BB962C8B-B14F-4D97-AF65-F5344CB8AC3E}">
        <p14:creationId xmlns:p14="http://schemas.microsoft.com/office/powerpoint/2010/main" val="18620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fltVal val="0"/>
                                          </p:val>
                                        </p:tav>
                                        <p:tav tm="100000">
                                          <p:val>
                                            <p:strVal val="#ppt_w"/>
                                          </p:val>
                                        </p:tav>
                                      </p:tavLst>
                                    </p:anim>
                                    <p:anim calcmode="lin" valueType="num">
                                      <p:cBhvr>
                                        <p:cTn id="70" dur="1000" fill="hold"/>
                                        <p:tgtEl>
                                          <p:spTgt spid="5"/>
                                        </p:tgtEl>
                                        <p:attrNameLst>
                                          <p:attrName>ppt_h</p:attrName>
                                        </p:attrNameLst>
                                      </p:cBhvr>
                                      <p:tavLst>
                                        <p:tav tm="0">
                                          <p:val>
                                            <p:fltVal val="0"/>
                                          </p:val>
                                        </p:tav>
                                        <p:tav tm="100000">
                                          <p:val>
                                            <p:strVal val="#ppt_h"/>
                                          </p:val>
                                        </p:tav>
                                      </p:tavLst>
                                    </p:anim>
                                    <p:anim calcmode="lin" valueType="num">
                                      <p:cBhvr>
                                        <p:cTn id="71" dur="1000" fill="hold"/>
                                        <p:tgtEl>
                                          <p:spTgt spid="5"/>
                                        </p:tgtEl>
                                        <p:attrNameLst>
                                          <p:attrName>style.rotation</p:attrName>
                                        </p:attrNameLst>
                                      </p:cBhvr>
                                      <p:tavLst>
                                        <p:tav tm="0">
                                          <p:val>
                                            <p:fltVal val="90"/>
                                          </p:val>
                                        </p:tav>
                                        <p:tav tm="100000">
                                          <p:val>
                                            <p:fltVal val="0"/>
                                          </p:val>
                                        </p:tav>
                                      </p:tavLst>
                                    </p:anim>
                                    <p:animEffect transition="in" filter="fade">
                                      <p:cBhvr>
                                        <p:cTn id="72" dur="10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 calcmode="lin" valueType="num">
                                      <p:cBhvr>
                                        <p:cTn id="79" dur="1000" fill="hold"/>
                                        <p:tgtEl>
                                          <p:spTgt spid="6"/>
                                        </p:tgtEl>
                                        <p:attrNameLst>
                                          <p:attrName>style.rotation</p:attrName>
                                        </p:attrNameLst>
                                      </p:cBhvr>
                                      <p:tavLst>
                                        <p:tav tm="0">
                                          <p:val>
                                            <p:fltVal val="90"/>
                                          </p:val>
                                        </p:tav>
                                        <p:tav tm="100000">
                                          <p:val>
                                            <p:fltVal val="0"/>
                                          </p:val>
                                        </p:tav>
                                      </p:tavLst>
                                    </p:anim>
                                    <p:animEffect transition="in" filter="fade">
                                      <p:cBhvr>
                                        <p:cTn id="8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3385"/>
            <a:ext cx="10515600" cy="5473578"/>
          </a:xfrm>
        </p:spPr>
        <p:txBody>
          <a:bodyPr>
            <a:noAutofit/>
          </a:bodyPr>
          <a:lstStyle/>
          <a:p>
            <a:pPr marL="0" indent="0" algn="ctr">
              <a:buNone/>
            </a:pPr>
            <a:r>
              <a:rPr lang="en-US" sz="4000" b="1" dirty="0">
                <a:latin typeface="Berlin Sans FB" panose="020E0602020502020306" pitchFamily="34" charset="0"/>
              </a:rPr>
              <a:t>Pride in COVID19</a:t>
            </a:r>
          </a:p>
          <a:p>
            <a:pPr marL="0" indent="0" algn="ctr">
              <a:buNone/>
            </a:pPr>
            <a:r>
              <a:rPr lang="en-US" dirty="0">
                <a:latin typeface="Berlin Sans FB" panose="020E0602020502020306" pitchFamily="34" charset="0"/>
              </a:rPr>
              <a:t> Due to the need to keep PRIDE-goers safe, many PRIDE Parades and Festivals are being cancelled, delayed or going to a virtual format. </a:t>
            </a:r>
          </a:p>
          <a:p>
            <a:pPr marL="0" indent="0" algn="ctr">
              <a:buNone/>
            </a:pPr>
            <a:r>
              <a:rPr lang="en-US" dirty="0">
                <a:latin typeface="Berlin Sans FB" panose="020E0602020502020306" pitchFamily="34" charset="0"/>
              </a:rPr>
              <a:t>Two of the bigger PRIDES in this area are making big changes to their festivities and even going VIRTUAL!!</a:t>
            </a:r>
          </a:p>
          <a:p>
            <a:pPr marL="0" indent="0" algn="ctr">
              <a:buNone/>
            </a:pPr>
            <a:r>
              <a:rPr lang="en-US" u="sng" dirty="0">
                <a:latin typeface="Berlin Sans FB" panose="020E0602020502020306" pitchFamily="34" charset="0"/>
                <a:hlinkClick r:id="rId2"/>
              </a:rPr>
              <a:t>http://tacomapride.org/</a:t>
            </a:r>
            <a:endParaRPr lang="en-US" dirty="0">
              <a:latin typeface="Berlin Sans FB" panose="020E0602020502020306" pitchFamily="34" charset="0"/>
            </a:endParaRPr>
          </a:p>
          <a:p>
            <a:pPr marL="0" indent="0" algn="ctr">
              <a:buNone/>
            </a:pPr>
            <a:r>
              <a:rPr lang="en-US" u="sng" dirty="0">
                <a:latin typeface="Berlin Sans FB" panose="020E0602020502020306" pitchFamily="34" charset="0"/>
                <a:hlinkClick r:id="rId3"/>
              </a:rPr>
              <a:t>https://www.seattlepridefest.org/</a:t>
            </a:r>
            <a:r>
              <a:rPr lang="en-US" dirty="0">
                <a:latin typeface="Berlin Sans FB" panose="020E0602020502020306" pitchFamily="34" charset="0"/>
              </a:rPr>
              <a:t>  </a:t>
            </a:r>
          </a:p>
          <a:p>
            <a:pPr marL="0" indent="0" algn="ctr">
              <a:buNone/>
            </a:pPr>
            <a:r>
              <a:rPr lang="en-US" dirty="0">
                <a:latin typeface="Berlin Sans FB" panose="020E0602020502020306" pitchFamily="34" charset="0"/>
              </a:rPr>
              <a:t>Here’s a cool list to all kinds of PRIDE events all over the world!!     There is WHOLE LOT OF PRIDE here! </a:t>
            </a:r>
          </a:p>
          <a:p>
            <a:pPr marL="0" indent="0" algn="ctr">
              <a:buNone/>
            </a:pPr>
            <a:r>
              <a:rPr lang="en-US" dirty="0">
                <a:latin typeface="Berlin Sans FB" panose="020E0602020502020306" pitchFamily="34" charset="0"/>
              </a:rPr>
              <a:t> </a:t>
            </a:r>
            <a:r>
              <a:rPr lang="en-US" sz="2400" u="sng" dirty="0">
                <a:latin typeface="Berlin Sans FB" panose="020E0602020502020306" pitchFamily="34" charset="0"/>
                <a:hlinkClick r:id="rId4"/>
              </a:rPr>
              <a:t>https://metrosource.com/list-of-pride-2020-celebrations-around-the-world/</a:t>
            </a:r>
            <a:endParaRPr lang="en-US" sz="2400" dirty="0">
              <a:latin typeface="Berlin Sans FB" panose="020E0602020502020306" pitchFamily="34" charset="0"/>
            </a:endParaRPr>
          </a:p>
          <a:p>
            <a:pPr marL="0" indent="0" algn="ctr">
              <a:buNone/>
            </a:pPr>
            <a:r>
              <a:rPr lang="en-US" dirty="0">
                <a:latin typeface="Berlin Sans FB" panose="020E0602020502020306" pitchFamily="34" charset="0"/>
              </a:rPr>
              <a:t> </a:t>
            </a:r>
          </a:p>
          <a:p>
            <a:pPr marL="0" indent="0" algn="ctr">
              <a:buNone/>
            </a:pPr>
            <a:endParaRPr lang="en-US" dirty="0">
              <a:latin typeface="Berlin Sans FB" panose="020E0602020502020306" pitchFamily="34" charset="0"/>
            </a:endParaRPr>
          </a:p>
        </p:txBody>
      </p:sp>
    </p:spTree>
    <p:extLst>
      <p:ext uri="{BB962C8B-B14F-4D97-AF65-F5344CB8AC3E}">
        <p14:creationId xmlns:p14="http://schemas.microsoft.com/office/powerpoint/2010/main" val="397749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anim calcmode="lin" valueType="num">
                                      <p:cBhvr>
                                        <p:cTn id="3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anim calcmode="lin" valueType="num">
                                      <p:cBhvr>
                                        <p:cTn id="4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626" y="155143"/>
            <a:ext cx="10916528" cy="7017306"/>
          </a:xfrm>
          <a:prstGeom prst="rect">
            <a:avLst/>
          </a:prstGeom>
        </p:spPr>
        <p:txBody>
          <a:bodyPr wrap="square">
            <a:spAutoFit/>
          </a:bodyPr>
          <a:lstStyle/>
          <a:p>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solidFill>
                <a:srgbClr val="FF0000"/>
              </a:solidFill>
              <a:latin typeface="Berlin Sans FB" panose="020E0602020502020306" pitchFamily="34" charset="0"/>
              <a:ea typeface="Calibri" panose="020F0502020204030204" pitchFamily="34" charset="0"/>
              <a:cs typeface="Times New Roman" panose="02020603050405020304" pitchFamily="18" charset="0"/>
            </a:endParaRPr>
          </a:p>
          <a:p>
            <a:pPr algn="ctr"/>
            <a:endParaRPr lang="en-US" dirty="0">
              <a:solidFill>
                <a:srgbClr val="FF0000"/>
              </a:solidFill>
              <a:latin typeface="Berlin Sans FB" panose="020E0602020502020306" pitchFamily="34" charset="0"/>
              <a:ea typeface="Calibri" panose="020F0502020204030204" pitchFamily="34" charset="0"/>
              <a:cs typeface="Times New Roman" panose="02020603050405020304" pitchFamily="18" charset="0"/>
            </a:endParaRPr>
          </a:p>
          <a:p>
            <a:pPr algn="ctr"/>
            <a:r>
              <a:rPr lang="en-US" sz="3600" dirty="0">
                <a:latin typeface="Berlin Sans FB Demi" panose="020E0802020502020306" pitchFamily="34" charset="0"/>
                <a:ea typeface="Calibri" panose="020F0502020204030204" pitchFamily="34" charset="0"/>
                <a:cs typeface="Times New Roman" panose="02020603050405020304" pitchFamily="18" charset="0"/>
              </a:rPr>
              <a:t>Local Resources for the LGBTQ+ and Allies </a:t>
            </a:r>
          </a:p>
          <a:p>
            <a:pPr algn="ctr"/>
            <a:endParaRPr lang="en-US" sz="3600" dirty="0">
              <a:latin typeface="Berlin Sans FB" panose="020E0602020502020306" pitchFamily="34" charset="0"/>
              <a:ea typeface="Calibri" panose="020F0502020204030204" pitchFamily="34" charset="0"/>
              <a:cs typeface="Times New Roman" panose="02020603050405020304" pitchFamily="18" charset="0"/>
            </a:endParaRPr>
          </a:p>
          <a:p>
            <a:pPr algn="ctr"/>
            <a:r>
              <a:rPr lang="en-US" sz="3600" dirty="0">
                <a:latin typeface="Berlin Sans FB" panose="020E0602020502020306" pitchFamily="34" charset="0"/>
                <a:ea typeface="Calibri" panose="020F0502020204030204" pitchFamily="34" charset="0"/>
                <a:cs typeface="Times New Roman" panose="02020603050405020304" pitchFamily="18" charset="0"/>
              </a:rPr>
              <a:t>Rainbow Center – Tacoma-based organization that supports the LGBTQ Community and allies</a:t>
            </a:r>
          </a:p>
          <a:p>
            <a:pPr algn="ctr"/>
            <a:r>
              <a:rPr lang="en-US" sz="3600" u="sng" dirty="0">
                <a:solidFill>
                  <a:srgbClr val="0563C1"/>
                </a:solidFill>
                <a:latin typeface="Berlin Sans FB" panose="020E0602020502020306" pitchFamily="34" charset="0"/>
                <a:ea typeface="Calibri" panose="020F0502020204030204" pitchFamily="34" charset="0"/>
                <a:cs typeface="Times New Roman" panose="02020603050405020304" pitchFamily="18" charset="0"/>
                <a:hlinkClick r:id="rId2"/>
              </a:rPr>
              <a:t>https://www.rainbowcntr.org/</a:t>
            </a:r>
            <a:r>
              <a:rPr lang="en-US" sz="3600" dirty="0">
                <a:latin typeface="Berlin Sans FB" panose="020E0602020502020306" pitchFamily="34" charset="0"/>
                <a:ea typeface="Calibri" panose="020F0502020204030204" pitchFamily="34" charset="0"/>
                <a:cs typeface="Times New Roman" panose="02020603050405020304" pitchFamily="18" charset="0"/>
              </a:rPr>
              <a:t> </a:t>
            </a:r>
          </a:p>
          <a:p>
            <a:pPr algn="ctr"/>
            <a:r>
              <a:rPr lang="en-US" sz="3600" dirty="0">
                <a:latin typeface="Berlin Sans FB" panose="020E0602020502020306" pitchFamily="34" charset="0"/>
                <a:ea typeface="Calibri" panose="020F0502020204030204" pitchFamily="34" charset="0"/>
                <a:cs typeface="Times New Roman" panose="02020603050405020304" pitchFamily="18" charset="0"/>
              </a:rPr>
              <a:t> </a:t>
            </a:r>
          </a:p>
          <a:p>
            <a:pPr algn="ctr"/>
            <a:r>
              <a:rPr lang="en-US" sz="3600" dirty="0">
                <a:latin typeface="Berlin Sans FB" panose="020E0602020502020306" pitchFamily="34" charset="0"/>
                <a:ea typeface="Calibri" panose="020F0502020204030204" pitchFamily="34" charset="0"/>
                <a:cs typeface="Times New Roman" panose="02020603050405020304" pitchFamily="18" charset="0"/>
              </a:rPr>
              <a:t>Oasis Center – Tacoma Youth Drop-In &amp; </a:t>
            </a:r>
          </a:p>
          <a:p>
            <a:pPr algn="ctr"/>
            <a:r>
              <a:rPr lang="en-US" sz="3600" dirty="0">
                <a:latin typeface="Berlin Sans FB" panose="020E0602020502020306" pitchFamily="34" charset="0"/>
                <a:ea typeface="Calibri" panose="020F0502020204030204" pitchFamily="34" charset="0"/>
                <a:cs typeface="Times New Roman" panose="02020603050405020304" pitchFamily="18" charset="0"/>
              </a:rPr>
              <a:t>Resource Center</a:t>
            </a:r>
          </a:p>
          <a:p>
            <a:pPr algn="ctr"/>
            <a:r>
              <a:rPr lang="en-US" sz="3600" u="sng" dirty="0">
                <a:solidFill>
                  <a:srgbClr val="0563C1"/>
                </a:solidFill>
                <a:latin typeface="Berlin Sans FB" panose="020E0602020502020306" pitchFamily="34" charset="0"/>
                <a:ea typeface="Calibri" panose="020F0502020204030204" pitchFamily="34" charset="0"/>
                <a:cs typeface="Times New Roman" panose="02020603050405020304" pitchFamily="18" charset="0"/>
                <a:hlinkClick r:id="rId3"/>
              </a:rPr>
              <a:t>www.oasisyouthcenter.org</a:t>
            </a:r>
            <a:r>
              <a:rPr lang="en-US" sz="3600" dirty="0">
                <a:latin typeface="Berlin Sans FB" panose="020E0602020502020306" pitchFamily="34" charset="0"/>
                <a:ea typeface="Calibri" panose="020F0502020204030204" pitchFamily="34" charset="0"/>
                <a:cs typeface="Times New Roman" panose="02020603050405020304" pitchFamily="18" charset="0"/>
              </a:rPr>
              <a:t> </a:t>
            </a:r>
          </a:p>
          <a:p>
            <a:pPr algn="ctr"/>
            <a:r>
              <a:rPr lang="en-US" sz="3600" dirty="0">
                <a:latin typeface="Berlin Sans FB" panose="020E0602020502020306" pitchFamily="34" charset="0"/>
                <a:ea typeface="Calibri" panose="020F0502020204030204" pitchFamily="34" charset="0"/>
                <a:cs typeface="Times New Roman" panose="02020603050405020304" pitchFamily="18" charset="0"/>
              </a:rPr>
              <a:t> </a:t>
            </a:r>
          </a:p>
          <a:p>
            <a:pPr algn="ctr"/>
            <a:r>
              <a:rPr lang="en-US" dirty="0">
                <a:latin typeface="Berlin Sans FB" panose="020E0602020502020306"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58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 calcmode="lin" valueType="num">
                                      <p:cBhvr>
                                        <p:cTn id="1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5">
                                            <p:txEl>
                                              <p:pRg st="5" end="5"/>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p:cTn id="1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5">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 calcmode="lin" valueType="num">
                                      <p:cBhvr>
                                        <p:cTn id="2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5">
                                            <p:txEl>
                                              <p:pRg st="7" end="7"/>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p:cTn id="2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5">
                                            <p:txEl>
                                              <p:pRg st="8" end="8"/>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 calcmode="lin" valueType="num">
                                      <p:cBhvr>
                                        <p:cTn id="34"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5">
                                            <p:txEl>
                                              <p:pRg st="9" end="9"/>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p:cTn id="3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erlin Sans FB Demi" panose="020E0802020502020306" pitchFamily="34" charset="0"/>
              </a:rPr>
              <a:t>State Resources </a:t>
            </a:r>
          </a:p>
        </p:txBody>
      </p:sp>
      <p:sp>
        <p:nvSpPr>
          <p:cNvPr id="3" name="Content Placeholder 2"/>
          <p:cNvSpPr>
            <a:spLocks noGrp="1"/>
          </p:cNvSpPr>
          <p:nvPr>
            <p:ph idx="1"/>
          </p:nvPr>
        </p:nvSpPr>
        <p:spPr>
          <a:xfrm>
            <a:off x="838200" y="1068375"/>
            <a:ext cx="10515600" cy="4939006"/>
          </a:xfrm>
        </p:spPr>
        <p:txBody>
          <a:bodyPr>
            <a:noAutofit/>
          </a:bodyPr>
          <a:lstStyle/>
          <a:p>
            <a:pPr marL="0" indent="0" algn="ctr">
              <a:buNone/>
            </a:pPr>
            <a:r>
              <a:rPr lang="en-US" sz="2400" dirty="0">
                <a:latin typeface="Berlin Sans FB" panose="020E0602020502020306" pitchFamily="34" charset="0"/>
                <a:ea typeface="Calibri" panose="020F0502020204030204" pitchFamily="34" charset="0"/>
                <a:cs typeface="Times New Roman" panose="02020603050405020304" pitchFamily="18" charset="0"/>
              </a:rPr>
              <a:t> </a:t>
            </a:r>
          </a:p>
          <a:p>
            <a:pPr marL="0" indent="0" algn="ctr">
              <a:buNone/>
            </a:pPr>
            <a:r>
              <a:rPr lang="en-US" sz="3200" u="sng" dirty="0" smtClean="0">
                <a:latin typeface="Footlight MT Light" panose="0204060206030A020304" pitchFamily="18" charset="0"/>
                <a:hlinkClick r:id="rId2"/>
              </a:rPr>
              <a:t>WA State Dept. of Enterprise Services</a:t>
            </a:r>
            <a:endParaRPr lang="en-US" sz="3200" dirty="0">
              <a:latin typeface="Footlight MT Light" panose="0204060206030A020304" pitchFamily="18" charset="0"/>
            </a:endParaRPr>
          </a:p>
          <a:p>
            <a:pPr marL="0" indent="0" algn="ctr">
              <a:buNone/>
            </a:pPr>
            <a:r>
              <a:rPr lang="en-US" sz="3200" dirty="0">
                <a:latin typeface="Footlight MT Light" panose="0204060206030A020304" pitchFamily="18" charset="0"/>
                <a:ea typeface="Calibri" panose="020F0502020204030204" pitchFamily="34" charset="0"/>
                <a:cs typeface="Times New Roman" panose="02020603050405020304" pitchFamily="18" charset="0"/>
              </a:rPr>
              <a:t> </a:t>
            </a:r>
          </a:p>
          <a:p>
            <a:pPr marL="0" indent="0" algn="ctr">
              <a:buNone/>
            </a:pPr>
            <a:r>
              <a:rPr lang="en-US" sz="3200" u="sng" dirty="0" smtClean="0">
                <a:solidFill>
                  <a:srgbClr val="0563C1"/>
                </a:solidFill>
                <a:latin typeface="Footlight MT Light" panose="0204060206030A020304" pitchFamily="18" charset="0"/>
                <a:ea typeface="Calibri" panose="020F0502020204030204" pitchFamily="34" charset="0"/>
                <a:cs typeface="Times New Roman" panose="02020603050405020304" pitchFamily="18" charset="0"/>
                <a:hlinkClick r:id="rId3"/>
              </a:rPr>
              <a:t>WA State LGBT Legislative Caucus </a:t>
            </a:r>
            <a:endParaRPr lang="en-US" sz="3200" dirty="0">
              <a:latin typeface="Footlight MT Light" panose="0204060206030A020304" pitchFamily="18" charset="0"/>
              <a:ea typeface="Calibri" panose="020F0502020204030204" pitchFamily="34" charset="0"/>
              <a:cs typeface="Times New Roman" panose="02020603050405020304" pitchFamily="18" charset="0"/>
            </a:endParaRPr>
          </a:p>
          <a:p>
            <a:pPr marL="0" indent="0" algn="ctr">
              <a:buNone/>
            </a:pPr>
            <a:r>
              <a:rPr lang="en-US" sz="3200" dirty="0">
                <a:latin typeface="Footlight MT Light" panose="0204060206030A020304" pitchFamily="18" charset="0"/>
                <a:ea typeface="Calibri" panose="020F0502020204030204" pitchFamily="34" charset="0"/>
                <a:cs typeface="Times New Roman" panose="02020603050405020304" pitchFamily="18" charset="0"/>
              </a:rPr>
              <a:t> </a:t>
            </a:r>
          </a:p>
          <a:p>
            <a:pPr marL="0" indent="0" algn="ctr">
              <a:buNone/>
            </a:pPr>
            <a:r>
              <a:rPr lang="en-US" sz="3200" dirty="0" smtClean="0">
                <a:latin typeface="Footlight MT Light" panose="0204060206030A020304" pitchFamily="18" charset="0"/>
                <a:hlinkClick r:id="rId4"/>
              </a:rPr>
              <a:t>RAIN - Business Resource Group</a:t>
            </a:r>
            <a:endParaRPr lang="en-US" sz="3200" dirty="0" smtClean="0">
              <a:latin typeface="Footlight MT Light" panose="0204060206030A020304" pitchFamily="18" charset="0"/>
            </a:endParaRPr>
          </a:p>
          <a:p>
            <a:pPr marL="0" indent="0" algn="ctr">
              <a:buNone/>
            </a:pPr>
            <a:endParaRPr lang="en-US" sz="3200" dirty="0" smtClean="0">
              <a:latin typeface="Footlight MT Light" panose="0204060206030A020304" pitchFamily="18" charset="0"/>
            </a:endParaRPr>
          </a:p>
          <a:p>
            <a:pPr marL="0" indent="0" algn="ctr">
              <a:buNone/>
            </a:pPr>
            <a:r>
              <a:rPr lang="en-US" sz="3200" dirty="0" smtClean="0">
                <a:latin typeface="Footlight MT Light" panose="0204060206030A020304" pitchFamily="18" charset="0"/>
                <a:hlinkClick r:id="rId4"/>
              </a:rPr>
              <a:t>WA State LGBT Commission </a:t>
            </a:r>
            <a:endParaRPr lang="en-US" sz="3200" dirty="0">
              <a:latin typeface="Footlight MT Light" panose="0204060206030A020304" pitchFamily="18" charset="0"/>
            </a:endParaRPr>
          </a:p>
        </p:txBody>
      </p:sp>
    </p:spTree>
    <p:extLst>
      <p:ext uri="{BB962C8B-B14F-4D97-AF65-F5344CB8AC3E}">
        <p14:creationId xmlns:p14="http://schemas.microsoft.com/office/powerpoint/2010/main" val="8586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8200" y="489527"/>
            <a:ext cx="10515600" cy="5687436"/>
          </a:xfrm>
        </p:spPr>
        <p:txBody>
          <a:bodyPr>
            <a:normAutofit/>
          </a:bodyPr>
          <a:lstStyle/>
          <a:p>
            <a:pPr marL="0" indent="0" algn="ctr">
              <a:buNone/>
            </a:pPr>
            <a:r>
              <a:rPr lang="en-US" sz="9600" dirty="0">
                <a:latin typeface="Berlin Sans FB Demi" panose="020E0802020502020306" pitchFamily="34" charset="0"/>
              </a:rPr>
              <a:t>Love is Love.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404" y="2620025"/>
            <a:ext cx="4913796" cy="2627600"/>
          </a:xfrm>
          <a:prstGeom prst="rect">
            <a:avLst/>
          </a:prstGeom>
        </p:spPr>
      </p:pic>
      <p:sp>
        <p:nvSpPr>
          <p:cNvPr id="5" name="TextBox 4"/>
          <p:cNvSpPr txBox="1"/>
          <p:nvPr/>
        </p:nvSpPr>
        <p:spPr>
          <a:xfrm rot="20841579">
            <a:off x="690407" y="2646119"/>
            <a:ext cx="2598828" cy="1015663"/>
          </a:xfrm>
          <a:prstGeom prst="rect">
            <a:avLst/>
          </a:prstGeom>
          <a:noFill/>
        </p:spPr>
        <p:txBody>
          <a:bodyPr wrap="square" rtlCol="0">
            <a:spAutoFit/>
          </a:bodyPr>
          <a:lstStyle/>
          <a:p>
            <a:r>
              <a:rPr lang="en-US" sz="6000" dirty="0">
                <a:latin typeface="Berlin Sans FB Demi" panose="020E0802020502020306" pitchFamily="34" charset="0"/>
              </a:rPr>
              <a:t>Happy</a:t>
            </a:r>
            <a:endParaRPr lang="en-US" sz="6000" dirty="0"/>
          </a:p>
        </p:txBody>
      </p:sp>
      <p:sp>
        <p:nvSpPr>
          <p:cNvPr id="6" name="TextBox 5"/>
          <p:cNvSpPr txBox="1"/>
          <p:nvPr/>
        </p:nvSpPr>
        <p:spPr>
          <a:xfrm rot="836422">
            <a:off x="8634549" y="2770909"/>
            <a:ext cx="2117887" cy="1015663"/>
          </a:xfrm>
          <a:prstGeom prst="rect">
            <a:avLst/>
          </a:prstGeom>
          <a:noFill/>
        </p:spPr>
        <p:txBody>
          <a:bodyPr wrap="none" rtlCol="0">
            <a:spAutoFit/>
          </a:bodyPr>
          <a:lstStyle/>
          <a:p>
            <a:r>
              <a:rPr lang="en-US" sz="6000" dirty="0" smtClean="0">
                <a:latin typeface="Berlin Sans FB Demi" panose="020E0802020502020306" pitchFamily="34" charset="0"/>
              </a:rPr>
              <a:t>2021! </a:t>
            </a:r>
            <a:endParaRPr lang="en-US" sz="6000" dirty="0">
              <a:latin typeface="Berlin Sans FB Demi" panose="020E0802020502020306" pitchFamily="34" charset="0"/>
            </a:endParaRPr>
          </a:p>
        </p:txBody>
      </p:sp>
      <p:sp>
        <p:nvSpPr>
          <p:cNvPr id="7" name="TextBox 6"/>
          <p:cNvSpPr txBox="1"/>
          <p:nvPr/>
        </p:nvSpPr>
        <p:spPr>
          <a:xfrm>
            <a:off x="2798618" y="5530631"/>
            <a:ext cx="6548582" cy="646331"/>
          </a:xfrm>
          <a:prstGeom prst="rect">
            <a:avLst/>
          </a:prstGeom>
          <a:noFill/>
        </p:spPr>
        <p:txBody>
          <a:bodyPr wrap="square" rtlCol="0">
            <a:spAutoFit/>
          </a:bodyPr>
          <a:lstStyle/>
          <a:p>
            <a:r>
              <a:rPr lang="en-US" sz="3600" dirty="0">
                <a:hlinkClick r:id="rId3"/>
              </a:rPr>
              <a:t>Trey Pearson - Love is Love video</a:t>
            </a:r>
            <a:r>
              <a:rPr lang="en-US" sz="3600" dirty="0"/>
              <a:t> </a:t>
            </a:r>
          </a:p>
        </p:txBody>
      </p:sp>
    </p:spTree>
    <p:extLst>
      <p:ext uri="{BB962C8B-B14F-4D97-AF65-F5344CB8AC3E}">
        <p14:creationId xmlns:p14="http://schemas.microsoft.com/office/powerpoint/2010/main" val="36756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7425" y="1146873"/>
            <a:ext cx="10817816" cy="1815882"/>
          </a:xfrm>
          <a:prstGeom prst="rect">
            <a:avLst/>
          </a:prstGeom>
          <a:noFill/>
        </p:spPr>
        <p:txBody>
          <a:bodyPr wrap="square" rtlCol="0">
            <a:spAutoFit/>
          </a:bodyPr>
          <a:lstStyle/>
          <a:p>
            <a:pPr algn="ctr"/>
            <a:r>
              <a:rPr lang="en-US" sz="2800" dirty="0">
                <a:solidFill>
                  <a:srgbClr val="DE12B7"/>
                </a:solidFill>
                <a:latin typeface="Franklin Gothic Heavy" panose="020B0903020102020204" pitchFamily="34" charset="0"/>
              </a:rPr>
              <a:t>Pride Month, formally recognized every year in June, has expanded to many months over the year as so many cities and organizations want to celebrate the LGBTQ+ Community and there are just not enough days in June to do so! </a:t>
            </a:r>
          </a:p>
        </p:txBody>
      </p:sp>
      <p:sp>
        <p:nvSpPr>
          <p:cNvPr id="6" name="TextBox 5"/>
          <p:cNvSpPr txBox="1"/>
          <p:nvPr/>
        </p:nvSpPr>
        <p:spPr>
          <a:xfrm>
            <a:off x="1153551" y="2813539"/>
            <a:ext cx="10361689" cy="3108543"/>
          </a:xfrm>
          <a:prstGeom prst="rect">
            <a:avLst/>
          </a:prstGeom>
          <a:noFill/>
        </p:spPr>
        <p:txBody>
          <a:bodyPr wrap="square" rtlCol="0">
            <a:spAutoFit/>
          </a:bodyPr>
          <a:lstStyle/>
          <a:p>
            <a:pPr algn="ctr"/>
            <a:r>
              <a:rPr lang="en-US" sz="2800" dirty="0">
                <a:solidFill>
                  <a:srgbClr val="7030A0"/>
                </a:solidFill>
                <a:latin typeface="Franklin Gothic Heavy" panose="020B0903020102020204" pitchFamily="34" charset="0"/>
              </a:rPr>
              <a:t>Pride Parades and Festivals are generally known as a time of joy where people can openly express themselves, dance, party and have fun.  The more color and sparkles, the better!</a:t>
            </a:r>
          </a:p>
          <a:p>
            <a:pPr algn="ctr"/>
            <a:r>
              <a:rPr lang="en-US" sz="2800" dirty="0">
                <a:solidFill>
                  <a:srgbClr val="00B0F0"/>
                </a:solidFill>
                <a:latin typeface="Franklin Gothic Heavy" panose="020B0903020102020204" pitchFamily="34" charset="0"/>
              </a:rPr>
              <a:t>While all of this is true, Pride comes from a place of frustration, pain and struggle. Pride is representative of the VICTORIES of the Queer community, even while still fighting battles of equality, safety and acceptance.  </a:t>
            </a:r>
          </a:p>
        </p:txBody>
      </p:sp>
    </p:spTree>
    <p:extLst>
      <p:ext uri="{BB962C8B-B14F-4D97-AF65-F5344CB8AC3E}">
        <p14:creationId xmlns:p14="http://schemas.microsoft.com/office/powerpoint/2010/main" val="11179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925"/>
            <a:ext cx="10515600" cy="1008763"/>
          </a:xfrm>
        </p:spPr>
        <p:txBody>
          <a:bodyPr/>
          <a:lstStyle/>
          <a:p>
            <a:pPr algn="ctr"/>
            <a:r>
              <a:rPr lang="en-US" b="1" dirty="0">
                <a:solidFill>
                  <a:srgbClr val="FF0000"/>
                </a:solidFill>
                <a:latin typeface="Berlin Sans FB Demi" panose="020E0802020502020306" pitchFamily="34" charset="0"/>
              </a:rPr>
              <a:t>How much do YOU know about PRIDE?</a:t>
            </a:r>
          </a:p>
        </p:txBody>
      </p:sp>
      <p:sp>
        <p:nvSpPr>
          <p:cNvPr id="3" name="Content Placeholder 2"/>
          <p:cNvSpPr>
            <a:spLocks noGrp="1"/>
          </p:cNvSpPr>
          <p:nvPr>
            <p:ph idx="1"/>
          </p:nvPr>
        </p:nvSpPr>
        <p:spPr>
          <a:xfrm>
            <a:off x="838200" y="1825625"/>
            <a:ext cx="10515600" cy="2033453"/>
          </a:xfrm>
        </p:spPr>
        <p:txBody>
          <a:bodyPr>
            <a:noAutofit/>
          </a:bodyPr>
          <a:lstStyle/>
          <a:p>
            <a:pPr marL="0" indent="0" algn="ctr">
              <a:buNone/>
            </a:pPr>
            <a:r>
              <a:rPr lang="en-US" sz="4800" dirty="0">
                <a:latin typeface="Berlin Sans FB Demi" panose="020E0802020502020306" pitchFamily="34" charset="0"/>
              </a:rPr>
              <a:t>Q1. What was the location where the 1969 riots were started? </a:t>
            </a:r>
          </a:p>
          <a:p>
            <a:pPr marL="0" indent="0" algn="ctr">
              <a:buNone/>
            </a:pPr>
            <a:r>
              <a:rPr lang="en-US" sz="3600" dirty="0">
                <a:latin typeface="Berlin Sans FB Demi" panose="020E0802020502020306" pitchFamily="34" charset="0"/>
              </a:rPr>
              <a:t>(Business Name, City)</a:t>
            </a:r>
          </a:p>
        </p:txBody>
      </p:sp>
      <p:sp>
        <p:nvSpPr>
          <p:cNvPr id="5" name="TextBox 4"/>
          <p:cNvSpPr txBox="1"/>
          <p:nvPr/>
        </p:nvSpPr>
        <p:spPr>
          <a:xfrm>
            <a:off x="1084882" y="3750589"/>
            <a:ext cx="9763932" cy="2031325"/>
          </a:xfrm>
          <a:prstGeom prst="rect">
            <a:avLst/>
          </a:prstGeom>
          <a:noFill/>
        </p:spPr>
        <p:txBody>
          <a:bodyPr wrap="square" rtlCol="0">
            <a:spAutoFit/>
          </a:bodyPr>
          <a:lstStyle/>
          <a:p>
            <a:pPr algn="ctr"/>
            <a:r>
              <a:rPr lang="en-US" sz="5400" dirty="0">
                <a:solidFill>
                  <a:schemeClr val="accent6"/>
                </a:solidFill>
                <a:latin typeface="Berlin Sans FB Demi" panose="020E0802020502020306" pitchFamily="34" charset="0"/>
              </a:rPr>
              <a:t>A1. Stonewall Inn, </a:t>
            </a:r>
          </a:p>
          <a:p>
            <a:pPr algn="ctr"/>
            <a:r>
              <a:rPr lang="en-US" sz="5400" dirty="0">
                <a:solidFill>
                  <a:schemeClr val="accent6"/>
                </a:solidFill>
                <a:latin typeface="Berlin Sans FB Demi" panose="020E0802020502020306" pitchFamily="34" charset="0"/>
              </a:rPr>
              <a:t>New York City</a:t>
            </a:r>
          </a:p>
          <a:p>
            <a:endParaRPr lang="en-US" dirty="0"/>
          </a:p>
        </p:txBody>
      </p:sp>
      <p:sp>
        <p:nvSpPr>
          <p:cNvPr id="6" name="TextBox 5"/>
          <p:cNvSpPr txBox="1"/>
          <p:nvPr/>
        </p:nvSpPr>
        <p:spPr>
          <a:xfrm>
            <a:off x="1208868" y="5439905"/>
            <a:ext cx="6431796" cy="1077218"/>
          </a:xfrm>
          <a:prstGeom prst="rect">
            <a:avLst/>
          </a:prstGeom>
          <a:noFill/>
        </p:spPr>
        <p:txBody>
          <a:bodyPr wrap="square" rtlCol="0">
            <a:spAutoFit/>
          </a:bodyPr>
          <a:lstStyle/>
          <a:p>
            <a:r>
              <a:rPr lang="en-US" sz="3200" dirty="0">
                <a:latin typeface="Berlin Sans FB Demi" panose="020E0802020502020306" pitchFamily="34" charset="0"/>
              </a:rPr>
              <a:t>Bonus Question!!! </a:t>
            </a:r>
          </a:p>
          <a:p>
            <a:r>
              <a:rPr lang="en-US" sz="3200" dirty="0">
                <a:latin typeface="Berlin Sans FB Demi" panose="020E0802020502020306" pitchFamily="34" charset="0"/>
              </a:rPr>
              <a:t>Who OWNED the Stonewall Inn?</a:t>
            </a:r>
          </a:p>
        </p:txBody>
      </p:sp>
      <p:sp>
        <p:nvSpPr>
          <p:cNvPr id="7" name="TextBox 6"/>
          <p:cNvSpPr txBox="1"/>
          <p:nvPr/>
        </p:nvSpPr>
        <p:spPr>
          <a:xfrm>
            <a:off x="7950632" y="5793848"/>
            <a:ext cx="2789694" cy="646331"/>
          </a:xfrm>
          <a:prstGeom prst="rect">
            <a:avLst/>
          </a:prstGeom>
          <a:noFill/>
        </p:spPr>
        <p:txBody>
          <a:bodyPr wrap="square" rtlCol="0">
            <a:spAutoFit/>
          </a:bodyPr>
          <a:lstStyle/>
          <a:p>
            <a:r>
              <a:rPr lang="en-US" sz="3600" dirty="0">
                <a:solidFill>
                  <a:schemeClr val="accent1"/>
                </a:solidFill>
                <a:latin typeface="Berlin Sans FB Demi" panose="020E0802020502020306" pitchFamily="34" charset="0"/>
              </a:rPr>
              <a:t>The MAFIA!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752" y="3200256"/>
            <a:ext cx="1619062" cy="2480108"/>
          </a:xfrm>
          <a:prstGeom prst="rect">
            <a:avLst/>
          </a:prstGeom>
        </p:spPr>
      </p:pic>
    </p:spTree>
    <p:extLst>
      <p:ext uri="{BB962C8B-B14F-4D97-AF65-F5344CB8AC3E}">
        <p14:creationId xmlns:p14="http://schemas.microsoft.com/office/powerpoint/2010/main" val="41520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89139"/>
          </a:xfrm>
        </p:spPr>
        <p:txBody>
          <a:bodyPr>
            <a:normAutofit/>
          </a:bodyPr>
          <a:lstStyle/>
          <a:p>
            <a:pPr algn="ctr"/>
            <a:r>
              <a:rPr lang="en-US" sz="8000" dirty="0">
                <a:latin typeface="Berlin Sans FB Demi" panose="020E0802020502020306" pitchFamily="34" charset="0"/>
              </a:rPr>
              <a:t>Stonewall History</a:t>
            </a:r>
          </a:p>
        </p:txBody>
      </p:sp>
      <p:sp>
        <p:nvSpPr>
          <p:cNvPr id="3" name="Content Placeholder 2"/>
          <p:cNvSpPr>
            <a:spLocks noGrp="1"/>
          </p:cNvSpPr>
          <p:nvPr>
            <p:ph idx="1"/>
          </p:nvPr>
        </p:nvSpPr>
        <p:spPr>
          <a:xfrm>
            <a:off x="838200" y="2154265"/>
            <a:ext cx="10515600" cy="4022698"/>
          </a:xfrm>
        </p:spPr>
        <p:txBody>
          <a:bodyPr>
            <a:normAutofit/>
          </a:bodyPr>
          <a:lstStyle/>
          <a:p>
            <a:pPr marL="0" indent="0" algn="ctr">
              <a:buNone/>
            </a:pPr>
            <a:r>
              <a:rPr lang="en-US" sz="4000" dirty="0">
                <a:solidFill>
                  <a:schemeClr val="accent1">
                    <a:lumMod val="50000"/>
                  </a:schemeClr>
                </a:solidFill>
                <a:latin typeface="Berlin Sans FB Demi" panose="020E0802020502020306" pitchFamily="34" charset="0"/>
              </a:rPr>
              <a:t>Tired of being harassed by civilians and law enforcement alike, the patrons of the Stonewall Inn (then considered a semi-safe space for </a:t>
            </a:r>
            <a:r>
              <a:rPr lang="en-US" sz="4000">
                <a:solidFill>
                  <a:schemeClr val="accent1">
                    <a:lumMod val="50000"/>
                  </a:schemeClr>
                </a:solidFill>
                <a:latin typeface="Berlin Sans FB Demi" panose="020E0802020502020306" pitchFamily="34" charset="0"/>
              </a:rPr>
              <a:t>the </a:t>
            </a:r>
            <a:r>
              <a:rPr lang="en-US" sz="4000" smtClean="0">
                <a:solidFill>
                  <a:schemeClr val="accent1">
                    <a:lumMod val="50000"/>
                  </a:schemeClr>
                </a:solidFill>
                <a:latin typeface="Berlin Sans FB Demi" panose="020E0802020502020306" pitchFamily="34" charset="0"/>
              </a:rPr>
              <a:t>LGBTQ </a:t>
            </a:r>
            <a:r>
              <a:rPr lang="en-US" sz="4000" dirty="0">
                <a:solidFill>
                  <a:schemeClr val="accent1">
                    <a:lumMod val="50000"/>
                  </a:schemeClr>
                </a:solidFill>
                <a:latin typeface="Berlin Sans FB Demi" panose="020E0802020502020306" pitchFamily="34" charset="0"/>
              </a:rPr>
              <a:t>Community) stood up to a police raid and started what eventually became a 3-day riot. </a:t>
            </a:r>
          </a:p>
        </p:txBody>
      </p:sp>
    </p:spTree>
    <p:extLst>
      <p:ext uri="{BB962C8B-B14F-4D97-AF65-F5344CB8AC3E}">
        <p14:creationId xmlns:p14="http://schemas.microsoft.com/office/powerpoint/2010/main" val="1325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915"/>
            <a:ext cx="10515600" cy="2138766"/>
          </a:xfrm>
        </p:spPr>
        <p:txBody>
          <a:bodyPr>
            <a:normAutofit fontScale="90000"/>
          </a:bodyPr>
          <a:lstStyle/>
          <a:p>
            <a:pPr algn="ctr"/>
            <a:r>
              <a:rPr lang="en-US" dirty="0"/>
              <a:t/>
            </a:r>
            <a:br>
              <a:rPr lang="en-US" dirty="0"/>
            </a:br>
            <a:r>
              <a:rPr lang="en-US" dirty="0"/>
              <a:t/>
            </a:r>
            <a:br>
              <a:rPr lang="en-US" dirty="0"/>
            </a:br>
            <a:r>
              <a:rPr lang="en-US" sz="6700" dirty="0">
                <a:latin typeface="Berlin Sans FB Demi" panose="020E0802020502020306" pitchFamily="34" charset="0"/>
              </a:rPr>
              <a:t>Q2. What year was the FIRST Pride parade held?</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838200" y="2758698"/>
            <a:ext cx="10515600" cy="1270862"/>
          </a:xfrm>
        </p:spPr>
        <p:txBody>
          <a:bodyPr>
            <a:normAutofit/>
          </a:bodyPr>
          <a:lstStyle/>
          <a:p>
            <a:pPr marL="0" indent="0" algn="ctr">
              <a:buNone/>
            </a:pPr>
            <a:r>
              <a:rPr lang="en-US" sz="8000" dirty="0">
                <a:latin typeface="Berlin Sans FB Demi" panose="020E0802020502020306" pitchFamily="34" charset="0"/>
              </a:rPr>
              <a:t>A2. 1970</a:t>
            </a:r>
          </a:p>
        </p:txBody>
      </p:sp>
      <p:sp>
        <p:nvSpPr>
          <p:cNvPr id="4" name="TextBox 3"/>
          <p:cNvSpPr txBox="1"/>
          <p:nvPr/>
        </p:nvSpPr>
        <p:spPr>
          <a:xfrm>
            <a:off x="1720313" y="4029560"/>
            <a:ext cx="8973518" cy="2985433"/>
          </a:xfrm>
          <a:prstGeom prst="rect">
            <a:avLst/>
          </a:prstGeom>
          <a:noFill/>
        </p:spPr>
        <p:txBody>
          <a:bodyPr wrap="square" rtlCol="0">
            <a:spAutoFit/>
          </a:bodyPr>
          <a:lstStyle/>
          <a:p>
            <a:pPr algn="ctr"/>
            <a:r>
              <a:rPr lang="en-US" sz="3600" dirty="0">
                <a:latin typeface="Berlin Sans FB Demi" panose="020E0802020502020306" pitchFamily="34" charset="0"/>
              </a:rPr>
              <a:t> The first PRIDE Parade,</a:t>
            </a:r>
          </a:p>
          <a:p>
            <a:pPr algn="ctr"/>
            <a:r>
              <a:rPr lang="en-US" sz="3600" dirty="0">
                <a:latin typeface="Berlin Sans FB Demi" panose="020E0802020502020306" pitchFamily="34" charset="0"/>
              </a:rPr>
              <a:t> also in New York, </a:t>
            </a:r>
          </a:p>
          <a:p>
            <a:pPr algn="ctr"/>
            <a:r>
              <a:rPr lang="en-US" sz="3600" dirty="0">
                <a:latin typeface="Berlin Sans FB Demi" panose="020E0802020502020306" pitchFamily="34" charset="0"/>
              </a:rPr>
              <a:t>began as a commemoration of the Stonewall Riots. </a:t>
            </a:r>
          </a:p>
          <a:p>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24" y="2722934"/>
            <a:ext cx="3523458" cy="1982532"/>
          </a:xfrm>
          <a:prstGeom prst="rect">
            <a:avLst/>
          </a:prstGeom>
        </p:spPr>
      </p:pic>
      <p:sp>
        <p:nvSpPr>
          <p:cNvPr id="6" name="TextBox 5"/>
          <p:cNvSpPr txBox="1"/>
          <p:nvPr/>
        </p:nvSpPr>
        <p:spPr>
          <a:xfrm>
            <a:off x="180324" y="4723542"/>
            <a:ext cx="3362037" cy="584775"/>
          </a:xfrm>
          <a:prstGeom prst="rect">
            <a:avLst/>
          </a:prstGeom>
          <a:noFill/>
        </p:spPr>
        <p:txBody>
          <a:bodyPr wrap="square" rtlCol="0">
            <a:spAutoFit/>
          </a:bodyPr>
          <a:lstStyle/>
          <a:p>
            <a:r>
              <a:rPr lang="en-US" sz="1600" dirty="0">
                <a:latin typeface="Berlin Sans FB" panose="020E0602020502020306" pitchFamily="34" charset="0"/>
              </a:rPr>
              <a:t>     Marsha P. Johnson &amp; Sylvia Rivera</a:t>
            </a:r>
          </a:p>
          <a:p>
            <a:r>
              <a:rPr lang="en-US" sz="1600" dirty="0">
                <a:latin typeface="Berlin Sans FB" panose="020E0602020502020306" pitchFamily="34" charset="0"/>
              </a:rPr>
              <a:t>        Transwomen; LGBTQ+ History </a:t>
            </a:r>
          </a:p>
        </p:txBody>
      </p:sp>
    </p:spTree>
    <p:extLst>
      <p:ext uri="{BB962C8B-B14F-4D97-AF65-F5344CB8AC3E}">
        <p14:creationId xmlns:p14="http://schemas.microsoft.com/office/powerpoint/2010/main" val="39822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8972"/>
            <a:ext cx="10515600" cy="1209822"/>
          </a:xfrm>
        </p:spPr>
        <p:txBody>
          <a:bodyPr>
            <a:normAutofit fontScale="90000"/>
          </a:bodyPr>
          <a:lstStyle/>
          <a:p>
            <a:r>
              <a:rPr lang="en-US" dirty="0">
                <a:latin typeface="Berlin Sans FB Demi" panose="020E0802020502020306" pitchFamily="34" charset="0"/>
              </a:rPr>
              <a:t>Q3. When did the American Psychiatric Association declassify homosexuality as a mental disorder? </a:t>
            </a:r>
            <a:r>
              <a:rPr lang="en-US" dirty="0"/>
              <a:t/>
            </a:r>
            <a:br>
              <a:rPr lang="en-US" dirty="0"/>
            </a:br>
            <a:endParaRPr lang="en-US" dirty="0"/>
          </a:p>
        </p:txBody>
      </p:sp>
      <p:sp>
        <p:nvSpPr>
          <p:cNvPr id="3" name="Content Placeholder 2"/>
          <p:cNvSpPr>
            <a:spLocks noGrp="1"/>
          </p:cNvSpPr>
          <p:nvPr>
            <p:ph idx="1"/>
          </p:nvPr>
        </p:nvSpPr>
        <p:spPr>
          <a:xfrm>
            <a:off x="838200" y="2855741"/>
            <a:ext cx="10515600" cy="3321221"/>
          </a:xfrm>
        </p:spPr>
        <p:txBody>
          <a:bodyPr>
            <a:normAutofit/>
          </a:bodyPr>
          <a:lstStyle/>
          <a:p>
            <a:pPr marL="0" indent="0">
              <a:buNone/>
            </a:pPr>
            <a:r>
              <a:rPr lang="en-US" sz="5400" dirty="0">
                <a:latin typeface="Berlin Sans FB Demi" panose="020E0802020502020306" pitchFamily="34" charset="0"/>
              </a:rPr>
              <a:t>A3. 1973 </a:t>
            </a:r>
          </a:p>
          <a:p>
            <a:pPr marL="0" indent="0">
              <a:buNone/>
            </a:pPr>
            <a:r>
              <a:rPr lang="en-US" sz="4800" dirty="0">
                <a:latin typeface="Berlin Sans FB Demi" panose="020E0802020502020306" pitchFamily="34" charset="0"/>
              </a:rPr>
              <a:t>(That was only 47 years ago </a:t>
            </a:r>
            <a:r>
              <a:rPr lang="en-US" sz="4800" dirty="0" err="1">
                <a:latin typeface="Berlin Sans FB Demi" panose="020E0802020502020306" pitchFamily="34" charset="0"/>
              </a:rPr>
              <a:t>y’all</a:t>
            </a:r>
            <a:r>
              <a:rPr lang="en-US" sz="4800" dirty="0">
                <a:latin typeface="Berlin Sans FB Demi" panose="020E0802020502020306" pitchFamily="34" charset="0"/>
              </a:rPr>
              <a:t>!)  </a:t>
            </a:r>
          </a:p>
          <a:p>
            <a:endParaRPr lang="en-US" dirty="0"/>
          </a:p>
        </p:txBody>
      </p:sp>
    </p:spTree>
    <p:extLst>
      <p:ext uri="{BB962C8B-B14F-4D97-AF65-F5344CB8AC3E}">
        <p14:creationId xmlns:p14="http://schemas.microsoft.com/office/powerpoint/2010/main" val="14149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0331"/>
            <a:ext cx="10515600" cy="1631853"/>
          </a:xfrm>
        </p:spPr>
        <p:txBody>
          <a:bodyPr>
            <a:normAutofit fontScale="90000"/>
          </a:bodyPr>
          <a:lstStyle/>
          <a:p>
            <a:r>
              <a:rPr lang="en-US" dirty="0">
                <a:latin typeface="Berlin Sans FB Demi" panose="020E0802020502020306" pitchFamily="34" charset="0"/>
              </a:rPr>
              <a:t>Q4. Who was the first openly gay man elected to a political office in California?</a:t>
            </a:r>
            <a:r>
              <a:rPr lang="en-US" dirty="0"/>
              <a:t/>
            </a:r>
            <a:br>
              <a:rPr lang="en-US" dirty="0"/>
            </a:br>
            <a:endParaRPr lang="en-US" dirty="0"/>
          </a:p>
        </p:txBody>
      </p:sp>
      <p:sp>
        <p:nvSpPr>
          <p:cNvPr id="3" name="Content Placeholder 2"/>
          <p:cNvSpPr>
            <a:spLocks noGrp="1"/>
          </p:cNvSpPr>
          <p:nvPr>
            <p:ph idx="1"/>
          </p:nvPr>
        </p:nvSpPr>
        <p:spPr>
          <a:xfrm>
            <a:off x="838200" y="2264898"/>
            <a:ext cx="10515600" cy="4248443"/>
          </a:xfrm>
        </p:spPr>
        <p:txBody>
          <a:bodyPr>
            <a:normAutofit fontScale="77500" lnSpcReduction="20000"/>
          </a:bodyPr>
          <a:lstStyle/>
          <a:p>
            <a:pPr marL="0" indent="0">
              <a:buNone/>
            </a:pPr>
            <a:r>
              <a:rPr lang="en-US" sz="5700" dirty="0">
                <a:latin typeface="Berlin Sans FB Demi" panose="020E0802020502020306" pitchFamily="34" charset="0"/>
              </a:rPr>
              <a:t>Harvey Milk </a:t>
            </a:r>
          </a:p>
          <a:p>
            <a:pPr marL="0" indent="0">
              <a:buNone/>
            </a:pPr>
            <a:r>
              <a:rPr lang="en-US" sz="3800" dirty="0">
                <a:latin typeface="Berlin Sans FB Demi" panose="020E0802020502020306" pitchFamily="34" charset="0"/>
              </a:rPr>
              <a:t>1977 – Elected to the Board of Supervisors</a:t>
            </a:r>
          </a:p>
          <a:p>
            <a:pPr marL="0" indent="0">
              <a:buNone/>
            </a:pPr>
            <a:r>
              <a:rPr lang="en-US" sz="3100" dirty="0">
                <a:latin typeface="Berlin Sans FB" panose="020E0602020502020306" pitchFamily="34" charset="0"/>
              </a:rPr>
              <a:t>Milk, only “out” and active in his 40’s, became an activist and eventually decided to run for office, open about his sexuality as san Francisco has become a hub for the gay community in the US at the time. He felt that local government needed representational leadership. </a:t>
            </a:r>
          </a:p>
          <a:p>
            <a:pPr marL="0" indent="0">
              <a:buNone/>
            </a:pPr>
            <a:r>
              <a:rPr lang="en-US" sz="3100" dirty="0">
                <a:latin typeface="Berlin Sans FB" panose="020E0602020502020306" pitchFamily="34" charset="0"/>
              </a:rPr>
              <a:t>November 11, 1978 a colleague on the Board of Supervisors, Dan White, shot and killed Milk and then-Mayor George </a:t>
            </a:r>
            <a:r>
              <a:rPr lang="en-US" sz="3100" dirty="0" err="1">
                <a:latin typeface="Berlin Sans FB" panose="020E0602020502020306" pitchFamily="34" charset="0"/>
              </a:rPr>
              <a:t>Moscone</a:t>
            </a:r>
            <a:r>
              <a:rPr lang="en-US" sz="3100" dirty="0">
                <a:latin typeface="Berlin Sans FB" panose="020E0602020502020306" pitchFamily="34" charset="0"/>
              </a:rPr>
              <a:t>. </a:t>
            </a:r>
          </a:p>
          <a:p>
            <a:pPr marL="0" indent="0">
              <a:buNone/>
            </a:pPr>
            <a:r>
              <a:rPr lang="en-US" sz="3100" dirty="0">
                <a:latin typeface="Berlin Sans FB" panose="020E0602020502020306" pitchFamily="34" charset="0"/>
              </a:rPr>
              <a:t>White said he was extremely depressed, causing him to eat too much junk-food and that the excess sugar cause “diminished capacity”. This became knows as the “Twinkie Defense”. He eventually only served 5 years for manslaughter (not murder!) and a two years after his release from jail, committed suicide. </a:t>
            </a:r>
          </a:p>
          <a:p>
            <a:pPr marL="0" indent="0">
              <a:buNone/>
            </a:pPr>
            <a:endParaRPr lang="en-US" dirty="0">
              <a:latin typeface="Berlin Sans FB Demi" panose="020E0802020502020306" pitchFamily="34" charset="0"/>
            </a:endParaRPr>
          </a:p>
        </p:txBody>
      </p:sp>
    </p:spTree>
    <p:extLst>
      <p:ext uri="{BB962C8B-B14F-4D97-AF65-F5344CB8AC3E}">
        <p14:creationId xmlns:p14="http://schemas.microsoft.com/office/powerpoint/2010/main" val="427515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08295"/>
            <a:ext cx="10515600" cy="4868668"/>
          </a:xfrm>
        </p:spPr>
        <p:txBody>
          <a:bodyPr/>
          <a:lstStyle/>
          <a:p>
            <a:pPr marL="0" indent="0">
              <a:buNone/>
            </a:pPr>
            <a:r>
              <a:rPr lang="en-US" sz="4800" dirty="0">
                <a:latin typeface="Berlin Sans FB Demi" panose="020E0802020502020306" pitchFamily="34" charset="0"/>
              </a:rPr>
              <a:t> One of Harvey Milks’ Famous quotes? </a:t>
            </a:r>
            <a:endParaRPr lang="en-US" sz="5400" dirty="0">
              <a:latin typeface="Berlin Sans FB Demi" panose="020E0802020502020306" pitchFamily="34" charset="0"/>
            </a:endParaRPr>
          </a:p>
          <a:p>
            <a:pPr marL="0" indent="0" fontAlgn="t">
              <a:buNone/>
            </a:pPr>
            <a:endParaRPr lang="en-US" sz="5400" dirty="0">
              <a:latin typeface="Berlin Sans FB Demi" panose="020E0802020502020306" pitchFamily="34" charset="0"/>
            </a:endParaRPr>
          </a:p>
          <a:p>
            <a:pPr marL="0" indent="0" fontAlgn="t">
              <a:buNone/>
            </a:pPr>
            <a:r>
              <a:rPr lang="en-US" sz="5400" dirty="0">
                <a:latin typeface="Berlin Sans FB Demi" panose="020E0802020502020306" pitchFamily="34" charset="0"/>
              </a:rPr>
              <a:t>“If a bullet should enter my brain, let that bullet destroy every closet door.” </a:t>
            </a:r>
          </a:p>
          <a:p>
            <a:pPr marL="0" indent="0" fontAlgn="t">
              <a:buNone/>
            </a:pPr>
            <a:r>
              <a:rPr lang="en-US" sz="3600" dirty="0">
                <a:latin typeface="Berlin Sans FB Demi" panose="020E0802020502020306" pitchFamily="34" charset="0"/>
              </a:rPr>
              <a:t>(Let that sink 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594" y="4526685"/>
            <a:ext cx="3421884" cy="1920298"/>
          </a:xfrm>
          <a:prstGeom prst="rect">
            <a:avLst/>
          </a:prstGeom>
        </p:spPr>
      </p:pic>
    </p:spTree>
    <p:extLst>
      <p:ext uri="{BB962C8B-B14F-4D97-AF65-F5344CB8AC3E}">
        <p14:creationId xmlns:p14="http://schemas.microsoft.com/office/powerpoint/2010/main" val="17743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8634"/>
            <a:ext cx="10515600" cy="888830"/>
          </a:xfrm>
        </p:spPr>
        <p:txBody>
          <a:bodyPr>
            <a:normAutofit fontScale="90000"/>
          </a:bodyPr>
          <a:lstStyle/>
          <a:p>
            <a:r>
              <a:rPr lang="en-US" dirty="0">
                <a:latin typeface="Berlin Sans FB Demi" panose="020E0802020502020306" pitchFamily="34" charset="0"/>
              </a:rPr>
              <a:t>Q5. What State became the first to outlaw discrimination based on sexual orientation?</a:t>
            </a:r>
            <a:r>
              <a:rPr lang="en-US" dirty="0"/>
              <a:t/>
            </a:r>
            <a:br>
              <a:rPr lang="en-US" dirty="0"/>
            </a:br>
            <a:endParaRPr lang="en-US" dirty="0"/>
          </a:p>
        </p:txBody>
      </p:sp>
      <p:sp>
        <p:nvSpPr>
          <p:cNvPr id="3" name="Content Placeholder 2"/>
          <p:cNvSpPr>
            <a:spLocks noGrp="1"/>
          </p:cNvSpPr>
          <p:nvPr>
            <p:ph idx="1"/>
          </p:nvPr>
        </p:nvSpPr>
        <p:spPr>
          <a:xfrm>
            <a:off x="838200" y="2267464"/>
            <a:ext cx="10515600" cy="3909499"/>
          </a:xfrm>
        </p:spPr>
        <p:txBody>
          <a:bodyPr>
            <a:normAutofit/>
          </a:bodyPr>
          <a:lstStyle/>
          <a:p>
            <a:pPr marL="0" indent="0">
              <a:buNone/>
            </a:pPr>
            <a:r>
              <a:rPr lang="en-US" sz="4000" dirty="0">
                <a:latin typeface="Berlin Sans FB Demi" panose="020E0802020502020306" pitchFamily="34" charset="0"/>
              </a:rPr>
              <a:t>A5. Wisconsin!  </a:t>
            </a:r>
          </a:p>
          <a:p>
            <a:pPr marL="0" indent="0">
              <a:buNone/>
            </a:pPr>
            <a:r>
              <a:rPr lang="en-US" sz="3600" dirty="0">
                <a:latin typeface="Berlin Sans FB Demi" panose="020E0802020502020306" pitchFamily="34" charset="0"/>
              </a:rPr>
              <a:t>March 2, 1982 Wisconsin passed a law outlawing discrimination of people based on their sexual orientation in employment, housing and public accommodations. </a:t>
            </a:r>
          </a:p>
          <a:p>
            <a:pPr marL="0" indent="0">
              <a:buNone/>
            </a:pPr>
            <a:r>
              <a:rPr lang="en-US" sz="3600" dirty="0">
                <a:latin typeface="Berlin Sans FB Demi" panose="020E0802020502020306" pitchFamily="34" charset="0"/>
              </a:rPr>
              <a:t>(Again---only 38 years ago!)</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084" y="4582102"/>
            <a:ext cx="3092707" cy="1735570"/>
          </a:xfrm>
          <a:prstGeom prst="rect">
            <a:avLst/>
          </a:prstGeom>
        </p:spPr>
      </p:pic>
    </p:spTree>
    <p:extLst>
      <p:ext uri="{BB962C8B-B14F-4D97-AF65-F5344CB8AC3E}">
        <p14:creationId xmlns:p14="http://schemas.microsoft.com/office/powerpoint/2010/main" val="14378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1111</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Berlin Sans FB</vt:lpstr>
      <vt:lpstr>Berlin Sans FB Demi</vt:lpstr>
      <vt:lpstr>Broadway</vt:lpstr>
      <vt:lpstr>Calibri</vt:lpstr>
      <vt:lpstr>Calibri Light</vt:lpstr>
      <vt:lpstr>Footlight MT Light</vt:lpstr>
      <vt:lpstr>Franklin Gothic Heavy</vt:lpstr>
      <vt:lpstr>Times New Roman</vt:lpstr>
      <vt:lpstr>Office Theme</vt:lpstr>
      <vt:lpstr>RAIN Presents</vt:lpstr>
      <vt:lpstr>PowerPoint Presentation</vt:lpstr>
      <vt:lpstr>How much do YOU know about PRIDE?</vt:lpstr>
      <vt:lpstr>Stonewall History</vt:lpstr>
      <vt:lpstr>  Q2. What year was the FIRST Pride parade held?  </vt:lpstr>
      <vt:lpstr>Q3. When did the American Psychiatric Association declassify homosexuality as a mental disorder?  </vt:lpstr>
      <vt:lpstr>Q4. Who was the first openly gay man elected to a political office in California? </vt:lpstr>
      <vt:lpstr>PowerPoint Presentation</vt:lpstr>
      <vt:lpstr>Q5. What State became the first to outlaw discrimination based on sexual orientation? </vt:lpstr>
      <vt:lpstr>Q6. Whose administration repealed the “Don’t Ask, Don’t Tell” policy in the U.S. Military?</vt:lpstr>
      <vt:lpstr>PowerPoint Presentation</vt:lpstr>
      <vt:lpstr>Q7. When did the first RAINBOW flag appear in a PRIDE parade and in what city? </vt:lpstr>
      <vt:lpstr>PowerPoint Presentation</vt:lpstr>
      <vt:lpstr>Q9. Who is Bayard Rustin?</vt:lpstr>
      <vt:lpstr>Q10. What other AFL-CIO Constituency Group can you go to for workplace questions or concerns around LGBTQ+ issues?</vt:lpstr>
      <vt:lpstr>PowerPoint Presentation</vt:lpstr>
      <vt:lpstr>PowerPoint Presentation</vt:lpstr>
      <vt:lpstr>State Resources </vt:lpstr>
      <vt:lpstr> </vt:lpstr>
    </vt:vector>
  </TitlesOfParts>
  <Company>Washington State 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Tacoma DDA Diversity Committee Presents:</dc:title>
  <dc:creator>Taylor, Allison M (DSHS/DDA)</dc:creator>
  <cp:lastModifiedBy>Taylor, Allison M (DSHS/DDA)</cp:lastModifiedBy>
  <cp:revision>30</cp:revision>
  <dcterms:created xsi:type="dcterms:W3CDTF">2020-05-21T22:58:05Z</dcterms:created>
  <dcterms:modified xsi:type="dcterms:W3CDTF">2021-04-29T16:39:05Z</dcterms:modified>
</cp:coreProperties>
</file>