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8502-42CA-4B68-B868-F7DD9478F07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D94A-9ABC-4C72-BA75-219EDD24E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38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8502-42CA-4B68-B868-F7DD9478F07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D94A-9ABC-4C72-BA75-219EDD24E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76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8502-42CA-4B68-B868-F7DD9478F07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D94A-9ABC-4C72-BA75-219EDD24E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77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8502-42CA-4B68-B868-F7DD9478F07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D94A-9ABC-4C72-BA75-219EDD24E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34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8502-42CA-4B68-B868-F7DD9478F07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D94A-9ABC-4C72-BA75-219EDD24E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1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8502-42CA-4B68-B868-F7DD9478F07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D94A-9ABC-4C72-BA75-219EDD24E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77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8502-42CA-4B68-B868-F7DD9478F07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D94A-9ABC-4C72-BA75-219EDD24E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96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8502-42CA-4B68-B868-F7DD9478F07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D94A-9ABC-4C72-BA75-219EDD24E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08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8502-42CA-4B68-B868-F7DD9478F07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D94A-9ABC-4C72-BA75-219EDD24E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71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8502-42CA-4B68-B868-F7DD9478F07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D94A-9ABC-4C72-BA75-219EDD24E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53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8502-42CA-4B68-B868-F7DD9478F07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D94A-9ABC-4C72-BA75-219EDD24E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16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68502-42CA-4B68-B868-F7DD9478F07F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0D94A-9ABC-4C72-BA75-219EDD24E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0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bs.nhs.uk/" TargetMode="External"/><Relationship Id="rId2" Type="http://schemas.openxmlformats.org/officeDocument/2006/relationships/hyperlink" Target="http://www.jobs.sath.nhs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hyperlink" Target="http://www.healthcareers.nhs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7164" y="1224735"/>
            <a:ext cx="11342254" cy="5301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GB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GB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Apprenticeships – Earn while you Learn!</a:t>
            </a:r>
          </a:p>
          <a:p>
            <a:pPr>
              <a:defRPr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Apprenticeships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are a great way to learn and gain experience at the same time</a:t>
            </a:r>
          </a:p>
          <a:p>
            <a:pPr>
              <a:defRPr/>
            </a:pPr>
            <a:endParaRPr lang="en-GB" sz="105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What are apprenticeships?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Structured </a:t>
            </a:r>
            <a:r>
              <a:rPr lang="en-GB" dirty="0">
                <a:latin typeface="Arial" pitchFamily="34" charset="0"/>
                <a:cs typeface="Arial" pitchFamily="34" charset="0"/>
              </a:rPr>
              <a:t>training with an employer leading to nationally recognised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qualifications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route into hundreds of different careers, including many in organisations providing NHS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healthcare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C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GB" dirty="0">
                <a:latin typeface="Arial" pitchFamily="34" charset="0"/>
                <a:cs typeface="Arial" pitchFamily="34" charset="0"/>
              </a:rPr>
              <a:t>take anything from one to four years to complete – at a variety of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levels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pen </a:t>
            </a:r>
            <a:r>
              <a:rPr lang="en-GB" dirty="0">
                <a:latin typeface="Arial" pitchFamily="34" charset="0"/>
                <a:cs typeface="Arial" pitchFamily="34" charset="0"/>
              </a:rPr>
              <a:t>to anyone from the age of 16 up to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retirement!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Learning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in work, </a:t>
            </a:r>
            <a:r>
              <a:rPr lang="en-GB" dirty="0">
                <a:latin typeface="Arial" pitchFamily="34" charset="0"/>
                <a:cs typeface="Arial" pitchFamily="34" charset="0"/>
              </a:rPr>
              <a:t>may include day or block release to a training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centre, college </a:t>
            </a:r>
            <a:r>
              <a:rPr lang="en-GB" dirty="0">
                <a:latin typeface="Arial" pitchFamily="34" charset="0"/>
                <a:cs typeface="Arial" pitchFamily="34" charset="0"/>
              </a:rPr>
              <a:t>or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university or may </a:t>
            </a:r>
            <a:r>
              <a:rPr lang="en-GB" dirty="0">
                <a:latin typeface="Arial" pitchFamily="34" charset="0"/>
                <a:cs typeface="Arial" pitchFamily="34" charset="0"/>
              </a:rPr>
              <a:t>be all done in the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workplace.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Working </a:t>
            </a:r>
            <a:r>
              <a:rPr lang="en-GB" dirty="0">
                <a:latin typeface="Arial" pitchFamily="34" charset="0"/>
                <a:cs typeface="Arial" pitchFamily="34" charset="0"/>
              </a:rPr>
              <a:t>towards a qualification that shows you are competent and able to do the job and have the knowledge that underpins the skill.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Will </a:t>
            </a:r>
            <a:r>
              <a:rPr lang="en-GB" dirty="0">
                <a:latin typeface="Arial" pitchFamily="34" charset="0"/>
                <a:cs typeface="Arial" pitchFamily="34" charset="0"/>
              </a:rPr>
              <a:t>develop your skills, including English and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Maths if not already achieved.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Training </a:t>
            </a:r>
            <a:r>
              <a:rPr lang="en-GB" dirty="0">
                <a:latin typeface="Arial" pitchFamily="34" charset="0"/>
                <a:cs typeface="Arial" pitchFamily="34" charset="0"/>
              </a:rPr>
              <a:t>is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funded and you are paid </a:t>
            </a:r>
            <a:r>
              <a:rPr lang="en-GB" dirty="0">
                <a:latin typeface="Arial" pitchFamily="34" charset="0"/>
                <a:cs typeface="Arial" pitchFamily="34" charset="0"/>
              </a:rPr>
              <a:t>a wage while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learning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The possibility of a permanent job if the Apprenticeship is achieved.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Progression to higher level roles and qualifications – some also apprenticeship qualifications.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05" y="432232"/>
            <a:ext cx="3046237" cy="1101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782" y="322117"/>
            <a:ext cx="3244273" cy="144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448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66254" y="70211"/>
            <a:ext cx="11021291" cy="953836"/>
          </a:xfrm>
        </p:spPr>
        <p:txBody>
          <a:bodyPr/>
          <a:lstStyle/>
          <a:p>
            <a:r>
              <a:rPr lang="en-GB" altLang="en-US" b="1" dirty="0" smtClean="0"/>
              <a:t>Apprenticeships within </a:t>
            </a:r>
            <a:r>
              <a:rPr lang="en-GB" altLang="en-US" b="1" dirty="0" err="1" smtClean="0"/>
              <a:t>SaTH</a:t>
            </a:r>
            <a:endParaRPr lang="en-GB" altLang="en-US" b="1" dirty="0" smtClean="0"/>
          </a:p>
        </p:txBody>
      </p:sp>
      <p:pic>
        <p:nvPicPr>
          <p:cNvPr id="1638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185474"/>
            <a:ext cx="1979612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873" y="3629240"/>
            <a:ext cx="1854200" cy="2468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3366302"/>
            <a:ext cx="2051844" cy="226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4" name="TextBox 4"/>
          <p:cNvSpPr txBox="1">
            <a:spLocks noChangeArrowheads="1"/>
          </p:cNvSpPr>
          <p:nvPr/>
        </p:nvSpPr>
        <p:spPr bwMode="auto">
          <a:xfrm>
            <a:off x="209550" y="1006527"/>
            <a:ext cx="8616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The NHS is a great place to work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30400" y="6292850"/>
            <a:ext cx="68961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Together we can achieve great things! Why not join us?</a:t>
            </a:r>
          </a:p>
        </p:txBody>
      </p:sp>
      <p:sp>
        <p:nvSpPr>
          <p:cNvPr id="16396" name="TextBox 6"/>
          <p:cNvSpPr txBox="1">
            <a:spLocks noChangeArrowheads="1"/>
          </p:cNvSpPr>
          <p:nvPr/>
        </p:nvSpPr>
        <p:spPr bwMode="auto">
          <a:xfrm>
            <a:off x="2704980" y="1524000"/>
            <a:ext cx="332162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An opportunity for local people of any </a:t>
            </a:r>
            <a:r>
              <a:rPr lang="en-GB" altLang="en-US" b="1" dirty="0" smtClean="0">
                <a:solidFill>
                  <a:srgbClr val="FF0000"/>
                </a:solidFill>
              </a:rPr>
              <a:t>age from school leavers to retirement.</a:t>
            </a:r>
            <a:endParaRPr lang="en-GB" altLang="en-US" b="1" dirty="0">
              <a:solidFill>
                <a:srgbClr val="FF0000"/>
              </a:solidFill>
            </a:endParaRPr>
          </a:p>
        </p:txBody>
      </p:sp>
      <p:sp>
        <p:nvSpPr>
          <p:cNvPr id="16397" name="TextBox 8"/>
          <p:cNvSpPr txBox="1">
            <a:spLocks noChangeArrowheads="1"/>
          </p:cNvSpPr>
          <p:nvPr/>
        </p:nvSpPr>
        <p:spPr bwMode="auto">
          <a:xfrm>
            <a:off x="8937710" y="2158647"/>
            <a:ext cx="289444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600" b="1" dirty="0">
                <a:solidFill>
                  <a:srgbClr val="FFC000"/>
                </a:solidFill>
              </a:rPr>
              <a:t>An apprenticeship</a:t>
            </a:r>
          </a:p>
          <a:p>
            <a:r>
              <a:rPr lang="en-GB" altLang="en-US" sz="1600" b="1" dirty="0" smtClean="0">
                <a:solidFill>
                  <a:srgbClr val="FFC000"/>
                </a:solidFill>
              </a:rPr>
              <a:t>is </a:t>
            </a:r>
            <a:r>
              <a:rPr lang="en-GB" altLang="en-US" sz="1600" b="1" dirty="0">
                <a:solidFill>
                  <a:srgbClr val="FFC000"/>
                </a:solidFill>
              </a:rPr>
              <a:t>a stepping </a:t>
            </a:r>
            <a:r>
              <a:rPr lang="en-GB" altLang="en-US" sz="1600" b="1" dirty="0" smtClean="0">
                <a:solidFill>
                  <a:srgbClr val="FFC000"/>
                </a:solidFill>
              </a:rPr>
              <a:t>stone </a:t>
            </a:r>
            <a:r>
              <a:rPr lang="en-GB" altLang="en-US" sz="1600" b="1" dirty="0">
                <a:solidFill>
                  <a:srgbClr val="FFC000"/>
                </a:solidFill>
              </a:rPr>
              <a:t>to a great future. </a:t>
            </a:r>
          </a:p>
          <a:p>
            <a:r>
              <a:rPr lang="en-GB" altLang="en-US" sz="1600" b="1" dirty="0">
                <a:solidFill>
                  <a:srgbClr val="FFC000"/>
                </a:solidFill>
              </a:rPr>
              <a:t>Yours and ours! </a:t>
            </a:r>
          </a:p>
        </p:txBody>
      </p:sp>
      <p:sp>
        <p:nvSpPr>
          <p:cNvPr id="16398" name="TextBox 9"/>
          <p:cNvSpPr txBox="1">
            <a:spLocks noChangeArrowheads="1"/>
          </p:cNvSpPr>
          <p:nvPr/>
        </p:nvSpPr>
        <p:spPr bwMode="auto">
          <a:xfrm>
            <a:off x="2922588" y="2863922"/>
            <a:ext cx="307007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solidFill>
                  <a:srgbClr val="2DA927"/>
                </a:solidFill>
              </a:rPr>
              <a:t>A career option </a:t>
            </a:r>
            <a:r>
              <a:rPr lang="en-GB" altLang="en-US" b="1" i="1" dirty="0" smtClean="0">
                <a:solidFill>
                  <a:srgbClr val="2DA927"/>
                </a:solidFill>
              </a:rPr>
              <a:t>you had</a:t>
            </a:r>
            <a:endParaRPr lang="en-GB" altLang="en-US" b="1" i="1" dirty="0">
              <a:solidFill>
                <a:srgbClr val="2DA927"/>
              </a:solidFill>
            </a:endParaRPr>
          </a:p>
          <a:p>
            <a:r>
              <a:rPr lang="en-GB" altLang="en-US" b="1" i="1" dirty="0">
                <a:solidFill>
                  <a:srgbClr val="2DA927"/>
                </a:solidFill>
              </a:rPr>
              <a:t>not thought about </a:t>
            </a:r>
            <a:r>
              <a:rPr lang="en-GB" altLang="en-US" b="1" i="1" dirty="0" smtClean="0">
                <a:solidFill>
                  <a:srgbClr val="2DA927"/>
                </a:solidFill>
              </a:rPr>
              <a:t>before?</a:t>
            </a:r>
            <a:endParaRPr lang="en-GB" altLang="en-US" b="1" i="1" dirty="0">
              <a:solidFill>
                <a:srgbClr val="2DA927"/>
              </a:solidFill>
            </a:endParaRPr>
          </a:p>
        </p:txBody>
      </p:sp>
      <p:sp>
        <p:nvSpPr>
          <p:cNvPr id="16399" name="TextBox 10"/>
          <p:cNvSpPr txBox="1">
            <a:spLocks noChangeArrowheads="1"/>
          </p:cNvSpPr>
          <p:nvPr/>
        </p:nvSpPr>
        <p:spPr bwMode="auto">
          <a:xfrm>
            <a:off x="838200" y="3769523"/>
            <a:ext cx="53039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600" b="1" dirty="0">
                <a:solidFill>
                  <a:schemeClr val="accent2">
                    <a:lumMod val="75000"/>
                  </a:schemeClr>
                </a:solidFill>
              </a:rPr>
              <a:t>Young people - Fresh ideas, new </a:t>
            </a:r>
            <a:r>
              <a:rPr lang="en-GB" altLang="en-US" sz="1600" b="1" dirty="0" smtClean="0">
                <a:solidFill>
                  <a:schemeClr val="accent2">
                    <a:lumMod val="75000"/>
                  </a:schemeClr>
                </a:solidFill>
              </a:rPr>
              <a:t>approaches</a:t>
            </a:r>
            <a:r>
              <a:rPr lang="en-GB" altLang="en-US" sz="1600" b="1" dirty="0">
                <a:solidFill>
                  <a:schemeClr val="accent2">
                    <a:lumMod val="75000"/>
                  </a:schemeClr>
                </a:solidFill>
              </a:rPr>
              <a:t>, different perspectives, energy </a:t>
            </a:r>
            <a:r>
              <a:rPr lang="en-GB" altLang="en-US" sz="1600" b="1" dirty="0" smtClean="0">
                <a:solidFill>
                  <a:schemeClr val="accent2">
                    <a:lumMod val="75000"/>
                  </a:schemeClr>
                </a:solidFill>
              </a:rPr>
              <a:t>&amp; </a:t>
            </a:r>
            <a:r>
              <a:rPr lang="en-GB" altLang="en-US" sz="1600" b="1" dirty="0">
                <a:solidFill>
                  <a:schemeClr val="accent2">
                    <a:lumMod val="75000"/>
                  </a:schemeClr>
                </a:solidFill>
              </a:rPr>
              <a:t>optimism</a:t>
            </a:r>
          </a:p>
        </p:txBody>
      </p:sp>
      <p:sp>
        <p:nvSpPr>
          <p:cNvPr id="16400" name="TextBox 11"/>
          <p:cNvSpPr txBox="1">
            <a:spLocks noChangeArrowheads="1"/>
          </p:cNvSpPr>
          <p:nvPr/>
        </p:nvSpPr>
        <p:spPr bwMode="auto">
          <a:xfrm>
            <a:off x="8746971" y="1081087"/>
            <a:ext cx="282034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600" b="1" i="1" dirty="0">
                <a:solidFill>
                  <a:srgbClr val="7030A0"/>
                </a:solidFill>
              </a:rPr>
              <a:t>We can provide a </a:t>
            </a:r>
          </a:p>
          <a:p>
            <a:r>
              <a:rPr lang="en-GB" altLang="en-US" sz="1600" b="1" i="1" dirty="0">
                <a:solidFill>
                  <a:srgbClr val="7030A0"/>
                </a:solidFill>
              </a:rPr>
              <a:t>good work environment, </a:t>
            </a:r>
          </a:p>
          <a:p>
            <a:r>
              <a:rPr lang="en-GB" altLang="en-US" sz="1600" b="1" i="1" dirty="0">
                <a:solidFill>
                  <a:srgbClr val="7030A0"/>
                </a:solidFill>
              </a:rPr>
              <a:t>opportunities &amp; support </a:t>
            </a:r>
          </a:p>
          <a:p>
            <a:r>
              <a:rPr lang="en-GB" altLang="en-US" sz="1600" b="1" i="1" dirty="0">
                <a:solidFill>
                  <a:srgbClr val="7030A0"/>
                </a:solidFill>
              </a:rPr>
              <a:t>to develop &amp; flourish</a:t>
            </a:r>
          </a:p>
        </p:txBody>
      </p:sp>
      <p:sp>
        <p:nvSpPr>
          <p:cNvPr id="16401" name="TextBox 12"/>
          <p:cNvSpPr txBox="1">
            <a:spLocks noChangeArrowheads="1"/>
          </p:cNvSpPr>
          <p:nvPr/>
        </p:nvSpPr>
        <p:spPr bwMode="auto">
          <a:xfrm>
            <a:off x="7239000" y="3397446"/>
            <a:ext cx="235108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solidFill>
                  <a:srgbClr val="00B0F0"/>
                </a:solidFill>
              </a:rPr>
              <a:t>300+ different</a:t>
            </a:r>
          </a:p>
          <a:p>
            <a:r>
              <a:rPr lang="en-GB" altLang="en-US" b="1" i="1" dirty="0">
                <a:solidFill>
                  <a:srgbClr val="00B0F0"/>
                </a:solidFill>
              </a:rPr>
              <a:t>role </a:t>
            </a:r>
            <a:r>
              <a:rPr lang="en-GB" altLang="en-US" b="1" i="1" dirty="0" smtClean="0">
                <a:solidFill>
                  <a:srgbClr val="00B0F0"/>
                </a:solidFill>
              </a:rPr>
              <a:t>options, many available through an apprenticeship route</a:t>
            </a:r>
            <a:endParaRPr lang="en-GB" altLang="en-US" b="1" i="1" dirty="0">
              <a:solidFill>
                <a:srgbClr val="00B0F0"/>
              </a:solidFill>
            </a:endParaRPr>
          </a:p>
        </p:txBody>
      </p:sp>
      <p:sp>
        <p:nvSpPr>
          <p:cNvPr id="16402" name="TextBox 13"/>
          <p:cNvSpPr txBox="1">
            <a:spLocks noChangeArrowheads="1"/>
          </p:cNvSpPr>
          <p:nvPr/>
        </p:nvSpPr>
        <p:spPr bwMode="auto">
          <a:xfrm>
            <a:off x="7342416" y="4919078"/>
            <a:ext cx="22534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 dirty="0" smtClean="0">
                <a:solidFill>
                  <a:srgbClr val="2DA927"/>
                </a:solidFill>
              </a:rPr>
              <a:t>Just the </a:t>
            </a:r>
            <a:r>
              <a:rPr lang="en-GB" altLang="en-US" b="1" dirty="0">
                <a:solidFill>
                  <a:srgbClr val="2DA927"/>
                </a:solidFill>
              </a:rPr>
              <a:t>start </a:t>
            </a:r>
            <a:r>
              <a:rPr lang="en-GB" altLang="en-US" b="1" dirty="0" smtClean="0">
                <a:solidFill>
                  <a:srgbClr val="2DA927"/>
                </a:solidFill>
              </a:rPr>
              <a:t>of </a:t>
            </a:r>
            <a:r>
              <a:rPr lang="en-GB" altLang="en-US" b="1" dirty="0">
                <a:solidFill>
                  <a:srgbClr val="2DA927"/>
                </a:solidFill>
              </a:rPr>
              <a:t>a career </a:t>
            </a:r>
            <a:r>
              <a:rPr lang="en-GB" altLang="en-US" b="1" dirty="0" smtClean="0">
                <a:solidFill>
                  <a:srgbClr val="2DA927"/>
                </a:solidFill>
              </a:rPr>
              <a:t>journey</a:t>
            </a:r>
            <a:endParaRPr lang="en-GB" altLang="en-US" b="1" dirty="0">
              <a:solidFill>
                <a:srgbClr val="2DA927"/>
              </a:solidFill>
            </a:endParaRPr>
          </a:p>
        </p:txBody>
      </p:sp>
      <p:sp>
        <p:nvSpPr>
          <p:cNvPr id="16403" name="TextBox 14"/>
          <p:cNvSpPr txBox="1">
            <a:spLocks noChangeArrowheads="1"/>
          </p:cNvSpPr>
          <p:nvPr/>
        </p:nvSpPr>
        <p:spPr bwMode="auto">
          <a:xfrm>
            <a:off x="3288146" y="4891088"/>
            <a:ext cx="209665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7030A0"/>
                </a:solidFill>
              </a:rPr>
              <a:t>The route is </a:t>
            </a:r>
          </a:p>
          <a:p>
            <a:r>
              <a:rPr lang="en-GB" altLang="en-US" b="1" dirty="0">
                <a:solidFill>
                  <a:srgbClr val="7030A0"/>
                </a:solidFill>
              </a:rPr>
              <a:t>up to you – </a:t>
            </a:r>
          </a:p>
          <a:p>
            <a:r>
              <a:rPr lang="en-GB" altLang="en-US" b="1" dirty="0">
                <a:solidFill>
                  <a:srgbClr val="7030A0"/>
                </a:solidFill>
              </a:rPr>
              <a:t>no pressure!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71741" y="5739394"/>
            <a:ext cx="3323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solidFill>
                  <a:srgbClr val="FF0000"/>
                </a:solidFill>
              </a:rPr>
              <a:t>Supporting people with a variety</a:t>
            </a:r>
          </a:p>
          <a:p>
            <a:r>
              <a:rPr lang="en-GB" b="1" i="1" dirty="0" smtClean="0">
                <a:solidFill>
                  <a:srgbClr val="FF0000"/>
                </a:solidFill>
              </a:rPr>
              <a:t> of needs and career aspirations</a:t>
            </a:r>
            <a:endParaRPr lang="en-GB" b="1" i="1" dirty="0">
              <a:solidFill>
                <a:srgbClr val="FF0000"/>
              </a:solidFill>
            </a:endParaRPr>
          </a:p>
        </p:txBody>
      </p:sp>
      <p:pic>
        <p:nvPicPr>
          <p:cNvPr id="20" name="Picture 19" descr="Y:\Workforce\OD&amp;Transformation\Apprenticeships - Infographics\NHSAprB-135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27" y="1832825"/>
            <a:ext cx="2017569" cy="1870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X:\Communications\PhotoLibrary\Stock pics recent\Steve Jetly Photos 7\NHSJan20-248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76" y="1212646"/>
            <a:ext cx="2571750" cy="189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X:\Communications\PhotoLibrary\Stock pics recent\Steve Jetly Photos 7\NHSJan20-209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50" y="4561007"/>
            <a:ext cx="2490152" cy="14926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06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540"/>
          </a:xfrm>
        </p:spPr>
        <p:txBody>
          <a:bodyPr/>
          <a:lstStyle/>
          <a:p>
            <a:r>
              <a:rPr lang="en-GB" altLang="en-US" b="1" dirty="0" smtClean="0"/>
              <a:t>Exciting Opportunities.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490" y="1166091"/>
            <a:ext cx="11000509" cy="54379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endParaRPr lang="en-GB" sz="1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GB" sz="2200" dirty="0">
                <a:cs typeface="Arial" pitchFamily="34" charset="0"/>
              </a:rPr>
              <a:t>Many of the traditional academic </a:t>
            </a:r>
            <a:r>
              <a:rPr lang="en-GB" sz="2200" dirty="0" smtClean="0">
                <a:cs typeface="Arial" pitchFamily="34" charset="0"/>
              </a:rPr>
              <a:t>routes </a:t>
            </a:r>
            <a:r>
              <a:rPr lang="en-GB" sz="2200" dirty="0">
                <a:cs typeface="Arial" pitchFamily="34" charset="0"/>
              </a:rPr>
              <a:t>now </a:t>
            </a:r>
            <a:r>
              <a:rPr lang="en-GB" sz="2200" dirty="0" smtClean="0">
                <a:cs typeface="Arial" pitchFamily="34" charset="0"/>
              </a:rPr>
              <a:t>also have </a:t>
            </a:r>
            <a:r>
              <a:rPr lang="en-GB" sz="2200" dirty="0">
                <a:cs typeface="Arial" pitchFamily="34" charset="0"/>
              </a:rPr>
              <a:t>an apprenticeship route:</a:t>
            </a: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en-GB" sz="2200" dirty="0" smtClean="0">
                <a:solidFill>
                  <a:schemeClr val="accent2"/>
                </a:solidFill>
                <a:cs typeface="Arial" pitchFamily="34" charset="0"/>
              </a:rPr>
              <a:t>Registered Nurse, Physiotherapist, </a:t>
            </a:r>
            <a:r>
              <a:rPr lang="en-GB" sz="2200" dirty="0">
                <a:solidFill>
                  <a:schemeClr val="accent2"/>
                </a:solidFill>
                <a:cs typeface="Arial" pitchFamily="34" charset="0"/>
              </a:rPr>
              <a:t>Occupational </a:t>
            </a:r>
            <a:r>
              <a:rPr lang="en-GB" sz="2200" dirty="0" smtClean="0">
                <a:solidFill>
                  <a:schemeClr val="accent2"/>
                </a:solidFill>
                <a:cs typeface="Arial" pitchFamily="34" charset="0"/>
              </a:rPr>
              <a:t>Therapist, </a:t>
            </a:r>
            <a:r>
              <a:rPr lang="en-GB" sz="2200" dirty="0">
                <a:solidFill>
                  <a:schemeClr val="accent2"/>
                </a:solidFill>
                <a:cs typeface="Arial" pitchFamily="34" charset="0"/>
              </a:rPr>
              <a:t>Healthcare Scientist, </a:t>
            </a:r>
            <a:r>
              <a:rPr lang="en-GB" sz="2200" dirty="0" smtClean="0">
                <a:solidFill>
                  <a:schemeClr val="accent2"/>
                </a:solidFill>
                <a:cs typeface="Arial" pitchFamily="34" charset="0"/>
              </a:rPr>
              <a:t>Midwife, Radiographer, Operating Department Practitioner and many others </a:t>
            </a:r>
            <a:endParaRPr lang="en-GB" sz="2200" dirty="0">
              <a:solidFill>
                <a:schemeClr val="accent2"/>
              </a:solidFill>
              <a:cs typeface="Arial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GB" sz="2200" dirty="0" smtClean="0">
                <a:cs typeface="Arial" pitchFamily="34" charset="0"/>
              </a:rPr>
              <a:t>In </a:t>
            </a:r>
            <a:r>
              <a:rPr lang="en-GB" sz="2200" dirty="0">
                <a:cs typeface="Arial" pitchFamily="34" charset="0"/>
              </a:rPr>
              <a:t>the future there will be many more opportunities to follow an apprenticeship route.</a:t>
            </a:r>
          </a:p>
          <a:p>
            <a:pPr>
              <a:lnSpc>
                <a:spcPct val="120000"/>
              </a:lnSpc>
              <a:defRPr/>
            </a:pPr>
            <a:r>
              <a:rPr lang="en-GB" sz="2200" dirty="0" smtClean="0">
                <a:cs typeface="Arial" pitchFamily="34" charset="0"/>
              </a:rPr>
              <a:t>Recent </a:t>
            </a:r>
            <a:r>
              <a:rPr lang="en-GB" sz="2200" dirty="0">
                <a:cs typeface="Arial" pitchFamily="34" charset="0"/>
              </a:rPr>
              <a:t>apprenticeships offered in SATH have included:</a:t>
            </a:r>
          </a:p>
          <a:p>
            <a:pPr marL="400050" lvl="1" indent="0">
              <a:lnSpc>
                <a:spcPct val="120000"/>
              </a:lnSpc>
              <a:buNone/>
              <a:defRPr/>
            </a:pPr>
            <a:r>
              <a:rPr lang="en-GB" sz="2200" dirty="0">
                <a:solidFill>
                  <a:schemeClr val="accent2"/>
                </a:solidFill>
                <a:cs typeface="Arial" pitchFamily="34" charset="0"/>
              </a:rPr>
              <a:t>Operating Department Practitioner, IT Technician, Medical Engineering Technician, Radiotherapy Physics Technician, Business </a:t>
            </a:r>
            <a:r>
              <a:rPr lang="en-GB" sz="2200" dirty="0" smtClean="0">
                <a:solidFill>
                  <a:schemeClr val="accent2"/>
                </a:solidFill>
                <a:cs typeface="Arial" pitchFamily="34" charset="0"/>
              </a:rPr>
              <a:t>Administrator, Diagnostic Radiographer, Pharmacy Technician, Assistant Practitioner – Mammography, Customer Service</a:t>
            </a:r>
            <a:r>
              <a:rPr lang="en-GB" sz="2200" dirty="0" smtClean="0">
                <a:solidFill>
                  <a:schemeClr val="accent2"/>
                </a:solidFill>
                <a:cs typeface="Arial" pitchFamily="34" charset="0"/>
              </a:rPr>
              <a:t>. </a:t>
            </a:r>
            <a:r>
              <a:rPr lang="en-GB" sz="2200" dirty="0" smtClean="0">
                <a:cs typeface="Arial" pitchFamily="34" charset="0"/>
              </a:rPr>
              <a:t>With more opportunities </a:t>
            </a:r>
            <a:r>
              <a:rPr lang="en-GB" sz="2200" dirty="0" smtClean="0">
                <a:cs typeface="Arial" pitchFamily="34" charset="0"/>
              </a:rPr>
              <a:t>being developed all the time</a:t>
            </a:r>
            <a:r>
              <a:rPr lang="en-GB" sz="2200" dirty="0" smtClean="0">
                <a:cs typeface="Arial" pitchFamily="34" charset="0"/>
              </a:rPr>
              <a:t>!</a:t>
            </a:r>
            <a:endParaRPr lang="en-GB" sz="2200" dirty="0">
              <a:cs typeface="Arial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GB" sz="2200" dirty="0" smtClean="0">
                <a:cs typeface="Arial" pitchFamily="34" charset="0"/>
              </a:rPr>
              <a:t>Following </a:t>
            </a:r>
            <a:r>
              <a:rPr lang="en-GB" sz="2200" dirty="0">
                <a:cs typeface="Arial" pitchFamily="34" charset="0"/>
              </a:rPr>
              <a:t>an apprenticeship most students working for SATH are offered a permanent job.</a:t>
            </a:r>
          </a:p>
          <a:p>
            <a:pPr>
              <a:lnSpc>
                <a:spcPct val="120000"/>
              </a:lnSpc>
              <a:defRPr/>
            </a:pPr>
            <a:r>
              <a:rPr lang="en-GB" sz="2200" dirty="0" smtClean="0">
                <a:cs typeface="Arial" pitchFamily="34" charset="0"/>
              </a:rPr>
              <a:t>Career </a:t>
            </a:r>
            <a:r>
              <a:rPr lang="en-GB" sz="2200" dirty="0">
                <a:cs typeface="Arial" pitchFamily="34" charset="0"/>
              </a:rPr>
              <a:t>pathways can be supported by apprenticeships: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GB" sz="2200" dirty="0">
                <a:cs typeface="Arial" pitchFamily="34" charset="0"/>
              </a:rPr>
              <a:t>       </a:t>
            </a:r>
            <a:r>
              <a:rPr lang="en-GB" sz="2200" dirty="0">
                <a:solidFill>
                  <a:schemeClr val="accent2"/>
                </a:solidFill>
                <a:cs typeface="Arial" pitchFamily="34" charset="0"/>
              </a:rPr>
              <a:t>Healthcare Assistant ► Nursing Associate ► Registered </a:t>
            </a:r>
            <a:r>
              <a:rPr lang="en-GB" sz="2200" dirty="0" smtClean="0">
                <a:solidFill>
                  <a:schemeClr val="accent2"/>
                </a:solidFill>
                <a:cs typeface="Arial" pitchFamily="34" charset="0"/>
              </a:rPr>
              <a:t>Nurse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GB" sz="2200" dirty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n-GB" sz="2200" dirty="0" smtClean="0">
                <a:solidFill>
                  <a:schemeClr val="accent2"/>
                </a:solidFill>
                <a:cs typeface="Arial" pitchFamily="34" charset="0"/>
              </a:rPr>
              <a:t>     </a:t>
            </a:r>
            <a:r>
              <a:rPr lang="en-GB" sz="2200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n-GB" sz="2200" dirty="0" smtClean="0">
                <a:solidFill>
                  <a:schemeClr val="accent2"/>
                </a:solidFill>
                <a:cs typeface="Arial" pitchFamily="34" charset="0"/>
              </a:rPr>
              <a:t>Radiology Assistant ► Assistant Practitioner ► Diagnostic Radiographer</a:t>
            </a:r>
            <a:endParaRPr lang="en-GB" sz="2200" dirty="0">
              <a:solidFill>
                <a:schemeClr val="accent2"/>
              </a:solidFill>
              <a:cs typeface="Arial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GB" sz="2200" dirty="0" smtClean="0">
                <a:cs typeface="Arial" pitchFamily="34" charset="0"/>
              </a:rPr>
              <a:t>Once </a:t>
            </a:r>
            <a:r>
              <a:rPr lang="en-GB" sz="2200" dirty="0">
                <a:cs typeface="Arial" pitchFamily="34" charset="0"/>
              </a:rPr>
              <a:t>in employment Apprenticeship qualifications also support progression e.g. Leadership and </a:t>
            </a:r>
            <a:r>
              <a:rPr lang="en-GB" sz="2200" dirty="0" smtClean="0">
                <a:cs typeface="Arial" pitchFamily="34" charset="0"/>
              </a:rPr>
              <a:t>Management </a:t>
            </a:r>
            <a:r>
              <a:rPr lang="en-GB" sz="2200" dirty="0">
                <a:cs typeface="Arial" pitchFamily="34" charset="0"/>
              </a:rPr>
              <a:t>qualifications and higher level qualifications.</a:t>
            </a:r>
          </a:p>
          <a:p>
            <a:pPr marL="0" indent="0">
              <a:buNone/>
              <a:defRPr/>
            </a:pP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222" y="365126"/>
            <a:ext cx="2526578" cy="913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16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54181" y="365126"/>
            <a:ext cx="11194473" cy="623166"/>
          </a:xfrm>
        </p:spPr>
        <p:txBody>
          <a:bodyPr>
            <a:noAutofit/>
          </a:bodyPr>
          <a:lstStyle/>
          <a:p>
            <a:r>
              <a:rPr lang="en-GB" altLang="en-US" sz="4000" b="1" dirty="0" smtClean="0"/>
              <a:t>Applying for a job within the Trust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35" y="988292"/>
            <a:ext cx="11369963" cy="549563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GB" sz="2900" dirty="0">
                <a:solidFill>
                  <a:schemeClr val="accent6"/>
                </a:solidFill>
              </a:rPr>
              <a:t>A</a:t>
            </a:r>
            <a:r>
              <a:rPr lang="en-GB" sz="2900" dirty="0" smtClean="0">
                <a:solidFill>
                  <a:schemeClr val="accent6"/>
                </a:solidFill>
              </a:rPr>
              <a:t>ll </a:t>
            </a:r>
            <a:r>
              <a:rPr lang="en-GB" sz="2900" dirty="0">
                <a:solidFill>
                  <a:schemeClr val="accent6"/>
                </a:solidFill>
              </a:rPr>
              <a:t>our job vacancies </a:t>
            </a:r>
            <a:r>
              <a:rPr lang="en-GB" sz="2900" dirty="0" smtClean="0">
                <a:solidFill>
                  <a:schemeClr val="accent6"/>
                </a:solidFill>
              </a:rPr>
              <a:t>are advertised on the following recruitment </a:t>
            </a:r>
            <a:r>
              <a:rPr lang="en-GB" sz="2900" dirty="0">
                <a:solidFill>
                  <a:schemeClr val="accent6"/>
                </a:solidFill>
              </a:rPr>
              <a:t>websites</a:t>
            </a:r>
            <a:r>
              <a:rPr lang="en-GB" sz="2900" dirty="0" smtClean="0">
                <a:solidFill>
                  <a:schemeClr val="accent6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GB" sz="2900" dirty="0" smtClean="0">
                <a:solidFill>
                  <a:schemeClr val="accent6"/>
                </a:solidFill>
              </a:rPr>
              <a:t>	 </a:t>
            </a:r>
            <a:r>
              <a:rPr lang="en-GB" sz="2900" dirty="0" smtClean="0">
                <a:solidFill>
                  <a:schemeClr val="accent6"/>
                </a:solidFill>
                <a:hlinkClick r:id="rId2"/>
              </a:rPr>
              <a:t>www.jobs.sath.nhs.uk</a:t>
            </a:r>
            <a:r>
              <a:rPr lang="en-GB" sz="2900" dirty="0">
                <a:solidFill>
                  <a:schemeClr val="accent6"/>
                </a:solidFill>
              </a:rPr>
              <a:t> </a:t>
            </a:r>
            <a:r>
              <a:rPr lang="en-GB" sz="2900" dirty="0" smtClean="0">
                <a:solidFill>
                  <a:schemeClr val="accent6"/>
                </a:solidFill>
              </a:rPr>
              <a:t>(</a:t>
            </a:r>
            <a:r>
              <a:rPr lang="en-GB" sz="2900" dirty="0" err="1" smtClean="0">
                <a:solidFill>
                  <a:schemeClr val="accent6"/>
                </a:solidFill>
              </a:rPr>
              <a:t>SaTH</a:t>
            </a:r>
            <a:r>
              <a:rPr lang="en-GB" sz="2900" dirty="0" smtClean="0">
                <a:solidFill>
                  <a:schemeClr val="accent6"/>
                </a:solidFill>
              </a:rPr>
              <a:t>) and </a:t>
            </a:r>
            <a:r>
              <a:rPr lang="en-GB" sz="2900" dirty="0" smtClean="0">
                <a:solidFill>
                  <a:schemeClr val="accent6"/>
                </a:solidFill>
                <a:hlinkClick r:id="rId3"/>
              </a:rPr>
              <a:t>www.jobs.nhs.uk</a:t>
            </a:r>
            <a:r>
              <a:rPr lang="en-GB" sz="2900" dirty="0" smtClean="0">
                <a:solidFill>
                  <a:schemeClr val="accent6"/>
                </a:solidFill>
              </a:rPr>
              <a:t> (national)</a:t>
            </a:r>
          </a:p>
          <a:p>
            <a:pPr marL="457200" lvl="1" indent="0">
              <a:lnSpc>
                <a:spcPct val="120000"/>
              </a:lnSpc>
              <a:buNone/>
              <a:defRPr/>
            </a:pPr>
            <a:endParaRPr lang="en-GB" sz="2000" dirty="0">
              <a:solidFill>
                <a:schemeClr val="accent6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sz="2000" dirty="0">
                <a:solidFill>
                  <a:schemeClr val="accent6"/>
                </a:solidFill>
              </a:rPr>
              <a:t>      </a:t>
            </a:r>
            <a:r>
              <a:rPr lang="en-GB" sz="2900" dirty="0">
                <a:solidFill>
                  <a:schemeClr val="accent6"/>
                </a:solidFill>
              </a:rPr>
              <a:t>You can register for an alert for specific roles e.g. Apprentice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900" dirty="0">
                <a:solidFill>
                  <a:schemeClr val="accent6"/>
                </a:solidFill>
              </a:rPr>
              <a:t>All applications are completed and submitted </a:t>
            </a:r>
            <a:r>
              <a:rPr lang="en-GB" sz="2900" dirty="0" smtClean="0">
                <a:solidFill>
                  <a:schemeClr val="accent6"/>
                </a:solidFill>
              </a:rPr>
              <a:t>electronically, take time to complete it carefully</a:t>
            </a:r>
            <a:endParaRPr lang="en-GB" sz="2900" dirty="0">
              <a:solidFill>
                <a:schemeClr val="accent6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sz="2900" dirty="0">
                <a:solidFill>
                  <a:schemeClr val="accent6"/>
                </a:solidFill>
              </a:rPr>
              <a:t>     * one of the most important areas on the application form – </a:t>
            </a:r>
            <a:r>
              <a:rPr lang="en-GB" sz="2900" b="1" dirty="0">
                <a:solidFill>
                  <a:schemeClr val="accent6"/>
                </a:solidFill>
              </a:rPr>
              <a:t>the free text bit!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GB" sz="2900" dirty="0">
                <a:solidFill>
                  <a:schemeClr val="accent6"/>
                </a:solidFill>
              </a:rPr>
              <a:t>Read the Person Specification – provide information to cover what is asked for e.g. team working, customer service </a:t>
            </a:r>
            <a:r>
              <a:rPr lang="en-GB" sz="2900" dirty="0" smtClean="0">
                <a:solidFill>
                  <a:schemeClr val="accent6"/>
                </a:solidFill>
              </a:rPr>
              <a:t>experience – use the experience from school/college, hobbies, part time jobs.</a:t>
            </a:r>
            <a:endParaRPr lang="en-GB" sz="2900" dirty="0">
              <a:solidFill>
                <a:schemeClr val="accent6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GB" sz="2900" dirty="0">
                <a:solidFill>
                  <a:schemeClr val="accent6"/>
                </a:solidFill>
              </a:rPr>
              <a:t>At interview be well presented and sell yourself.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GB" sz="2900" dirty="0">
                <a:solidFill>
                  <a:schemeClr val="accent6"/>
                </a:solidFill>
              </a:rPr>
              <a:t>Values Based </a:t>
            </a:r>
            <a:r>
              <a:rPr lang="en-GB" sz="2900" dirty="0" smtClean="0">
                <a:solidFill>
                  <a:schemeClr val="accent6"/>
                </a:solidFill>
              </a:rPr>
              <a:t>Interviews – see our recruitment website for </a:t>
            </a:r>
            <a:r>
              <a:rPr lang="en-GB" sz="2900" dirty="0">
                <a:solidFill>
                  <a:schemeClr val="accent6"/>
                </a:solidFill>
              </a:rPr>
              <a:t>more information </a:t>
            </a:r>
            <a:r>
              <a:rPr lang="en-GB" sz="2900" dirty="0" smtClean="0">
                <a:solidFill>
                  <a:schemeClr val="accent6"/>
                </a:solidFill>
              </a:rPr>
              <a:t>under ‘Find a job – applicant guidance’</a:t>
            </a:r>
            <a:endParaRPr lang="en-GB" sz="2900" dirty="0">
              <a:solidFill>
                <a:schemeClr val="accent6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GB" sz="2900" dirty="0">
                <a:solidFill>
                  <a:schemeClr val="accent6"/>
                </a:solidFill>
              </a:rPr>
              <a:t>If unsuccessful – be brave and ask for feedback, it will help you improve for next time!</a:t>
            </a:r>
          </a:p>
          <a:p>
            <a:pPr marL="0" indent="0">
              <a:buNone/>
              <a:defRPr/>
            </a:pPr>
            <a:r>
              <a:rPr lang="en-GB" sz="2400" dirty="0">
                <a:solidFill>
                  <a:schemeClr val="accent6"/>
                </a:solidFill>
              </a:rPr>
              <a:t>					</a:t>
            </a:r>
          </a:p>
          <a:p>
            <a:pPr marL="0" indent="0">
              <a:buNone/>
              <a:defRPr/>
            </a:pPr>
            <a:r>
              <a:rPr lang="en-GB" sz="2400" b="1" dirty="0" smtClean="0"/>
              <a:t>To investigate the variety of careers within the NHS further go </a:t>
            </a:r>
            <a:r>
              <a:rPr lang="en-GB" sz="2400" b="1" dirty="0"/>
              <a:t>to: </a:t>
            </a:r>
            <a:r>
              <a:rPr lang="en-GB" sz="2400" b="1" dirty="0" smtClean="0">
                <a:hlinkClick r:id="rId4"/>
              </a:rPr>
              <a:t>www.healthcareers.nhs.uk</a:t>
            </a:r>
            <a:endParaRPr lang="en-GB" sz="2400" b="1" dirty="0" smtClean="0"/>
          </a:p>
          <a:p>
            <a:pPr marL="0" indent="0">
              <a:buNone/>
              <a:defRPr/>
            </a:pPr>
            <a:endParaRPr lang="en-GB" sz="2400" b="1" dirty="0"/>
          </a:p>
          <a:p>
            <a:pPr marL="0" indent="0">
              <a:buNone/>
              <a:defRPr/>
            </a:pPr>
            <a:endParaRPr lang="en-GB" sz="2400" dirty="0">
              <a:solidFill>
                <a:schemeClr val="accent6"/>
              </a:solidFill>
            </a:endParaRPr>
          </a:p>
          <a:p>
            <a:pPr marL="0" indent="0">
              <a:buNone/>
              <a:defRPr/>
            </a:pPr>
            <a:endParaRPr lang="en-GB" sz="1000" dirty="0">
              <a:solidFill>
                <a:srgbClr val="C00000"/>
              </a:solidFill>
            </a:endParaRPr>
          </a:p>
          <a:p>
            <a:pPr marL="0" indent="0">
              <a:buNone/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818" y="5093863"/>
            <a:ext cx="2027815" cy="152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647</Words>
  <Application>Microsoft Office PowerPoint</Application>
  <PresentationFormat>Widescreen</PresentationFormat>
  <Paragraphs>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Apprenticeships within SaTH</vt:lpstr>
      <vt:lpstr>Exciting Opportunities.</vt:lpstr>
      <vt:lpstr>Applying for a job within the Trust</vt:lpstr>
    </vt:vector>
  </TitlesOfParts>
  <Company>The Shrewsbury and Telford Hospital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Apprenticeships – Learn while you earn</dc:title>
  <dc:creator>Tudor Judith (Workforce Transformation Manager)</dc:creator>
  <cp:lastModifiedBy>Tudor Judith (Workforce Transformation Manager)</cp:lastModifiedBy>
  <cp:revision>14</cp:revision>
  <dcterms:created xsi:type="dcterms:W3CDTF">2020-09-02T14:30:52Z</dcterms:created>
  <dcterms:modified xsi:type="dcterms:W3CDTF">2020-09-03T12:36:58Z</dcterms:modified>
</cp:coreProperties>
</file>