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bber, Lucy" initials="HL" lastIdx="3" clrIdx="0">
    <p:extLst>
      <p:ext uri="{19B8F6BF-5375-455C-9EA6-DF929625EA0E}">
        <p15:presenceInfo xmlns:p15="http://schemas.microsoft.com/office/powerpoint/2012/main" userId="S-1-5-21-2115788902-895705927-2133884337-637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 autoAdjust="0"/>
    <p:restoredTop sz="94660"/>
  </p:normalViewPr>
  <p:slideViewPr>
    <p:cSldViewPr snapToGrid="0">
      <p:cViewPr>
        <p:scale>
          <a:sx n="80" d="100"/>
          <a:sy n="80" d="100"/>
        </p:scale>
        <p:origin x="1540" y="-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9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4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6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1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9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72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5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4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D790-FF76-4ADF-9F89-AA3CE8BC6BA2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A5FE1-BAAB-4800-84F6-2F33AE6E21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Public.Health@bedford.gov.uk" TargetMode="External"/><Relationship Id="rId3" Type="http://schemas.openxmlformats.org/officeDocument/2006/relationships/hyperlink" Target="https://www.milton-keynes.gov.uk/forms/ShowForm.asp?nc=GXLS&amp;fm_fid=920" TargetMode="External"/><Relationship Id="rId7" Type="http://schemas.openxmlformats.org/officeDocument/2006/relationships/hyperlink" Target="https://www.gov.uk/government/publications/actions-for-schools-during-the-coronavirus-outbreak" TargetMode="External"/><Relationship Id="rId2" Type="http://schemas.openxmlformats.org/officeDocument/2006/relationships/hyperlink" Target="https://www.nhs.uk/conditions/coronavirus-covid-19/testing-for-coronaviru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.uk/government/publications/covid-19-stay-at-home-guidance/stay-at-home-guidance-for-households-with-possible-coronavirus-covid-19-infection" TargetMode="External"/><Relationship Id="rId5" Type="http://schemas.openxmlformats.org/officeDocument/2006/relationships/hyperlink" Target="https://www.gov.uk/government/publications/covid-19-decontamination-in-non-healthcare-settings/covid-19-decontamination-in-non-healthcare-settings" TargetMode="External"/><Relationship Id="rId4" Type="http://schemas.openxmlformats.org/officeDocument/2006/relationships/hyperlink" Target="https://www.gov.uk/government/publications/safe-working-in-education-childcare-and-childrens-social-care/safe-working-in-education-childcare-and-childrens-social-care-settings-including-the-use-of-personal-protective-equipment-ppe" TargetMode="External"/><Relationship Id="rId9" Type="http://schemas.openxmlformats.org/officeDocument/2006/relationships/hyperlink" Target="mailto:cnw-tr.0-19adminhub.mk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Terminator 8"/>
          <p:cNvSpPr/>
          <p:nvPr/>
        </p:nvSpPr>
        <p:spPr>
          <a:xfrm>
            <a:off x="209107" y="785449"/>
            <a:ext cx="2933160" cy="40551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SUSPECTED</a:t>
            </a:r>
            <a:r>
              <a:rPr lang="en-GB" sz="1000" dirty="0"/>
              <a:t> case in child/young person </a:t>
            </a:r>
            <a:br>
              <a:rPr lang="en-GB" sz="1000" dirty="0"/>
            </a:br>
            <a:r>
              <a:rPr lang="en-GB" sz="1000" dirty="0"/>
              <a:t>or staff member</a:t>
            </a:r>
            <a:r>
              <a:rPr lang="en-GB" sz="1000" baseline="30000" dirty="0"/>
              <a:t>1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3512536" y="786700"/>
            <a:ext cx="3175200" cy="40551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CONFIRMED</a:t>
            </a:r>
            <a:r>
              <a:rPr lang="en-GB" sz="1000" dirty="0"/>
              <a:t> case(s) in child/young person </a:t>
            </a:r>
            <a:br>
              <a:rPr lang="en-GB" sz="1000" dirty="0"/>
            </a:br>
            <a:r>
              <a:rPr lang="en-GB" sz="1000" dirty="0"/>
              <a:t>or staff member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1237" y="3082358"/>
            <a:ext cx="2916000" cy="8561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Advise the parent/carer or staff member to book a test as soon as possible online via the website 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  <a:hlinkClick r:id="rId2"/>
              </a:rPr>
              <a:t>www.nhs.uk/coronavirus</a:t>
            </a:r>
            <a:r>
              <a:rPr lang="en-GB" sz="1000" dirty="0">
                <a:solidFill>
                  <a:schemeClr val="tx1"/>
                </a:solidFill>
              </a:rPr>
              <a:t>. Alternatively a test can be ordered by phone on NHS 119 for those without the internet.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4778" y="2252475"/>
            <a:ext cx="2916000" cy="640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Clean and disinfect rooms the suspected case was using</a:t>
            </a:r>
            <a:r>
              <a:rPr lang="en-GB" sz="10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ensure appropriate PPE (gloves and an apron) are used.</a:t>
            </a:r>
            <a:endParaRPr lang="en-GB" sz="1000" dirty="0"/>
          </a:p>
        </p:txBody>
      </p:sp>
      <p:sp>
        <p:nvSpPr>
          <p:cNvPr id="17" name="Rectangle 16"/>
          <p:cNvSpPr/>
          <p:nvPr/>
        </p:nvSpPr>
        <p:spPr>
          <a:xfrm>
            <a:off x="224125" y="5444950"/>
            <a:ext cx="2916000" cy="5481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Setting* is notified of the </a:t>
            </a:r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test result 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by parent/carer or staff member.</a:t>
            </a:r>
            <a:endParaRPr lang="en-GB" sz="1000" dirty="0"/>
          </a:p>
        </p:txBody>
      </p:sp>
      <p:sp>
        <p:nvSpPr>
          <p:cNvPr id="18" name="Rectangle 17"/>
          <p:cNvSpPr/>
          <p:nvPr/>
        </p:nvSpPr>
        <p:spPr>
          <a:xfrm>
            <a:off x="241657" y="6357631"/>
            <a:ext cx="1128794" cy="2408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NEGATIVE</a:t>
            </a:r>
            <a:endParaRPr lang="en-GB" sz="1000" b="1" dirty="0"/>
          </a:p>
        </p:txBody>
      </p:sp>
      <p:sp>
        <p:nvSpPr>
          <p:cNvPr id="19" name="Flowchart: Terminator 18"/>
          <p:cNvSpPr/>
          <p:nvPr/>
        </p:nvSpPr>
        <p:spPr>
          <a:xfrm>
            <a:off x="241657" y="7018647"/>
            <a:ext cx="2458345" cy="6888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/>
              <a:t>Child/young person/staff member can return to setting* once well. Household contacts can stop isolating.</a:t>
            </a:r>
          </a:p>
        </p:txBody>
      </p:sp>
      <p:cxnSp>
        <p:nvCxnSpPr>
          <p:cNvPr id="21" name="Straight Arrow Connector 20"/>
          <p:cNvCxnSpPr>
            <a:cxnSpLocks/>
            <a:stCxn id="9" idx="2"/>
            <a:endCxn id="89" idx="0"/>
          </p:cNvCxnSpPr>
          <p:nvPr/>
        </p:nvCxnSpPr>
        <p:spPr>
          <a:xfrm>
            <a:off x="1675687" y="1190965"/>
            <a:ext cx="3550" cy="1691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8" idx="2"/>
          </p:cNvCxnSpPr>
          <p:nvPr/>
        </p:nvCxnSpPr>
        <p:spPr>
          <a:xfrm>
            <a:off x="806054" y="6598516"/>
            <a:ext cx="0" cy="4201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486783" y="1336322"/>
            <a:ext cx="3175200" cy="4385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Ensure child/young person/staff member isolates at home for </a:t>
            </a:r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days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(from date of onset of symptoms).</a:t>
            </a:r>
            <a:r>
              <a:rPr lang="en-GB" sz="1000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486783" y="5362858"/>
            <a:ext cx="3175200" cy="9263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If appropriate, your </a:t>
            </a:r>
            <a:r>
              <a:rPr lang="en-GB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local PH team 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will provide template letters to send out to: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Close contacts requiring self-isolation for </a:t>
            </a:r>
            <a:r>
              <a:rPr lang="en-GB" sz="1000" dirty="0">
                <a:solidFill>
                  <a:srgbClr val="FF0000"/>
                </a:solidFill>
                <a:latin typeface="Calibri" panose="020F0502020204030204" pitchFamily="34" charset="0"/>
              </a:rPr>
              <a:t>10 days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wider community, advising on symptoms and how to get tested, if they are symptomatic</a:t>
            </a:r>
            <a:endParaRPr lang="en-GB" sz="1000" dirty="0"/>
          </a:p>
        </p:txBody>
      </p:sp>
      <p:sp>
        <p:nvSpPr>
          <p:cNvPr id="58" name="Rectangle 57"/>
          <p:cNvSpPr/>
          <p:nvPr/>
        </p:nvSpPr>
        <p:spPr>
          <a:xfrm>
            <a:off x="3486783" y="6399226"/>
            <a:ext cx="3175200" cy="5633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Ensure that the rooms the confirmed case was using are cleaned and disinfected as per guidance</a:t>
            </a:r>
            <a:r>
              <a:rPr lang="en-GB" sz="10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– ensure appropriate PPE (gloves and an apron) are used.</a:t>
            </a:r>
            <a:endParaRPr lang="en-GB" sz="1000" dirty="0"/>
          </a:p>
        </p:txBody>
      </p:sp>
      <p:sp>
        <p:nvSpPr>
          <p:cNvPr id="63" name="Rectangle 62"/>
          <p:cNvSpPr/>
          <p:nvPr/>
        </p:nvSpPr>
        <p:spPr>
          <a:xfrm>
            <a:off x="3486783" y="7072583"/>
            <a:ext cx="3175200" cy="9340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If further suspected or confirmed cases occur within the group of identified close contacts, they need to arrange a test and, if positive, isolate for </a:t>
            </a:r>
            <a:r>
              <a:rPr lang="en-GB" sz="1000" dirty="0">
                <a:solidFill>
                  <a:srgbClr val="FF0000"/>
                </a:solidFill>
                <a:latin typeface="Calibri" panose="020F0502020204030204" pitchFamily="34" charset="0"/>
              </a:rPr>
              <a:t>10 days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from the onset of symptoms. T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 rest of their household will also need to isolate for </a:t>
            </a:r>
            <a:r>
              <a:rPr lang="en-GB" sz="1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days.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Please submit a new notification form for any new confirmed cases in your setting*.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4" name="Flowchart: Terminator 63"/>
          <p:cNvSpPr/>
          <p:nvPr/>
        </p:nvSpPr>
        <p:spPr>
          <a:xfrm>
            <a:off x="3491950" y="8150930"/>
            <a:ext cx="3175200" cy="7500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Cases and contacts can return once the isolation period is completed if they are well. If they still have a fever, diarrhoea or are feeling/being sick, they should continue to isolate until 48 hours after symptoms.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20676" y="1360105"/>
            <a:ext cx="2917122" cy="7028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If the child/young person/staff is in the setting*, isolate away from others and send home </a:t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(see PPE guidance</a:t>
            </a:r>
            <a:r>
              <a:rPr lang="en-GB" sz="1000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if personal care is </a:t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required within 2m).</a:t>
            </a:r>
            <a:endParaRPr lang="en-GB" sz="1000" dirty="0"/>
          </a:p>
        </p:txBody>
      </p:sp>
      <p:sp>
        <p:nvSpPr>
          <p:cNvPr id="92" name="Rectangle 91"/>
          <p:cNvSpPr/>
          <p:nvPr/>
        </p:nvSpPr>
        <p:spPr>
          <a:xfrm>
            <a:off x="1990781" y="6357631"/>
            <a:ext cx="1130400" cy="241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POSITIVE</a:t>
            </a:r>
            <a:endParaRPr lang="en-GB" sz="1000" b="1" dirty="0"/>
          </a:p>
        </p:txBody>
      </p:sp>
      <p:sp>
        <p:nvSpPr>
          <p:cNvPr id="183" name="Rectangle 182"/>
          <p:cNvSpPr/>
          <p:nvPr/>
        </p:nvSpPr>
        <p:spPr>
          <a:xfrm>
            <a:off x="231309" y="4140030"/>
            <a:ext cx="2898678" cy="112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Ensure child/young person/staff member isolates at home for 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days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The rest of the household also needs to isolate </a:t>
            </a:r>
            <a:r>
              <a:rPr lang="en-GB" sz="1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 </a:t>
            </a:r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 day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1000" b="1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 </a:t>
            </a:r>
            <a:b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YOU NO LONGER NEED TO REPORT THIS TO THE LOCAL AUTHORITY, BUT YOU SHOULD KEEP A RECORD.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512536" y="1898222"/>
            <a:ext cx="3175200" cy="10789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 a priority </a:t>
            </a:r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notify the Local Authority first 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a 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confirmed case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by completing the </a:t>
            </a:r>
            <a:r>
              <a:rPr lang="en-GB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relevant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online form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as soon as possible to report your 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confirmed case.</a:t>
            </a:r>
          </a:p>
          <a:p>
            <a:r>
              <a:rPr lang="en-GB" sz="1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member of the </a:t>
            </a:r>
            <a:r>
              <a:rPr lang="en-GB" sz="1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local PH team </a:t>
            </a:r>
            <a:r>
              <a:rPr lang="en-GB" sz="10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will make contact with you, once they have the online form, to support you if you have indicated it is required. </a:t>
            </a:r>
            <a:endParaRPr lang="en-GB" sz="10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0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35198" y="78506"/>
            <a:ext cx="4163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Guidance for management of Covid-19 for *Settings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78741" y="9001229"/>
            <a:ext cx="6500520" cy="7848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1: Child/young person or staff member with a new continuous cough and/or high temperature and/or a loss of, or change in, normal sense of taste or smell (anosmia)</a:t>
            </a:r>
          </a:p>
          <a:p>
            <a:r>
              <a:rPr lang="en-GB" sz="900" dirty="0"/>
              <a:t>2: </a:t>
            </a:r>
            <a:r>
              <a:rPr lang="en-GB" sz="900" u="sng" dirty="0">
                <a:hlinkClick r:id="rId4"/>
              </a:rPr>
              <a:t>PPE Guidance</a:t>
            </a:r>
            <a:endParaRPr lang="en-GB" sz="900" dirty="0"/>
          </a:p>
          <a:p>
            <a:r>
              <a:rPr lang="en-GB" sz="900" dirty="0"/>
              <a:t>3: </a:t>
            </a:r>
            <a:r>
              <a:rPr lang="en-GB" sz="900" u="sng" dirty="0">
                <a:hlinkClick r:id="rId5"/>
              </a:rPr>
              <a:t>Cleaning in non-health care settings</a:t>
            </a:r>
            <a:r>
              <a:rPr lang="en-GB" sz="900" dirty="0"/>
              <a:t> after a suspected or confirmed case</a:t>
            </a:r>
          </a:p>
          <a:p>
            <a:r>
              <a:rPr lang="en-GB" sz="900" dirty="0"/>
              <a:t>4: </a:t>
            </a:r>
            <a:r>
              <a:rPr lang="en-GB" sz="900" u="sng" dirty="0">
                <a:hlinkClick r:id="rId6"/>
              </a:rPr>
              <a:t>Stay at home guidance</a:t>
            </a:r>
            <a:endParaRPr lang="en-GB" sz="900" dirty="0"/>
          </a:p>
        </p:txBody>
      </p:sp>
      <p:cxnSp>
        <p:nvCxnSpPr>
          <p:cNvPr id="65" name="Straight Arrow Connector 64"/>
          <p:cNvCxnSpPr>
            <a:cxnSpLocks/>
            <a:endCxn id="18" idx="0"/>
          </p:cNvCxnSpPr>
          <p:nvPr/>
        </p:nvCxnSpPr>
        <p:spPr>
          <a:xfrm>
            <a:off x="806054" y="5993083"/>
            <a:ext cx="0" cy="364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endCxn id="92" idx="0"/>
          </p:cNvCxnSpPr>
          <p:nvPr/>
        </p:nvCxnSpPr>
        <p:spPr>
          <a:xfrm>
            <a:off x="2555981" y="5993083"/>
            <a:ext cx="0" cy="364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cxnSpLocks/>
            <a:stCxn id="92" idx="3"/>
            <a:endCxn id="11" idx="1"/>
          </p:cNvCxnSpPr>
          <p:nvPr/>
        </p:nvCxnSpPr>
        <p:spPr>
          <a:xfrm flipV="1">
            <a:off x="3121181" y="989458"/>
            <a:ext cx="391355" cy="5488773"/>
          </a:xfrm>
          <a:prstGeom prst="bentConnector3">
            <a:avLst>
              <a:gd name="adj1" fmla="val 50000"/>
            </a:avLst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460360B-3FB1-6541-A4E9-103E826A2206}"/>
              </a:ext>
            </a:extLst>
          </p:cNvPr>
          <p:cNvCxnSpPr>
            <a:cxnSpLocks/>
            <a:stCxn id="183" idx="2"/>
            <a:endCxn id="17" idx="0"/>
          </p:cNvCxnSpPr>
          <p:nvPr/>
        </p:nvCxnSpPr>
        <p:spPr>
          <a:xfrm>
            <a:off x="1680648" y="5267430"/>
            <a:ext cx="1477" cy="177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6B4FC789-9101-ED47-A088-131992E29DDD}"/>
              </a:ext>
            </a:extLst>
          </p:cNvPr>
          <p:cNvSpPr/>
          <p:nvPr/>
        </p:nvSpPr>
        <p:spPr>
          <a:xfrm>
            <a:off x="1001711" y="507567"/>
            <a:ext cx="4854577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255" lvl="0">
              <a:lnSpc>
                <a:spcPct val="96000"/>
              </a:lnSpc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This flow chart reflects the latest Covid-19 schools guidance which can be accessed </a:t>
            </a:r>
            <a:r>
              <a:rPr lang="en-GB" sz="1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GB" sz="1000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ECAF921-95A9-4D4C-958B-7817C0F9DDF3}"/>
              </a:ext>
            </a:extLst>
          </p:cNvPr>
          <p:cNvSpPr/>
          <p:nvPr/>
        </p:nvSpPr>
        <p:spPr>
          <a:xfrm>
            <a:off x="3491283" y="3025261"/>
            <a:ext cx="3166200" cy="9402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rgbClr val="000000"/>
                </a:solidFill>
                <a:ea typeface="Calibri" panose="020F0502020204030204" pitchFamily="34" charset="0"/>
              </a:rPr>
              <a:t>For </a:t>
            </a:r>
            <a:r>
              <a:rPr lang="en-GB" sz="1000" b="1" dirty="0">
                <a:solidFill>
                  <a:schemeClr val="tx1"/>
                </a:solidFill>
                <a:ea typeface="Calibri" panose="020F0502020204030204" pitchFamily="34" charset="0"/>
              </a:rPr>
              <a:t>advice on a </a:t>
            </a:r>
            <a:r>
              <a:rPr lang="en-GB" sz="1000" b="1" dirty="0">
                <a:solidFill>
                  <a:srgbClr val="000000"/>
                </a:solidFill>
                <a:ea typeface="Calibri" panose="020F0502020204030204" pitchFamily="34" charset="0"/>
              </a:rPr>
              <a:t>single, confirmed case </a:t>
            </a:r>
            <a:r>
              <a:rPr lang="en-GB" sz="1000" dirty="0">
                <a:solidFill>
                  <a:srgbClr val="000000"/>
                </a:solidFill>
                <a:ea typeface="Calibri" panose="020F0502020204030204" pitchFamily="34" charset="0"/>
              </a:rPr>
              <a:t>you may contact the DfE National Helpline on: </a:t>
            </a:r>
            <a:r>
              <a:rPr lang="en-GB" sz="1000" b="1" dirty="0">
                <a:solidFill>
                  <a:srgbClr val="000000"/>
                </a:solidFill>
                <a:ea typeface="Calibri" panose="020F0502020204030204" pitchFamily="34" charset="0"/>
              </a:rPr>
              <a:t>0800 046 8687</a:t>
            </a:r>
          </a:p>
          <a:p>
            <a:pPr algn="ctr"/>
            <a:r>
              <a:rPr lang="en-GB" sz="1000" dirty="0">
                <a:solidFill>
                  <a:srgbClr val="FF0000"/>
                </a:solidFill>
                <a:ea typeface="Calibri" panose="020F0502020204030204" pitchFamily="34" charset="0"/>
              </a:rPr>
              <a:t>(only if you can not reach LA Public Health.)</a:t>
            </a: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ea typeface="Calibri" panose="020F0502020204030204" pitchFamily="34" charset="0"/>
              </a:rPr>
              <a:t>For a</a:t>
            </a:r>
            <a:r>
              <a:rPr lang="en-GB" sz="1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ny concerns, issues or support contact your local Public Health Team:</a:t>
            </a:r>
            <a:r>
              <a:rPr lang="en-GB" sz="1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00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8"/>
              </a:rPr>
              <a:t>Public.Health@bedford.gov.uk</a:t>
            </a:r>
            <a:endParaRPr lang="en-GB" sz="10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2B05A8-78A6-9B48-AAC2-8410B1AD77B0}"/>
              </a:ext>
            </a:extLst>
          </p:cNvPr>
          <p:cNvSpPr/>
          <p:nvPr/>
        </p:nvSpPr>
        <p:spPr>
          <a:xfrm>
            <a:off x="220675" y="8041597"/>
            <a:ext cx="279226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255">
              <a:lnSpc>
                <a:spcPct val="96000"/>
              </a:lnSpc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For general questions or concerns, please contact the School Nursing Team on 01908 725100 or email 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cnw-tr.0-19adminhub.mk@nhs.net</a:t>
            </a:r>
            <a:endParaRPr lang="en-GB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3EB2586-E503-304E-8440-F0930B701F76}"/>
              </a:ext>
            </a:extLst>
          </p:cNvPr>
          <p:cNvCxnSpPr>
            <a:cxnSpLocks/>
            <a:stCxn id="89" idx="2"/>
            <a:endCxn id="16" idx="0"/>
          </p:cNvCxnSpPr>
          <p:nvPr/>
        </p:nvCxnSpPr>
        <p:spPr>
          <a:xfrm>
            <a:off x="1679237" y="2062967"/>
            <a:ext cx="3541" cy="1895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8AECDE1-E681-994D-922A-A0664599571F}"/>
              </a:ext>
            </a:extLst>
          </p:cNvPr>
          <p:cNvCxnSpPr>
            <a:cxnSpLocks/>
            <a:stCxn id="15" idx="2"/>
            <a:endCxn id="183" idx="0"/>
          </p:cNvCxnSpPr>
          <p:nvPr/>
        </p:nvCxnSpPr>
        <p:spPr>
          <a:xfrm>
            <a:off x="1679237" y="3938532"/>
            <a:ext cx="1411" cy="2014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BDAD4BC-C4ED-444B-9730-8CE70A0AF833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 flipH="1">
            <a:off x="1679237" y="2892850"/>
            <a:ext cx="3541" cy="1895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1729E1E6-F0C2-5249-BFB1-FEA15B312161}"/>
              </a:ext>
            </a:extLst>
          </p:cNvPr>
          <p:cNvSpPr/>
          <p:nvPr/>
        </p:nvSpPr>
        <p:spPr>
          <a:xfrm>
            <a:off x="3491283" y="4075483"/>
            <a:ext cx="3166200" cy="11773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Start to ascertain if any staff or young people have been in 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close contact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with the positive case in the 48 hours prior to the onset of symptoms </a:t>
            </a:r>
            <a:b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(or from date of test if asymptomatic).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Identified 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close contacts 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need to self-isolate for </a:t>
            </a:r>
            <a:r>
              <a:rPr lang="en-GB" sz="1000" dirty="0">
                <a:solidFill>
                  <a:srgbClr val="FF0000"/>
                </a:solidFill>
                <a:latin typeface="Calibri" panose="020F0502020204030204" pitchFamily="34" charset="0"/>
              </a:rPr>
              <a:t>10 days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N.B. The close contacts’ wider households will </a:t>
            </a:r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</a:rPr>
              <a:t>NOT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</a:rPr>
              <a:t> need to self-isolate.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339B870-6944-074D-A318-DD544C14B25F}"/>
              </a:ext>
            </a:extLst>
          </p:cNvPr>
          <p:cNvCxnSpPr>
            <a:cxnSpLocks/>
          </p:cNvCxnSpPr>
          <p:nvPr/>
        </p:nvCxnSpPr>
        <p:spPr>
          <a:xfrm flipH="1">
            <a:off x="5086325" y="1194474"/>
            <a:ext cx="0" cy="1731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1692530-9A84-674F-AA7F-4F8AD38C98DE}"/>
              </a:ext>
            </a:extLst>
          </p:cNvPr>
          <p:cNvCxnSpPr>
            <a:cxnSpLocks/>
            <a:stCxn id="41" idx="2"/>
            <a:endCxn id="129" idx="0"/>
          </p:cNvCxnSpPr>
          <p:nvPr/>
        </p:nvCxnSpPr>
        <p:spPr>
          <a:xfrm>
            <a:off x="5074383" y="1774908"/>
            <a:ext cx="25753" cy="1233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6CC62E9-6C49-3E4F-A8E9-7DFE0BFDDF3B}"/>
              </a:ext>
            </a:extLst>
          </p:cNvPr>
          <p:cNvCxnSpPr>
            <a:cxnSpLocks/>
            <a:stCxn id="129" idx="2"/>
            <a:endCxn id="66" idx="0"/>
          </p:cNvCxnSpPr>
          <p:nvPr/>
        </p:nvCxnSpPr>
        <p:spPr>
          <a:xfrm flipH="1">
            <a:off x="5074383" y="2977181"/>
            <a:ext cx="25753" cy="48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0BFD701-F4B9-E54C-AA00-747FA9FE7FA1}"/>
              </a:ext>
            </a:extLst>
          </p:cNvPr>
          <p:cNvCxnSpPr>
            <a:cxnSpLocks/>
            <a:stCxn id="66" idx="2"/>
            <a:endCxn id="54" idx="0"/>
          </p:cNvCxnSpPr>
          <p:nvPr/>
        </p:nvCxnSpPr>
        <p:spPr>
          <a:xfrm>
            <a:off x="5074383" y="3965487"/>
            <a:ext cx="0" cy="109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ED54B8F-EB0F-CA4D-9F05-23DC0ECCAC77}"/>
              </a:ext>
            </a:extLst>
          </p:cNvPr>
          <p:cNvCxnSpPr>
            <a:cxnSpLocks/>
            <a:stCxn id="54" idx="2"/>
            <a:endCxn id="53" idx="0"/>
          </p:cNvCxnSpPr>
          <p:nvPr/>
        </p:nvCxnSpPr>
        <p:spPr>
          <a:xfrm>
            <a:off x="5074383" y="5252862"/>
            <a:ext cx="0" cy="109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2915CB1-79A6-BB45-8BD7-CE7EB3BEF7B0}"/>
              </a:ext>
            </a:extLst>
          </p:cNvPr>
          <p:cNvCxnSpPr>
            <a:cxnSpLocks/>
            <a:stCxn id="53" idx="2"/>
            <a:endCxn id="58" idx="0"/>
          </p:cNvCxnSpPr>
          <p:nvPr/>
        </p:nvCxnSpPr>
        <p:spPr>
          <a:xfrm>
            <a:off x="5074383" y="6289230"/>
            <a:ext cx="0" cy="109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5AAB569-FF18-ED4D-BE2D-6B8A65F0E45E}"/>
              </a:ext>
            </a:extLst>
          </p:cNvPr>
          <p:cNvCxnSpPr>
            <a:cxnSpLocks/>
            <a:stCxn id="58" idx="2"/>
            <a:endCxn id="63" idx="0"/>
          </p:cNvCxnSpPr>
          <p:nvPr/>
        </p:nvCxnSpPr>
        <p:spPr>
          <a:xfrm>
            <a:off x="5074383" y="6962590"/>
            <a:ext cx="0" cy="1099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75129F5-95DC-0A41-917A-809555172DA1}"/>
              </a:ext>
            </a:extLst>
          </p:cNvPr>
          <p:cNvCxnSpPr>
            <a:cxnSpLocks/>
            <a:stCxn id="63" idx="2"/>
            <a:endCxn id="64" idx="0"/>
          </p:cNvCxnSpPr>
          <p:nvPr/>
        </p:nvCxnSpPr>
        <p:spPr>
          <a:xfrm>
            <a:off x="5074383" y="8006601"/>
            <a:ext cx="5167" cy="1443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D0992FC-0958-FC46-B659-4AA6B84CACD4}"/>
              </a:ext>
            </a:extLst>
          </p:cNvPr>
          <p:cNvSpPr txBox="1"/>
          <p:nvPr/>
        </p:nvSpPr>
        <p:spPr>
          <a:xfrm>
            <a:off x="5468589" y="9555227"/>
            <a:ext cx="11888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19 01 2020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1932AD-E85E-4B41-A7DA-C579CD63F79D}"/>
              </a:ext>
            </a:extLst>
          </p:cNvPr>
          <p:cNvSpPr txBox="1"/>
          <p:nvPr/>
        </p:nvSpPr>
        <p:spPr>
          <a:xfrm>
            <a:off x="1125276" y="313417"/>
            <a:ext cx="4937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*Please note: </a:t>
            </a:r>
            <a:r>
              <a:rPr lang="en-GB" sz="900" dirty="0"/>
              <a:t>on this occasion the term settings includes all Schools, Providers and Colleges </a:t>
            </a:r>
          </a:p>
        </p:txBody>
      </p:sp>
    </p:spTree>
    <p:extLst>
      <p:ext uri="{BB962C8B-B14F-4D97-AF65-F5344CB8AC3E}">
        <p14:creationId xmlns:p14="http://schemas.microsoft.com/office/powerpoint/2010/main" val="429199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720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Luton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Hubber, Lucy</dc:creator>
  <cp:lastModifiedBy>Louise Costello</cp:lastModifiedBy>
  <cp:revision>112</cp:revision>
  <dcterms:created xsi:type="dcterms:W3CDTF">2020-06-03T09:37:59Z</dcterms:created>
  <dcterms:modified xsi:type="dcterms:W3CDTF">2021-01-21T11:14:42Z</dcterms:modified>
</cp:coreProperties>
</file>