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CC"/>
    <a:srgbClr val="AD239D"/>
    <a:srgbClr val="973990"/>
    <a:srgbClr val="FC7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248" y="-26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10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2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90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07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5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11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88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33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75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14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91E8-20B1-46EF-AB88-42A944227053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3C6E-D641-4CDC-BB9C-402D591F1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96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s.uk/coronavirus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drive.google.com/drive/folders/1X4fLxy6_ppmpmKrv3hT2M6cduAN_GS5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hs.uk/coronavirus%20or%20119" TargetMode="External"/><Relationship Id="rId5" Type="http://schemas.openxmlformats.org/officeDocument/2006/relationships/hyperlink" Target="http://www.gov.uk/report-covid19-result" TargetMode="External"/><Relationship Id="rId4" Type="http://schemas.openxmlformats.org/officeDocument/2006/relationships/hyperlink" Target="http://www.gov.uk/covid19-self-test-hel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Terminator 8"/>
          <p:cNvSpPr/>
          <p:nvPr/>
        </p:nvSpPr>
        <p:spPr>
          <a:xfrm>
            <a:off x="1053140" y="1429020"/>
            <a:ext cx="1910071" cy="304208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NO</a:t>
            </a:r>
            <a:endParaRPr lang="en-GB" sz="1000" baseline="30000" dirty="0"/>
          </a:p>
        </p:txBody>
      </p:sp>
      <p:sp>
        <p:nvSpPr>
          <p:cNvPr id="11" name="Flowchart: Terminator 10"/>
          <p:cNvSpPr/>
          <p:nvPr/>
        </p:nvSpPr>
        <p:spPr>
          <a:xfrm>
            <a:off x="4199640" y="1437966"/>
            <a:ext cx="1910071" cy="295261"/>
          </a:xfrm>
          <a:prstGeom prst="flowChartTerminator">
            <a:avLst/>
          </a:prstGeom>
          <a:solidFill>
            <a:srgbClr val="00B0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YES </a:t>
            </a:r>
            <a:endParaRPr lang="en-GB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-126411" y="32043"/>
            <a:ext cx="69241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33CC"/>
                </a:solidFill>
              </a:rPr>
              <a:t>Rapid Lateral Flow Device Testing for Asymptomatic </a:t>
            </a:r>
            <a:r>
              <a:rPr lang="en-GB" sz="1400" b="1" u="sng" dirty="0">
                <a:solidFill>
                  <a:srgbClr val="FF33CC"/>
                </a:solidFill>
              </a:rPr>
              <a:t>Staff in Primary Schools and </a:t>
            </a:r>
          </a:p>
          <a:p>
            <a:pPr algn="ctr"/>
            <a:r>
              <a:rPr lang="en-GB" sz="1400" b="1" u="sng" dirty="0">
                <a:solidFill>
                  <a:srgbClr val="FF33CC"/>
                </a:solidFill>
              </a:rPr>
              <a:t>Early Years Maintained Settings</a:t>
            </a:r>
            <a:r>
              <a:rPr lang="en-GB" sz="1400" b="1" dirty="0">
                <a:solidFill>
                  <a:srgbClr val="FF33CC"/>
                </a:solidFill>
              </a:rPr>
              <a:t>: January 2021</a:t>
            </a:r>
          </a:p>
          <a:p>
            <a:endParaRPr lang="en-GB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168595" y="8021022"/>
            <a:ext cx="6570038" cy="10618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LFD tests are used for identifying asymptomatic cases and should not be used if you have any symptoms.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LFD tests are safe to use in pregnancy.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If you have had a Covid-19 vaccination you should still take part in the LFD testing as you may still transmit the virus.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If you have been identified as a close contact of a positive case, a negative LFD test does not mean you can stop isolating.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If you have had a recent nosebleed, or have a nose piercing use the other nostril to swab for the LFD test.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If you have had a Covid-19 vaccination or have previously tested positive following a standard PCR test you can still take an LFD test.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See Guidance</a:t>
            </a:r>
            <a:r>
              <a:rPr lang="en-GB" sz="900" dirty="0">
                <a:solidFill>
                  <a:srgbClr val="FF0000"/>
                </a:solidFill>
              </a:rPr>
              <a:t>:   </a:t>
            </a:r>
            <a:r>
              <a:rPr lang="en-GB" sz="900" dirty="0">
                <a:solidFill>
                  <a:srgbClr val="FF0000"/>
                </a:solidFill>
                <a:hlinkClick r:id="rId2"/>
              </a:rPr>
              <a:t>https://drive.google.com/drive/folders/1X4fLxy6_ppmpmKrv3hT2M6cduAN_GS54</a:t>
            </a:r>
            <a:endParaRPr lang="en-GB" sz="900" dirty="0">
              <a:solidFill>
                <a:srgbClr val="FF0000"/>
              </a:solidFill>
            </a:endParaRPr>
          </a:p>
        </p:txBody>
      </p:sp>
      <p:sp>
        <p:nvSpPr>
          <p:cNvPr id="44" name="Flowchart: Terminator 43"/>
          <p:cNvSpPr/>
          <p:nvPr/>
        </p:nvSpPr>
        <p:spPr>
          <a:xfrm>
            <a:off x="184924" y="634094"/>
            <a:ext cx="6362835" cy="608561"/>
          </a:xfrm>
          <a:prstGeom prst="flowChartTerminator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Have you or anyone in your household developed symptoms of COVID-19: new continuous cough (</a:t>
            </a:r>
            <a:r>
              <a:rPr lang="en-GB" sz="1050" dirty="0"/>
              <a:t>coughing frequently for more than an hour, or 3 or more coughing episodes in 24 hours) </a:t>
            </a:r>
            <a:r>
              <a:rPr lang="en-GB" sz="1100" dirty="0"/>
              <a:t>and/or high temperature and/or a loss of, or change in, normal sense of taste or smell (anosmia).</a:t>
            </a:r>
            <a:endParaRPr lang="en-GB" sz="1100" baseline="30000" dirty="0"/>
          </a:p>
        </p:txBody>
      </p:sp>
      <p:sp>
        <p:nvSpPr>
          <p:cNvPr id="46" name="Rectangle 45"/>
          <p:cNvSpPr/>
          <p:nvPr/>
        </p:nvSpPr>
        <p:spPr>
          <a:xfrm>
            <a:off x="3732680" y="1973602"/>
            <a:ext cx="3017626" cy="172936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ea typeface="Calibri" panose="020F0502020204030204" pitchFamily="34" charset="0"/>
              </a:rPr>
              <a:t>DO NOT use the LFD Test and DO NOT go to the setting. Book a standard PCR test as soon as possible for you or anyone in your household with symptoms. This can be done online at: </a:t>
            </a:r>
            <a:r>
              <a:rPr lang="en-GB" sz="1100" dirty="0">
                <a:solidFill>
                  <a:schemeClr val="tx1"/>
                </a:solidFill>
                <a:hlinkClick r:id="rId3"/>
              </a:rPr>
              <a:t>www.nhs.uk/coronavirus</a:t>
            </a:r>
            <a:r>
              <a:rPr lang="en-GB" sz="11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</a:rPr>
              <a:t>Please do not let anyone from your household go into a setting or work until the test result is known</a:t>
            </a:r>
            <a:r>
              <a:rPr lang="en-GB" sz="1100" dirty="0">
                <a:solidFill>
                  <a:srgbClr val="FF0000"/>
                </a:solidFill>
              </a:rPr>
              <a:t>.</a:t>
            </a:r>
            <a:endParaRPr lang="en-GB" sz="1100" dirty="0"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Alternatively a test can be ordered by phone on NHS 119 for those without the internet.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365305" y="3876407"/>
            <a:ext cx="1416138" cy="151103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Negative Result</a:t>
            </a:r>
          </a:p>
          <a:p>
            <a:r>
              <a:rPr lang="en-GB" sz="1100" dirty="0">
                <a:solidFill>
                  <a:srgbClr val="000000"/>
                </a:solidFill>
                <a:latin typeface="Calibri" panose="020F0502020204030204" pitchFamily="34" charset="0"/>
              </a:rPr>
              <a:t>You can return to setting and your household can stop isolating. </a:t>
            </a:r>
          </a:p>
          <a:p>
            <a:endParaRPr lang="en-GB" sz="11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100" dirty="0">
                <a:solidFill>
                  <a:srgbClr val="000000"/>
                </a:solidFill>
                <a:latin typeface="Calibri" panose="020F0502020204030204" pitchFamily="34" charset="0"/>
              </a:rPr>
              <a:t>Restart twice weekly LFD testing.</a:t>
            </a:r>
            <a:endParaRPr lang="en-GB" sz="1100" dirty="0"/>
          </a:p>
        </p:txBody>
      </p:sp>
      <p:sp>
        <p:nvSpPr>
          <p:cNvPr id="69" name="Rectangle 68"/>
          <p:cNvSpPr/>
          <p:nvPr/>
        </p:nvSpPr>
        <p:spPr>
          <a:xfrm>
            <a:off x="422532" y="1909725"/>
            <a:ext cx="3127820" cy="190823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1100" dirty="0">
                <a:solidFill>
                  <a:schemeClr val="tx1"/>
                </a:solidFill>
              </a:rPr>
              <a:t>Take an LFD Test. This should be done: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n-GB" sz="1100" dirty="0">
                <a:solidFill>
                  <a:schemeClr val="tx1"/>
                </a:solidFill>
              </a:rPr>
              <a:t>twice weekly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n-GB" sz="1100" dirty="0">
                <a:solidFill>
                  <a:schemeClr val="tx1"/>
                </a:solidFill>
              </a:rPr>
              <a:t>3-4 days apart as agreed with your setting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n-GB" sz="1100" dirty="0">
                <a:solidFill>
                  <a:schemeClr val="tx1"/>
                </a:solidFill>
              </a:rPr>
              <a:t>in the morning before you leave for work. </a:t>
            </a:r>
          </a:p>
          <a:p>
            <a:pPr algn="just"/>
            <a:endParaRPr lang="en-GB" sz="1100" dirty="0">
              <a:solidFill>
                <a:schemeClr val="tx1"/>
              </a:solidFill>
            </a:endParaRPr>
          </a:p>
          <a:p>
            <a:pPr algn="just"/>
            <a:r>
              <a:rPr lang="en-GB" sz="1100" dirty="0">
                <a:solidFill>
                  <a:schemeClr val="tx1"/>
                </a:solidFill>
              </a:rPr>
              <a:t>Click here to see How to do an LFT Test</a:t>
            </a:r>
          </a:p>
          <a:p>
            <a:pPr algn="just"/>
            <a:r>
              <a:rPr lang="en-GB" sz="1000" dirty="0">
                <a:solidFill>
                  <a:schemeClr val="tx1"/>
                </a:solidFill>
                <a:hlinkClick r:id="rId4"/>
              </a:rPr>
              <a:t>www.gov.uk/covid19-self-test-help</a:t>
            </a:r>
            <a:endParaRPr lang="en-GB" sz="1000" dirty="0">
              <a:solidFill>
                <a:schemeClr val="tx1"/>
              </a:solidFill>
            </a:endParaRPr>
          </a:p>
          <a:p>
            <a:pPr algn="just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i="1" dirty="0">
                <a:solidFill>
                  <a:schemeClr val="tx1"/>
                </a:solidFill>
              </a:rPr>
              <a:t>If you have had a Covid-19 vaccination or have previously tested positive following a standard PCR test you </a:t>
            </a:r>
            <a:r>
              <a:rPr lang="en-GB" sz="1000" b="1" i="1" u="sng" dirty="0">
                <a:solidFill>
                  <a:schemeClr val="tx1"/>
                </a:solidFill>
              </a:rPr>
              <a:t>can</a:t>
            </a:r>
            <a:r>
              <a:rPr lang="en-GB" sz="1000" i="1" dirty="0">
                <a:solidFill>
                  <a:schemeClr val="tx1"/>
                </a:solidFill>
              </a:rPr>
              <a:t> still take an LFD test. 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33501" y="4562858"/>
            <a:ext cx="3497478" cy="467982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Inform your setting of your result </a:t>
            </a:r>
            <a:r>
              <a:rPr lang="en-GB" sz="1000" b="1" dirty="0">
                <a:solidFill>
                  <a:schemeClr val="tx1"/>
                </a:solidFill>
              </a:rPr>
              <a:t>so they can start contact tracing if staff member was in setting in previous 48 hours and notify the LA via the usual notification form.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36793" y="5852488"/>
            <a:ext cx="1087546" cy="38934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Calibri" panose="020F0502020204030204" pitchFamily="34" charset="0"/>
              </a:rPr>
              <a:t>NEGATIVE</a:t>
            </a:r>
            <a:endParaRPr lang="en-GB" sz="105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LFD TEST RESULT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08072" y="5202000"/>
            <a:ext cx="3601326" cy="472161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Log your result on line at </a:t>
            </a:r>
            <a:r>
              <a:rPr lang="en-GB" sz="1100" dirty="0">
                <a:solidFill>
                  <a:schemeClr val="tx1"/>
                </a:solidFill>
                <a:hlinkClick r:id="rId5"/>
              </a:rPr>
              <a:t>www.gov.uk/report-covid19-result</a:t>
            </a:r>
            <a:r>
              <a:rPr lang="en-GB" sz="1100" dirty="0">
                <a:solidFill>
                  <a:schemeClr val="tx1"/>
                </a:solidFill>
              </a:rPr>
              <a:t> (or by phone 119 if no internet available).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76736" y="4054208"/>
            <a:ext cx="3468654" cy="35101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Read your test result </a:t>
            </a:r>
            <a:r>
              <a:rPr lang="en-GB" sz="1100" b="1" dirty="0">
                <a:solidFill>
                  <a:schemeClr val="tx1"/>
                </a:solidFill>
              </a:rPr>
              <a:t>at 30 minutes </a:t>
            </a:r>
            <a:r>
              <a:rPr lang="en-GB" sz="1100" dirty="0">
                <a:solidFill>
                  <a:schemeClr val="tx1"/>
                </a:solidFill>
              </a:rPr>
              <a:t>(not before or after).</a:t>
            </a:r>
          </a:p>
        </p:txBody>
      </p:sp>
      <p:sp>
        <p:nvSpPr>
          <p:cNvPr id="76" name="Rectangle 75"/>
          <p:cNvSpPr/>
          <p:nvPr/>
        </p:nvSpPr>
        <p:spPr>
          <a:xfrm>
            <a:off x="93908" y="6367806"/>
            <a:ext cx="1501993" cy="1590427"/>
          </a:xfrm>
          <a:prstGeom prst="rect">
            <a:avLst/>
          </a:prstGeom>
          <a:solidFill>
            <a:schemeClr val="accent4"/>
          </a:solidFill>
          <a:ln>
            <a:solidFill>
              <a:srgbClr val="FC7CE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CAUTION</a:t>
            </a:r>
          </a:p>
          <a:p>
            <a:r>
              <a:rPr lang="en-GB" sz="1050" dirty="0"/>
              <a:t>Go into the setting and continue to take all current precautions. The test did not detect COVID-19 but rapid tests miss some infections. A negative test does not rule out coronavirus infection.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701508" y="6428054"/>
            <a:ext cx="1502000" cy="14483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C7CE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5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If 1</a:t>
            </a:r>
            <a:r>
              <a:rPr lang="en-GB" sz="1050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GB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void result: repeat using a new LFD test kit.</a:t>
            </a:r>
          </a:p>
          <a:p>
            <a:r>
              <a:rPr lang="en-GB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If 2</a:t>
            </a:r>
            <a:r>
              <a:rPr lang="en-GB" sz="1050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nd</a:t>
            </a:r>
            <a:r>
              <a:rPr lang="en-GB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test result is void: book a PCR test and inform the setting. You </a:t>
            </a:r>
            <a:r>
              <a:rPr lang="en-GB" sz="10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 NOT </a:t>
            </a:r>
            <a:r>
              <a:rPr lang="en-GB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need to self-isolate unless PCR is positive.</a:t>
            </a:r>
          </a:p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343643" y="5713664"/>
            <a:ext cx="2043324" cy="1003726"/>
          </a:xfrm>
          <a:prstGeom prst="rect">
            <a:avLst/>
          </a:prstGeom>
          <a:solidFill>
            <a:srgbClr val="FF5050"/>
          </a:solidFill>
          <a:ln>
            <a:solidFill>
              <a:srgbClr val="FC7CE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Book a PCR test asap online at </a:t>
            </a:r>
            <a:r>
              <a:rPr lang="en-GB" sz="1100" dirty="0">
                <a:solidFill>
                  <a:schemeClr val="tx1"/>
                </a:solidFill>
                <a:hlinkClick r:id="rId6"/>
              </a:rPr>
              <a:t>www.nhs.uk/coronavirus or 119</a:t>
            </a:r>
            <a:r>
              <a:rPr lang="en-GB" sz="1100" dirty="0">
                <a:solidFill>
                  <a:schemeClr val="tx1"/>
                </a:solidFill>
              </a:rPr>
              <a:t>. You and your household must self isolate whilst waiting for the result.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787817" y="3880254"/>
            <a:ext cx="1518385" cy="1503344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Positive Result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Inform your setting</a:t>
            </a:r>
          </a:p>
          <a:p>
            <a:r>
              <a:rPr lang="en-GB" sz="1100" dirty="0">
                <a:solidFill>
                  <a:schemeClr val="tx1"/>
                </a:solidFill>
              </a:rPr>
              <a:t>You and your household must self isolate for 10 days from start of symptoms or date of LFD test as per Government guidelines. </a:t>
            </a:r>
            <a:endParaRPr lang="en-GB" sz="11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364962" y="5858064"/>
            <a:ext cx="1087546" cy="38934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Calibri" panose="020F0502020204030204" pitchFamily="34" charset="0"/>
              </a:rPr>
              <a:t>VOID</a:t>
            </a:r>
            <a:endParaRPr lang="en-GB" sz="105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LFD TEST RESULT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738172" y="5842056"/>
            <a:ext cx="1087546" cy="410212"/>
          </a:xfrm>
          <a:prstGeom prst="rect">
            <a:avLst/>
          </a:prstGeom>
          <a:solidFill>
            <a:srgbClr val="FF5050"/>
          </a:solidFill>
          <a:ln>
            <a:solidFill>
              <a:srgbClr val="FC7CE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Calibri" panose="020F0502020204030204" pitchFamily="34" charset="0"/>
              </a:rPr>
              <a:t>POSITIVE</a:t>
            </a:r>
            <a:endParaRPr lang="en-GB" sz="105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LFD TEST RESULT</a:t>
            </a:r>
          </a:p>
        </p:txBody>
      </p:sp>
      <p:cxnSp>
        <p:nvCxnSpPr>
          <p:cNvPr id="65" name="Straight Arrow Connector 64"/>
          <p:cNvCxnSpPr>
            <a:cxnSpLocks/>
          </p:cNvCxnSpPr>
          <p:nvPr/>
        </p:nvCxnSpPr>
        <p:spPr>
          <a:xfrm>
            <a:off x="1941517" y="1242655"/>
            <a:ext cx="0" cy="189142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cxnSpLocks/>
          </p:cNvCxnSpPr>
          <p:nvPr/>
        </p:nvCxnSpPr>
        <p:spPr>
          <a:xfrm>
            <a:off x="1941517" y="1744517"/>
            <a:ext cx="0" cy="161963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1896267" y="4411328"/>
            <a:ext cx="0" cy="160672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1892488" y="5030840"/>
            <a:ext cx="0" cy="182641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cxnSpLocks/>
            <a:endCxn id="71" idx="0"/>
          </p:cNvCxnSpPr>
          <p:nvPr/>
        </p:nvCxnSpPr>
        <p:spPr>
          <a:xfrm>
            <a:off x="674782" y="5691816"/>
            <a:ext cx="5784" cy="160672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1934582" y="5691816"/>
            <a:ext cx="0" cy="160672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3335672" y="5691816"/>
            <a:ext cx="0" cy="160672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2086132" y="6259491"/>
            <a:ext cx="0" cy="160672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674782" y="6241836"/>
            <a:ext cx="0" cy="160672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5154676" y="1760230"/>
            <a:ext cx="5470" cy="208238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4512112" y="3714553"/>
            <a:ext cx="1422" cy="153444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cxnSpLocks/>
          </p:cNvCxnSpPr>
          <p:nvPr/>
        </p:nvCxnSpPr>
        <p:spPr>
          <a:xfrm>
            <a:off x="5946475" y="3702965"/>
            <a:ext cx="0" cy="165032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cxnSpLocks/>
          </p:cNvCxnSpPr>
          <p:nvPr/>
        </p:nvCxnSpPr>
        <p:spPr>
          <a:xfrm>
            <a:off x="5160146" y="1249263"/>
            <a:ext cx="0" cy="188238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</p:cNvCxnSpPr>
          <p:nvPr/>
        </p:nvCxnSpPr>
        <p:spPr>
          <a:xfrm flipV="1">
            <a:off x="3846159" y="5412180"/>
            <a:ext cx="401228" cy="545540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865833" y="5383600"/>
            <a:ext cx="0" cy="330064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4806208" y="5383598"/>
            <a:ext cx="2510" cy="330066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cxnSpLocks/>
          </p:cNvCxnSpPr>
          <p:nvPr/>
        </p:nvCxnSpPr>
        <p:spPr>
          <a:xfrm>
            <a:off x="1896651" y="3824349"/>
            <a:ext cx="0" cy="233952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58" name="Picture 57">
            <a:extLst>
              <a:ext uri="{FF2B5EF4-FFF2-40B4-BE49-F238E27FC236}">
                <a16:creationId xmlns:a16="http://schemas.microsoft.com/office/drawing/2014/main" id="{2DC7512F-F2FD-48E3-AD08-9777E6EAF8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5292" y="7060215"/>
            <a:ext cx="1751907" cy="68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87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744</TotalTime>
  <Words>619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Bedford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Seana Perkins</dc:creator>
  <cp:lastModifiedBy>Debra Richardson</cp:lastModifiedBy>
  <cp:revision>53</cp:revision>
  <dcterms:created xsi:type="dcterms:W3CDTF">2021-01-22T09:16:23Z</dcterms:created>
  <dcterms:modified xsi:type="dcterms:W3CDTF">2021-01-26T17:22:40Z</dcterms:modified>
</cp:coreProperties>
</file>