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4F11B3-D048-4AEC-8AA9-C51118C0AD26}"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58565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F11B3-D048-4AEC-8AA9-C51118C0AD26}"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251549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F11B3-D048-4AEC-8AA9-C51118C0AD26}"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307252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F11B3-D048-4AEC-8AA9-C51118C0AD26}"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1516133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4F11B3-D048-4AEC-8AA9-C51118C0AD26}"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2086174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4F11B3-D048-4AEC-8AA9-C51118C0AD26}"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1358910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4F11B3-D048-4AEC-8AA9-C51118C0AD26}" type="datetimeFigureOut">
              <a:rPr lang="en-GB" smtClean="0"/>
              <a:t>11/12/2020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356672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4F11B3-D048-4AEC-8AA9-C51118C0AD26}" type="datetimeFigureOut">
              <a:rPr lang="en-GB" smtClean="0"/>
              <a:t>11/12/2020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1562709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F11B3-D048-4AEC-8AA9-C51118C0AD26}" type="datetimeFigureOut">
              <a:rPr lang="en-GB" smtClean="0"/>
              <a:t>11/12/2020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379786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D4F11B3-D048-4AEC-8AA9-C51118C0AD26}"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325612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D4F11B3-D048-4AEC-8AA9-C51118C0AD26}"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A6CFDD-6D06-45AF-87B8-623190AD6D60}" type="slidenum">
              <a:rPr lang="en-GB" smtClean="0"/>
              <a:t>‹#›</a:t>
            </a:fld>
            <a:endParaRPr lang="en-GB"/>
          </a:p>
        </p:txBody>
      </p:sp>
    </p:spTree>
    <p:extLst>
      <p:ext uri="{BB962C8B-B14F-4D97-AF65-F5344CB8AC3E}">
        <p14:creationId xmlns:p14="http://schemas.microsoft.com/office/powerpoint/2010/main" val="293758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D4F11B3-D048-4AEC-8AA9-C51118C0AD26}" type="datetimeFigureOut">
              <a:rPr lang="en-GB" smtClean="0"/>
              <a:t>11/12/2020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8A6CFDD-6D06-45AF-87B8-623190AD6D60}" type="slidenum">
              <a:rPr lang="en-GB" smtClean="0"/>
              <a:t>‹#›</a:t>
            </a:fld>
            <a:endParaRPr lang="en-GB"/>
          </a:p>
        </p:txBody>
      </p:sp>
    </p:spTree>
    <p:extLst>
      <p:ext uri="{BB962C8B-B14F-4D97-AF65-F5344CB8AC3E}">
        <p14:creationId xmlns:p14="http://schemas.microsoft.com/office/powerpoint/2010/main" val="464699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nhs.uk/coronaviru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808579" y="984906"/>
            <a:ext cx="5307135" cy="669827"/>
          </a:xfrm>
          <a:prstGeom prst="flowChartTermina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a:t>Child, or someone in your household, develops symptoms of COVID-19: new continuous cough (</a:t>
            </a:r>
            <a:r>
              <a:rPr lang="en-GB" sz="1050" dirty="0"/>
              <a:t>coughing frequently for more than an hour, or 3 or more coughing episodes in 24 hours) </a:t>
            </a:r>
            <a:r>
              <a:rPr lang="en-GB" sz="1100" dirty="0"/>
              <a:t>and/or high temperature and/or a loss of, or change in, normal sense of taste or smell (anosmia).</a:t>
            </a:r>
            <a:endParaRPr lang="en-GB" sz="1100" baseline="30000" dirty="0"/>
          </a:p>
        </p:txBody>
      </p:sp>
      <p:sp>
        <p:nvSpPr>
          <p:cNvPr id="5" name="Rectangle 4"/>
          <p:cNvSpPr/>
          <p:nvPr/>
        </p:nvSpPr>
        <p:spPr>
          <a:xfrm>
            <a:off x="317501" y="3364528"/>
            <a:ext cx="6221494" cy="6765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a:solidFill>
                  <a:schemeClr val="tx1"/>
                </a:solidFill>
                <a:latin typeface="Calibri" panose="020F0502020204030204" pitchFamily="34" charset="0"/>
                <a:ea typeface="Calibri" panose="020F0502020204030204" pitchFamily="34" charset="0"/>
              </a:rPr>
              <a:t>Book a test as soon as possible for anyone in your household with symptoms. This can be done online at: </a:t>
            </a:r>
            <a:r>
              <a:rPr lang="en-GB" sz="1100" dirty="0">
                <a:solidFill>
                  <a:schemeClr val="tx1"/>
                </a:solidFill>
                <a:hlinkClick r:id="rId2"/>
              </a:rPr>
              <a:t>www.nhs.uk/coronavirus</a:t>
            </a:r>
            <a:r>
              <a:rPr lang="en-GB" sz="1100" dirty="0">
                <a:solidFill>
                  <a:schemeClr val="tx1"/>
                </a:solidFill>
              </a:rPr>
              <a:t>. </a:t>
            </a:r>
          </a:p>
          <a:p>
            <a:pPr algn="ctr"/>
            <a:r>
              <a:rPr lang="en-GB" sz="1100" b="1" dirty="0">
                <a:solidFill>
                  <a:srgbClr val="FF0000"/>
                </a:solidFill>
              </a:rPr>
              <a:t>Please do not let anyone from your household go into a setting or work until the test result is known</a:t>
            </a:r>
            <a:r>
              <a:rPr lang="en-GB" sz="1100" dirty="0">
                <a:solidFill>
                  <a:srgbClr val="FF0000"/>
                </a:solidFill>
              </a:rPr>
              <a:t>.</a:t>
            </a:r>
            <a:endParaRPr lang="en-GB" sz="1100" dirty="0">
              <a:solidFill>
                <a:schemeClr val="tx1"/>
              </a:solidFill>
            </a:endParaRPr>
          </a:p>
          <a:p>
            <a:pPr algn="ctr"/>
            <a:r>
              <a:rPr lang="en-GB" sz="1100" dirty="0">
                <a:solidFill>
                  <a:schemeClr val="tx1"/>
                </a:solidFill>
              </a:rPr>
              <a:t>Alternatively a test can be ordered by phone on NHS 119 for those without the internet.</a:t>
            </a:r>
          </a:p>
        </p:txBody>
      </p:sp>
      <p:sp>
        <p:nvSpPr>
          <p:cNvPr id="6" name="Rectangle 5"/>
          <p:cNvSpPr/>
          <p:nvPr/>
        </p:nvSpPr>
        <p:spPr>
          <a:xfrm>
            <a:off x="317501" y="2567527"/>
            <a:ext cx="6221493" cy="63165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a:solidFill>
                  <a:srgbClr val="000000"/>
                </a:solidFill>
                <a:latin typeface="Calibri" panose="020F0502020204030204" pitchFamily="34" charset="0"/>
                <a:ea typeface="Calibri" panose="020F0502020204030204" pitchFamily="34" charset="0"/>
              </a:rPr>
              <a:t>If your child, or anyone in your household, has symptoms they must isolate at home for </a:t>
            </a:r>
            <a:r>
              <a:rPr lang="en-GB" sz="1100" b="1" dirty="0">
                <a:solidFill>
                  <a:srgbClr val="FF0000"/>
                </a:solidFill>
                <a:latin typeface="Calibri" panose="020F0502020204030204" pitchFamily="34" charset="0"/>
                <a:ea typeface="Calibri" panose="020F0502020204030204" pitchFamily="34" charset="0"/>
              </a:rPr>
              <a:t>10 days </a:t>
            </a:r>
            <a:r>
              <a:rPr lang="en-GB" sz="1100" dirty="0">
                <a:solidFill>
                  <a:srgbClr val="000000"/>
                </a:solidFill>
                <a:latin typeface="Calibri" panose="020F0502020204030204" pitchFamily="34" charset="0"/>
                <a:ea typeface="Calibri" panose="020F0502020204030204" pitchFamily="34" charset="0"/>
              </a:rPr>
              <a:t>(from date of onset of symptoms). The rest of the household should isolate for </a:t>
            </a:r>
            <a:r>
              <a:rPr lang="en-GB" sz="1100" b="1" dirty="0">
                <a:solidFill>
                  <a:srgbClr val="FF0000"/>
                </a:solidFill>
                <a:latin typeface="Calibri" panose="020F0502020204030204" pitchFamily="34" charset="0"/>
                <a:ea typeface="Calibri" panose="020F0502020204030204" pitchFamily="34" charset="0"/>
              </a:rPr>
              <a:t>10 days. </a:t>
            </a:r>
          </a:p>
          <a:p>
            <a:pPr algn="ctr"/>
            <a:r>
              <a:rPr lang="en-GB" sz="1100" dirty="0">
                <a:solidFill>
                  <a:srgbClr val="000000"/>
                </a:solidFill>
                <a:latin typeface="Calibri" panose="020F0502020204030204" pitchFamily="34" charset="0"/>
                <a:ea typeface="Calibri" panose="020F0502020204030204" pitchFamily="34" charset="0"/>
              </a:rPr>
              <a:t>If your child does not have symptoms but someone in the household does, your child and all other household members without symptoms must isolate at home for </a:t>
            </a:r>
            <a:r>
              <a:rPr lang="en-GB" sz="1100" b="1" dirty="0">
                <a:solidFill>
                  <a:srgbClr val="FF0000"/>
                </a:solidFill>
                <a:latin typeface="Calibri" panose="020F0502020204030204" pitchFamily="34" charset="0"/>
                <a:ea typeface="Calibri" panose="020F0502020204030204" pitchFamily="34" charset="0"/>
              </a:rPr>
              <a:t>10 days.</a:t>
            </a:r>
            <a:endParaRPr lang="en-GB" sz="1100" b="1" dirty="0">
              <a:solidFill>
                <a:srgbClr val="FF0000"/>
              </a:solidFill>
            </a:endParaRPr>
          </a:p>
        </p:txBody>
      </p:sp>
      <p:sp>
        <p:nvSpPr>
          <p:cNvPr id="7" name="Rectangle 6"/>
          <p:cNvSpPr/>
          <p:nvPr/>
        </p:nvSpPr>
        <p:spPr>
          <a:xfrm>
            <a:off x="823224" y="5099284"/>
            <a:ext cx="5289822" cy="294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a:solidFill>
                  <a:srgbClr val="000000"/>
                </a:solidFill>
                <a:latin typeface="Calibri" panose="020F0502020204030204" pitchFamily="34" charset="0"/>
                <a:ea typeface="Calibri" panose="020F0502020204030204" pitchFamily="34" charset="0"/>
              </a:rPr>
              <a:t>Result of test (you will receive this by email or text message).</a:t>
            </a:r>
          </a:p>
          <a:p>
            <a:pPr algn="ctr"/>
            <a:r>
              <a:rPr lang="en-GB" sz="1100" b="1" dirty="0">
                <a:solidFill>
                  <a:srgbClr val="000000"/>
                </a:solidFill>
                <a:latin typeface="Calibri" panose="020F0502020204030204" pitchFamily="34" charset="0"/>
                <a:ea typeface="Calibri" panose="020F0502020204030204" pitchFamily="34" charset="0"/>
              </a:rPr>
              <a:t>It is important you inform the setting of the result as soon as possible.</a:t>
            </a:r>
            <a:endParaRPr lang="en-GB" sz="1100" b="1" dirty="0"/>
          </a:p>
        </p:txBody>
      </p:sp>
      <p:sp>
        <p:nvSpPr>
          <p:cNvPr id="8" name="Rectangle 7"/>
          <p:cNvSpPr/>
          <p:nvPr/>
        </p:nvSpPr>
        <p:spPr>
          <a:xfrm>
            <a:off x="800730" y="5575543"/>
            <a:ext cx="2141397" cy="22190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b="1" dirty="0">
                <a:solidFill>
                  <a:srgbClr val="000000"/>
                </a:solidFill>
                <a:latin typeface="Calibri" panose="020F0502020204030204" pitchFamily="34" charset="0"/>
                <a:ea typeface="Calibri" panose="020F0502020204030204" pitchFamily="34" charset="0"/>
              </a:rPr>
              <a:t>Negative</a:t>
            </a:r>
            <a:endParaRPr lang="en-GB" sz="1100" b="1" dirty="0"/>
          </a:p>
        </p:txBody>
      </p:sp>
      <p:sp>
        <p:nvSpPr>
          <p:cNvPr id="9" name="Flowchart: Terminator 8"/>
          <p:cNvSpPr/>
          <p:nvPr/>
        </p:nvSpPr>
        <p:spPr>
          <a:xfrm>
            <a:off x="800730" y="6004729"/>
            <a:ext cx="2135944" cy="535947"/>
          </a:xfrm>
          <a:prstGeom prst="flowChartTermina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a:t>Child can return to setting once well. The rest of the household can stop isolating. </a:t>
            </a:r>
          </a:p>
        </p:txBody>
      </p:sp>
      <p:sp>
        <p:nvSpPr>
          <p:cNvPr id="10" name="Rectangle 9"/>
          <p:cNvSpPr/>
          <p:nvPr/>
        </p:nvSpPr>
        <p:spPr>
          <a:xfrm>
            <a:off x="819188" y="1852517"/>
            <a:ext cx="2475641" cy="5219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a:solidFill>
                  <a:srgbClr val="000000"/>
                </a:solidFill>
                <a:latin typeface="Calibri" panose="020F0502020204030204" pitchFamily="34" charset="0"/>
                <a:ea typeface="Calibri" panose="020F0502020204030204" pitchFamily="34" charset="0"/>
              </a:rPr>
              <a:t>If your child is at home, </a:t>
            </a:r>
            <a:r>
              <a:rPr lang="en-GB" sz="1100" b="1" dirty="0">
                <a:solidFill>
                  <a:srgbClr val="000000"/>
                </a:solidFill>
                <a:latin typeface="Calibri" panose="020F0502020204030204" pitchFamily="34" charset="0"/>
                <a:ea typeface="Calibri" panose="020F0502020204030204" pitchFamily="34" charset="0"/>
              </a:rPr>
              <a:t>do not send them to their education setting</a:t>
            </a:r>
            <a:r>
              <a:rPr lang="en-GB" sz="1100" dirty="0">
                <a:solidFill>
                  <a:srgbClr val="000000"/>
                </a:solidFill>
                <a:latin typeface="Calibri" panose="020F0502020204030204" pitchFamily="34" charset="0"/>
                <a:ea typeface="Calibri" panose="020F0502020204030204" pitchFamily="34" charset="0"/>
              </a:rPr>
              <a:t>. Inform the setting through absence reporting.</a:t>
            </a:r>
            <a:endParaRPr lang="en-GB" sz="1100" dirty="0"/>
          </a:p>
        </p:txBody>
      </p:sp>
      <p:sp>
        <p:nvSpPr>
          <p:cNvPr id="11" name="Rectangle 10"/>
          <p:cNvSpPr/>
          <p:nvPr/>
        </p:nvSpPr>
        <p:spPr>
          <a:xfrm>
            <a:off x="3162622" y="5575543"/>
            <a:ext cx="2939790" cy="22190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b="1" dirty="0">
                <a:solidFill>
                  <a:srgbClr val="000000"/>
                </a:solidFill>
                <a:latin typeface="Calibri" panose="020F0502020204030204" pitchFamily="34" charset="0"/>
                <a:ea typeface="Calibri" panose="020F0502020204030204" pitchFamily="34" charset="0"/>
              </a:rPr>
              <a:t>Positive</a:t>
            </a:r>
            <a:endParaRPr lang="en-GB" sz="1100" b="1" dirty="0"/>
          </a:p>
        </p:txBody>
      </p:sp>
      <p:sp>
        <p:nvSpPr>
          <p:cNvPr id="12" name="Rectangle 11"/>
          <p:cNvSpPr/>
          <p:nvPr/>
        </p:nvSpPr>
        <p:spPr>
          <a:xfrm>
            <a:off x="317500" y="4157969"/>
            <a:ext cx="6221493" cy="8042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a:t>Your closest test location will be offered when you book, and both drive-in and walk-in tests are available in Milton Keynes. You may need to visit the website regularly for more slots to be released. If you are not able to walk or drive to the test centre, and no-one you live with can take you, you can request a home test kit. </a:t>
            </a:r>
          </a:p>
          <a:p>
            <a:pPr algn="ctr"/>
            <a:r>
              <a:rPr lang="en-GB" sz="1100" b="1" dirty="0"/>
              <a:t>Do not take a taxi or use public transport</a:t>
            </a:r>
            <a:r>
              <a:rPr lang="en-GB" sz="1100" dirty="0"/>
              <a:t>.</a:t>
            </a:r>
          </a:p>
        </p:txBody>
      </p:sp>
      <p:sp>
        <p:nvSpPr>
          <p:cNvPr id="15" name="Rectangle 14"/>
          <p:cNvSpPr/>
          <p:nvPr/>
        </p:nvSpPr>
        <p:spPr>
          <a:xfrm>
            <a:off x="3630109" y="1823259"/>
            <a:ext cx="2485605" cy="5072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a:solidFill>
                  <a:srgbClr val="000000"/>
                </a:solidFill>
                <a:latin typeface="Calibri" panose="020F0502020204030204" pitchFamily="34" charset="0"/>
                <a:ea typeface="Calibri" panose="020F0502020204030204" pitchFamily="34" charset="0"/>
              </a:rPr>
              <a:t>If your child develops symptoms at their education setting, they will be separated from others and </a:t>
            </a:r>
            <a:r>
              <a:rPr lang="en-GB" sz="1100" b="1" dirty="0">
                <a:solidFill>
                  <a:srgbClr val="000000"/>
                </a:solidFill>
                <a:latin typeface="Calibri" panose="020F0502020204030204" pitchFamily="34" charset="0"/>
                <a:ea typeface="Calibri" panose="020F0502020204030204" pitchFamily="34" charset="0"/>
              </a:rPr>
              <a:t>sent home.</a:t>
            </a:r>
            <a:endParaRPr lang="en-GB" sz="1100" dirty="0">
              <a:solidFill>
                <a:srgbClr val="000000"/>
              </a:solidFill>
              <a:latin typeface="Calibri" panose="020F0502020204030204" pitchFamily="34" charset="0"/>
              <a:ea typeface="Calibri" panose="020F0502020204030204" pitchFamily="34" charset="0"/>
            </a:endParaRPr>
          </a:p>
        </p:txBody>
      </p:sp>
      <p:sp>
        <p:nvSpPr>
          <p:cNvPr id="49" name="Rectangle 48"/>
          <p:cNvSpPr/>
          <p:nvPr/>
        </p:nvSpPr>
        <p:spPr>
          <a:xfrm>
            <a:off x="3162622" y="6586124"/>
            <a:ext cx="2948447" cy="85530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solidFill>
                  <a:srgbClr val="000000"/>
                </a:solidFill>
                <a:latin typeface="Calibri" panose="020F0502020204030204" pitchFamily="34" charset="0"/>
                <a:ea typeface="Calibri" panose="020F0502020204030204" pitchFamily="34" charset="0"/>
              </a:rPr>
              <a:t>Ensure positive case completes remainder of </a:t>
            </a:r>
            <a:r>
              <a:rPr lang="en-GB" sz="1100" b="1" dirty="0">
                <a:solidFill>
                  <a:srgbClr val="FF0000"/>
                </a:solidFill>
                <a:latin typeface="Calibri" panose="020F0502020204030204" pitchFamily="34" charset="0"/>
                <a:ea typeface="Calibri" panose="020F0502020204030204" pitchFamily="34" charset="0"/>
              </a:rPr>
              <a:t>10 day </a:t>
            </a:r>
            <a:r>
              <a:rPr lang="en-GB" sz="1100" dirty="0">
                <a:solidFill>
                  <a:srgbClr val="000000"/>
                </a:solidFill>
                <a:latin typeface="Calibri" panose="020F0502020204030204" pitchFamily="34" charset="0"/>
                <a:ea typeface="Calibri" panose="020F0502020204030204" pitchFamily="34" charset="0"/>
              </a:rPr>
              <a:t>isolation period (from date of onset of symptoms). Household members without symptoms should complete </a:t>
            </a:r>
            <a:r>
              <a:rPr lang="en-GB" sz="1100" b="1" dirty="0">
                <a:solidFill>
                  <a:srgbClr val="FF0000"/>
                </a:solidFill>
                <a:latin typeface="Calibri" panose="020F0502020204030204" pitchFamily="34" charset="0"/>
                <a:ea typeface="Calibri" panose="020F0502020204030204" pitchFamily="34" charset="0"/>
              </a:rPr>
              <a:t>10 day </a:t>
            </a:r>
            <a:r>
              <a:rPr lang="en-GB" sz="1100" dirty="0">
                <a:solidFill>
                  <a:srgbClr val="000000"/>
                </a:solidFill>
                <a:latin typeface="Calibri" panose="020F0502020204030204" pitchFamily="34" charset="0"/>
                <a:ea typeface="Calibri" panose="020F0502020204030204" pitchFamily="34" charset="0"/>
              </a:rPr>
              <a:t>isolation – even if they have received a negative test result.</a:t>
            </a:r>
            <a:endParaRPr lang="en-GB" sz="1100" dirty="0"/>
          </a:p>
        </p:txBody>
      </p:sp>
      <p:sp>
        <p:nvSpPr>
          <p:cNvPr id="50" name="Rectangle 49"/>
          <p:cNvSpPr/>
          <p:nvPr/>
        </p:nvSpPr>
        <p:spPr>
          <a:xfrm>
            <a:off x="3162622" y="5979002"/>
            <a:ext cx="2939790" cy="4255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solidFill>
                  <a:srgbClr val="000000"/>
                </a:solidFill>
                <a:latin typeface="Calibri" panose="020F0502020204030204" pitchFamily="34" charset="0"/>
              </a:rPr>
              <a:t>Inform setting of positive test result as soon as possible.</a:t>
            </a:r>
            <a:endParaRPr lang="en-GB" sz="1100" dirty="0"/>
          </a:p>
        </p:txBody>
      </p:sp>
      <p:sp>
        <p:nvSpPr>
          <p:cNvPr id="51" name="Rectangle 50"/>
          <p:cNvSpPr/>
          <p:nvPr/>
        </p:nvSpPr>
        <p:spPr>
          <a:xfrm>
            <a:off x="3162622" y="7622984"/>
            <a:ext cx="2939790" cy="92090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solidFill>
                  <a:srgbClr val="000000"/>
                </a:solidFill>
                <a:latin typeface="Calibri" panose="020F0502020204030204" pitchFamily="34" charset="0"/>
                <a:ea typeface="Calibri" panose="020F0502020204030204" pitchFamily="34" charset="0"/>
              </a:rPr>
              <a:t>NHS test and trace service will send you a text or email alert or call you with instructions of how to share details of people with whom you have had close, recent contact and places you have visited. </a:t>
            </a:r>
            <a:endParaRPr lang="en-GB" sz="1100" dirty="0"/>
          </a:p>
        </p:txBody>
      </p:sp>
      <p:sp>
        <p:nvSpPr>
          <p:cNvPr id="52" name="Flowchart: Terminator 51"/>
          <p:cNvSpPr/>
          <p:nvPr/>
        </p:nvSpPr>
        <p:spPr>
          <a:xfrm>
            <a:off x="823224" y="8725443"/>
            <a:ext cx="5279188" cy="935860"/>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100" dirty="0"/>
              <a:t>If a child is a confirmed case they can return to school after 10 days. However if they still have a temperature, diarrhoea or are being sick they should wait a further 48 hours after these symptoms stop. If a household member is a confirmed case, but child does not develop symptoms, they can return to setting only after completing the </a:t>
            </a:r>
            <a:r>
              <a:rPr lang="en-GB" sz="1100" b="1" dirty="0">
                <a:solidFill>
                  <a:srgbClr val="FF0000"/>
                </a:solidFill>
              </a:rPr>
              <a:t>10 days </a:t>
            </a:r>
            <a:r>
              <a:rPr lang="en-GB" sz="1100" dirty="0"/>
              <a:t>household isolation period.</a:t>
            </a:r>
          </a:p>
        </p:txBody>
      </p:sp>
      <p:sp>
        <p:nvSpPr>
          <p:cNvPr id="53" name="TextBox 52"/>
          <p:cNvSpPr txBox="1"/>
          <p:nvPr/>
        </p:nvSpPr>
        <p:spPr>
          <a:xfrm>
            <a:off x="579121" y="8146884"/>
            <a:ext cx="242088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1200" dirty="0"/>
              <a:t>For medical advice call NHS 111, or in an emergency call 999</a:t>
            </a:r>
          </a:p>
        </p:txBody>
      </p:sp>
      <p:cxnSp>
        <p:nvCxnSpPr>
          <p:cNvPr id="55" name="Straight Arrow Connector 54"/>
          <p:cNvCxnSpPr/>
          <p:nvPr/>
        </p:nvCxnSpPr>
        <p:spPr>
          <a:xfrm>
            <a:off x="1875928" y="1635135"/>
            <a:ext cx="1" cy="16852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58" name="Straight Arrow Connector 57"/>
          <p:cNvCxnSpPr/>
          <p:nvPr/>
        </p:nvCxnSpPr>
        <p:spPr>
          <a:xfrm>
            <a:off x="4629523" y="1637053"/>
            <a:ext cx="1" cy="16852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59" name="Straight Arrow Connector 58"/>
          <p:cNvCxnSpPr/>
          <p:nvPr/>
        </p:nvCxnSpPr>
        <p:spPr>
          <a:xfrm>
            <a:off x="1878606" y="2374449"/>
            <a:ext cx="0" cy="15979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2" name="Straight Arrow Connector 61"/>
          <p:cNvCxnSpPr/>
          <p:nvPr/>
        </p:nvCxnSpPr>
        <p:spPr>
          <a:xfrm flipH="1">
            <a:off x="4636845" y="2347869"/>
            <a:ext cx="3734" cy="14565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3" name="Straight Arrow Connector 62"/>
          <p:cNvCxnSpPr/>
          <p:nvPr/>
        </p:nvCxnSpPr>
        <p:spPr>
          <a:xfrm>
            <a:off x="3462145" y="3196003"/>
            <a:ext cx="1" cy="16852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4" name="Straight Arrow Connector 63"/>
          <p:cNvCxnSpPr/>
          <p:nvPr/>
        </p:nvCxnSpPr>
        <p:spPr>
          <a:xfrm>
            <a:off x="3468133" y="4015464"/>
            <a:ext cx="1" cy="16852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5" name="Straight Arrow Connector 64"/>
          <p:cNvCxnSpPr/>
          <p:nvPr/>
        </p:nvCxnSpPr>
        <p:spPr>
          <a:xfrm flipH="1">
            <a:off x="3468133" y="4917730"/>
            <a:ext cx="5678" cy="17381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6" name="Straight Arrow Connector 65"/>
          <p:cNvCxnSpPr/>
          <p:nvPr/>
        </p:nvCxnSpPr>
        <p:spPr>
          <a:xfrm>
            <a:off x="1875928" y="5393992"/>
            <a:ext cx="1" cy="16852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7" name="Straight Arrow Connector 66"/>
          <p:cNvCxnSpPr/>
          <p:nvPr/>
        </p:nvCxnSpPr>
        <p:spPr>
          <a:xfrm>
            <a:off x="1875928" y="5823300"/>
            <a:ext cx="1" cy="16852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8" name="Straight Arrow Connector 67"/>
          <p:cNvCxnSpPr/>
          <p:nvPr/>
        </p:nvCxnSpPr>
        <p:spPr>
          <a:xfrm>
            <a:off x="4632516" y="5409478"/>
            <a:ext cx="1" cy="168525"/>
          </a:xfrm>
          <a:prstGeom prst="straightConnector1">
            <a:avLst/>
          </a:prstGeom>
          <a:ln>
            <a:solidFill>
              <a:srgbClr val="FFC000"/>
            </a:solidFill>
            <a:tailEnd type="triangle"/>
          </a:ln>
        </p:spPr>
        <p:style>
          <a:lnRef idx="1">
            <a:schemeClr val="accent6"/>
          </a:lnRef>
          <a:fillRef idx="0">
            <a:schemeClr val="accent6"/>
          </a:fillRef>
          <a:effectRef idx="0">
            <a:schemeClr val="accent6"/>
          </a:effectRef>
          <a:fontRef idx="minor">
            <a:schemeClr val="tx1"/>
          </a:fontRef>
        </p:style>
      </p:cxnSp>
      <p:cxnSp>
        <p:nvCxnSpPr>
          <p:cNvPr id="69" name="Straight Arrow Connector 68"/>
          <p:cNvCxnSpPr/>
          <p:nvPr/>
        </p:nvCxnSpPr>
        <p:spPr>
          <a:xfrm>
            <a:off x="4632514" y="5791084"/>
            <a:ext cx="1" cy="168525"/>
          </a:xfrm>
          <a:prstGeom prst="straightConnector1">
            <a:avLst/>
          </a:prstGeom>
          <a:ln>
            <a:solidFill>
              <a:srgbClr val="FFC000"/>
            </a:solidFill>
            <a:tailEnd type="triangle"/>
          </a:ln>
        </p:spPr>
        <p:style>
          <a:lnRef idx="1">
            <a:schemeClr val="accent6"/>
          </a:lnRef>
          <a:fillRef idx="0">
            <a:schemeClr val="accent6"/>
          </a:fillRef>
          <a:effectRef idx="0">
            <a:schemeClr val="accent6"/>
          </a:effectRef>
          <a:fontRef idx="minor">
            <a:schemeClr val="tx1"/>
          </a:fontRef>
        </p:style>
      </p:cxnSp>
      <p:cxnSp>
        <p:nvCxnSpPr>
          <p:cNvPr id="70" name="Straight Arrow Connector 69"/>
          <p:cNvCxnSpPr/>
          <p:nvPr/>
        </p:nvCxnSpPr>
        <p:spPr>
          <a:xfrm>
            <a:off x="4632513" y="6406605"/>
            <a:ext cx="1" cy="168525"/>
          </a:xfrm>
          <a:prstGeom prst="straightConnector1">
            <a:avLst/>
          </a:prstGeom>
          <a:ln>
            <a:solidFill>
              <a:srgbClr val="FFC000"/>
            </a:solidFill>
            <a:tailEnd type="triangle"/>
          </a:ln>
        </p:spPr>
        <p:style>
          <a:lnRef idx="1">
            <a:schemeClr val="accent6"/>
          </a:lnRef>
          <a:fillRef idx="0">
            <a:schemeClr val="accent6"/>
          </a:fillRef>
          <a:effectRef idx="0">
            <a:schemeClr val="accent6"/>
          </a:effectRef>
          <a:fontRef idx="minor">
            <a:schemeClr val="tx1"/>
          </a:fontRef>
        </p:style>
      </p:cxnSp>
      <p:cxnSp>
        <p:nvCxnSpPr>
          <p:cNvPr id="71" name="Straight Arrow Connector 70"/>
          <p:cNvCxnSpPr/>
          <p:nvPr/>
        </p:nvCxnSpPr>
        <p:spPr>
          <a:xfrm>
            <a:off x="4632512" y="7436778"/>
            <a:ext cx="1" cy="168525"/>
          </a:xfrm>
          <a:prstGeom prst="straightConnector1">
            <a:avLst/>
          </a:prstGeom>
          <a:ln>
            <a:solidFill>
              <a:srgbClr val="FFC000"/>
            </a:solidFill>
            <a:tailEnd type="triangle"/>
          </a:ln>
        </p:spPr>
        <p:style>
          <a:lnRef idx="1">
            <a:schemeClr val="accent6"/>
          </a:lnRef>
          <a:fillRef idx="0">
            <a:schemeClr val="accent6"/>
          </a:fillRef>
          <a:effectRef idx="0">
            <a:schemeClr val="accent6"/>
          </a:effectRef>
          <a:fontRef idx="minor">
            <a:schemeClr val="tx1"/>
          </a:fontRef>
        </p:style>
      </p:cxnSp>
      <p:cxnSp>
        <p:nvCxnSpPr>
          <p:cNvPr id="72" name="Straight Arrow Connector 71"/>
          <p:cNvCxnSpPr/>
          <p:nvPr/>
        </p:nvCxnSpPr>
        <p:spPr>
          <a:xfrm>
            <a:off x="4632512" y="8556915"/>
            <a:ext cx="1" cy="168525"/>
          </a:xfrm>
          <a:prstGeom prst="straightConnector1">
            <a:avLst/>
          </a:prstGeom>
          <a:ln>
            <a:solidFill>
              <a:srgbClr val="FFC000"/>
            </a:solidFill>
            <a:tailEnd type="triangle"/>
          </a:ln>
        </p:spPr>
        <p:style>
          <a:lnRef idx="1">
            <a:schemeClr val="accent6"/>
          </a:lnRef>
          <a:fillRef idx="0">
            <a:schemeClr val="accent6"/>
          </a:fillRef>
          <a:effectRef idx="0">
            <a:schemeClr val="accent6"/>
          </a:effectRef>
          <a:fontRef idx="minor">
            <a:schemeClr val="tx1"/>
          </a:fontRef>
        </p:style>
      </p:cxnSp>
      <p:sp>
        <p:nvSpPr>
          <p:cNvPr id="73" name="TextBox 72"/>
          <p:cNvSpPr txBox="1"/>
          <p:nvPr/>
        </p:nvSpPr>
        <p:spPr>
          <a:xfrm>
            <a:off x="397274" y="384071"/>
            <a:ext cx="6141720" cy="338554"/>
          </a:xfrm>
          <a:prstGeom prst="rect">
            <a:avLst/>
          </a:prstGeom>
          <a:noFill/>
        </p:spPr>
        <p:txBody>
          <a:bodyPr wrap="square" rtlCol="0">
            <a:spAutoFit/>
          </a:bodyPr>
          <a:lstStyle/>
          <a:p>
            <a:pPr algn="ctr"/>
            <a:r>
              <a:rPr lang="en-GB" sz="1600" b="1" u="sng" dirty="0">
                <a:solidFill>
                  <a:srgbClr val="00B050"/>
                </a:solidFill>
              </a:rPr>
              <a:t>Coronavirus information for Parents/Carers (From Nov 23</a:t>
            </a:r>
            <a:r>
              <a:rPr lang="en-GB" sz="1600" b="1" u="sng" baseline="30000" dirty="0">
                <a:solidFill>
                  <a:srgbClr val="00B050"/>
                </a:solidFill>
              </a:rPr>
              <a:t>rd</a:t>
            </a:r>
            <a:r>
              <a:rPr lang="en-GB" sz="1600" b="1" u="sng" dirty="0">
                <a:solidFill>
                  <a:srgbClr val="00B050"/>
                </a:solidFill>
              </a:rPr>
              <a:t> 2020)</a:t>
            </a:r>
          </a:p>
        </p:txBody>
      </p:sp>
      <p:sp>
        <p:nvSpPr>
          <p:cNvPr id="2" name="TextBox 1"/>
          <p:cNvSpPr txBox="1"/>
          <p:nvPr/>
        </p:nvSpPr>
        <p:spPr>
          <a:xfrm>
            <a:off x="254000" y="6789611"/>
            <a:ext cx="2746003" cy="127727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100" dirty="0"/>
              <a:t>If your child is identified as having been </a:t>
            </a:r>
            <a:r>
              <a:rPr lang="en-GB" sz="1100" b="1" dirty="0"/>
              <a:t>in close contact with a confirmed case</a:t>
            </a:r>
            <a:r>
              <a:rPr lang="en-GB" sz="1100" dirty="0"/>
              <a:t>, they will be asked to self-isolate for </a:t>
            </a:r>
            <a:r>
              <a:rPr lang="en-GB" sz="1100" b="1" dirty="0">
                <a:solidFill>
                  <a:srgbClr val="FF0000"/>
                </a:solidFill>
              </a:rPr>
              <a:t>10 days</a:t>
            </a:r>
            <a:r>
              <a:rPr lang="en-GB" sz="1100" dirty="0"/>
              <a:t>. The rest of the household does not need to isolate unless the child/close contact develops symptoms. </a:t>
            </a:r>
            <a:r>
              <a:rPr lang="en-GB" sz="1100" b="1" dirty="0"/>
              <a:t>ONLY GO FOR A TEST IF SYMPTOMATIC</a:t>
            </a:r>
          </a:p>
        </p:txBody>
      </p:sp>
      <p:sp>
        <p:nvSpPr>
          <p:cNvPr id="13" name="TextBox 12"/>
          <p:cNvSpPr txBox="1"/>
          <p:nvPr/>
        </p:nvSpPr>
        <p:spPr>
          <a:xfrm>
            <a:off x="0" y="747848"/>
            <a:ext cx="6858000" cy="461665"/>
          </a:xfrm>
          <a:prstGeom prst="rect">
            <a:avLst/>
          </a:prstGeom>
          <a:noFill/>
        </p:spPr>
        <p:txBody>
          <a:bodyPr wrap="square" rtlCol="0">
            <a:spAutoFit/>
          </a:bodyPr>
          <a:lstStyle/>
          <a:p>
            <a:pPr algn="ctr"/>
            <a:r>
              <a:rPr lang="en-GB" sz="1200" dirty="0"/>
              <a:t>For general advice about COVID-19 and the symptoms to look for go to: </a:t>
            </a:r>
            <a:r>
              <a:rPr lang="en-GB" sz="1200" dirty="0">
                <a:hlinkClick r:id="rId2"/>
              </a:rPr>
              <a:t>www.nhs.uk/coronavirus</a:t>
            </a:r>
            <a:endParaRPr lang="en-GB" sz="1200" dirty="0"/>
          </a:p>
          <a:p>
            <a:pPr algn="ctr"/>
            <a:endParaRPr lang="en-GB" sz="1200" dirty="0"/>
          </a:p>
        </p:txBody>
      </p:sp>
    </p:spTree>
    <p:extLst>
      <p:ext uri="{BB962C8B-B14F-4D97-AF65-F5344CB8AC3E}">
        <p14:creationId xmlns:p14="http://schemas.microsoft.com/office/powerpoint/2010/main" val="22758907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TotalTime>
  <Words>627</Words>
  <Application>Microsoft Office PowerPoint</Application>
  <PresentationFormat>A4 Paper (210x297 mm)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Bedford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Marimba Carr</dc:creator>
  <cp:lastModifiedBy>Debra Richardson</cp:lastModifiedBy>
  <cp:revision>43</cp:revision>
  <dcterms:created xsi:type="dcterms:W3CDTF">2020-06-05T08:35:00Z</dcterms:created>
  <dcterms:modified xsi:type="dcterms:W3CDTF">2020-12-11T16:20:53Z</dcterms:modified>
</cp:coreProperties>
</file>