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FF6600"/>
    <a:srgbClr val="FC7CED"/>
    <a:srgbClr val="97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248" y="-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0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2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0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7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5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3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5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4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.uk/coronavirus" TargetMode="External"/><Relationship Id="rId2" Type="http://schemas.openxmlformats.org/officeDocument/2006/relationships/hyperlink" Target="https://drive.google.com/drive/folders/1jYv0MjFyIIbzgPn_1S10OuRgfrj_b5_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/>
          <p:cNvSpPr/>
          <p:nvPr/>
        </p:nvSpPr>
        <p:spPr>
          <a:xfrm>
            <a:off x="1017095" y="1656274"/>
            <a:ext cx="1841520" cy="26669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NO</a:t>
            </a:r>
            <a:endParaRPr lang="en-GB" sz="1100" baseline="30000" dirty="0"/>
          </a:p>
        </p:txBody>
      </p:sp>
      <p:sp>
        <p:nvSpPr>
          <p:cNvPr id="11" name="Flowchart: Terminator 10"/>
          <p:cNvSpPr/>
          <p:nvPr/>
        </p:nvSpPr>
        <p:spPr>
          <a:xfrm>
            <a:off x="4070181" y="1656273"/>
            <a:ext cx="2043900" cy="306550"/>
          </a:xfrm>
          <a:prstGeom prst="flowChartTerminator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YES </a:t>
            </a:r>
            <a:endParaRPr lang="en-GB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-76611" y="177427"/>
            <a:ext cx="69241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F0"/>
                </a:solidFill>
              </a:rPr>
              <a:t>Rapid Lateral Flow Device Testing for Asymptomatic Staff &amp; Pupils in </a:t>
            </a:r>
            <a:r>
              <a:rPr lang="en-GB" sz="1400" b="1" u="sng" dirty="0">
                <a:solidFill>
                  <a:srgbClr val="00B0F0"/>
                </a:solidFill>
              </a:rPr>
              <a:t>Secondary </a:t>
            </a:r>
            <a:r>
              <a:rPr lang="en-GB" sz="1400" b="1" dirty="0">
                <a:solidFill>
                  <a:srgbClr val="00B0F0"/>
                </a:solidFill>
              </a:rPr>
              <a:t>Schools </a:t>
            </a:r>
          </a:p>
          <a:p>
            <a:pPr algn="ctr"/>
            <a:r>
              <a:rPr lang="en-GB" sz="1400" b="1" dirty="0">
                <a:solidFill>
                  <a:srgbClr val="00B0F0"/>
                </a:solidFill>
              </a:rPr>
              <a:t>and </a:t>
            </a:r>
            <a:r>
              <a:rPr lang="en-GB" sz="1400" b="1" u="sng" dirty="0">
                <a:solidFill>
                  <a:srgbClr val="00B0F0"/>
                </a:solidFill>
              </a:rPr>
              <a:t>Special Schools</a:t>
            </a:r>
            <a:r>
              <a:rPr lang="en-GB" sz="1400" b="1" dirty="0">
                <a:solidFill>
                  <a:srgbClr val="00B0F0"/>
                </a:solidFill>
              </a:rPr>
              <a:t>: January 2021</a:t>
            </a:r>
          </a:p>
          <a:p>
            <a:endParaRPr lang="en-GB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80738" y="7304160"/>
            <a:ext cx="6637111" cy="17697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Please 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LFD tests are used for identifying asymptomatic cases and should not be used if you have any symptoms.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Staff members should continue to be tested twice weekly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Ongoing, twice weekly testing for pupils is not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LFD tests are safe to use in pregnancy.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Anyone who has had a Covid-19 vaccination </a:t>
            </a:r>
            <a:r>
              <a:rPr lang="en-GB" sz="900" b="1" u="sng" dirty="0"/>
              <a:t>can</a:t>
            </a:r>
            <a:r>
              <a:rPr lang="en-GB" sz="900" dirty="0"/>
              <a:t> still take part in the LFD testing as they may still transmit the virus.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someone is identified as a close contact of a positive case, a negative LFD test does not mean they can stop isolating.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someone has had a recent nosebleed they should use the other nostril to swab for the LFD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someone has a nose piercing they should use the other nostril or remove piercing before swabbing.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you have had a previous positive PCR test you </a:t>
            </a:r>
            <a:r>
              <a:rPr lang="en-GB" sz="900" b="1" u="sng" dirty="0"/>
              <a:t>can </a:t>
            </a:r>
            <a:r>
              <a:rPr lang="en-GB" sz="900" dirty="0"/>
              <a:t>still take an LFD test.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See guidance for further information</a:t>
            </a:r>
            <a:r>
              <a:rPr lang="en-GB" sz="900" i="1" dirty="0">
                <a:solidFill>
                  <a:srgbClr val="FF0000"/>
                </a:solidFill>
              </a:rPr>
              <a:t>:</a:t>
            </a:r>
          </a:p>
          <a:p>
            <a:r>
              <a:rPr lang="en-GB" sz="1000" u="sng" dirty="0">
                <a:hlinkClick r:id="rId2"/>
              </a:rPr>
              <a:t>https://drive.google.com/drive/folders/1jYv0MjFyIIbzgPn_1S10OuRgfrj_b5_P</a:t>
            </a:r>
            <a:endParaRPr lang="en-GB" sz="1000" i="1" dirty="0">
              <a:solidFill>
                <a:srgbClr val="FF0000"/>
              </a:solidFill>
            </a:endParaRPr>
          </a:p>
        </p:txBody>
      </p:sp>
      <p:sp>
        <p:nvSpPr>
          <p:cNvPr id="44" name="Flowchart: Terminator 43"/>
          <p:cNvSpPr/>
          <p:nvPr/>
        </p:nvSpPr>
        <p:spPr>
          <a:xfrm>
            <a:off x="264798" y="756768"/>
            <a:ext cx="6362835" cy="712753"/>
          </a:xfrm>
          <a:prstGeom prst="flowChartTerminator">
            <a:avLst/>
          </a:prstGeom>
          <a:solidFill>
            <a:srgbClr val="FF66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Please ask if staff member or pupil (or anyone in their household) has developed symptoms of COVID-19: new continuous cough (</a:t>
            </a:r>
            <a:r>
              <a:rPr lang="en-GB" sz="1050" dirty="0"/>
              <a:t>coughing frequently for more than an hour, or 3 or more coughing episodes in 24 hours) </a:t>
            </a:r>
            <a:r>
              <a:rPr lang="en-GB" sz="1100" dirty="0"/>
              <a:t>and/or high temperature and/or a loss of, or change in, normal sense of taste or smell (anosmia).</a:t>
            </a:r>
            <a:endParaRPr lang="en-GB" sz="1100" baseline="30000" dirty="0"/>
          </a:p>
        </p:txBody>
      </p:sp>
      <p:sp>
        <p:nvSpPr>
          <p:cNvPr id="46" name="Rectangle 45"/>
          <p:cNvSpPr/>
          <p:nvPr/>
        </p:nvSpPr>
        <p:spPr>
          <a:xfrm>
            <a:off x="4070181" y="2167456"/>
            <a:ext cx="2365452" cy="133709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NOT use the LFD Test, isolate and send the staff member/pupil home to book a standard PCR test as soon as possible. This can be done online at: </a:t>
            </a:r>
            <a:r>
              <a:rPr lang="en-GB" sz="900" dirty="0">
                <a:solidFill>
                  <a:schemeClr val="tx1"/>
                </a:solidFill>
                <a:hlinkClick r:id="rId3"/>
              </a:rPr>
              <a:t>www.nhs.uk/coronavirus</a:t>
            </a:r>
            <a:r>
              <a:rPr lang="en-GB" sz="9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GB" sz="900" b="1" dirty="0">
                <a:solidFill>
                  <a:srgbClr val="FF0000"/>
                </a:solidFill>
              </a:rPr>
              <a:t>Everyone else in their household must self-isolate until the test result is known</a:t>
            </a:r>
            <a:r>
              <a:rPr lang="en-GB" sz="900" dirty="0">
                <a:solidFill>
                  <a:srgbClr val="FF0000"/>
                </a:solidFill>
              </a:rPr>
              <a:t>.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Alternatively a test can be ordered by phone on NHS 119 for those without the internet.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48995" y="3662924"/>
            <a:ext cx="1268854" cy="143027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Negative PCR Result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Staff member/pupil can return to setting and their household can stop isolating.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40151" y="2100853"/>
            <a:ext cx="1797704" cy="188215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Staff Member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Arrange an LFD Test at the setting.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This should be done twice weekly, 3-4 days apart, as agreed with your setting.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The testing coordinator will record your result and notify the LA in the usual way.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291049" y="5684557"/>
            <a:ext cx="2216437" cy="109927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50" dirty="0">
                <a:solidFill>
                  <a:schemeClr val="tx1"/>
                </a:solidFill>
              </a:rPr>
              <a:t>The setting should identify and ask close contacts to isolate if the positive case was in the setting in the 48 hours prior to the positive LFD test. </a:t>
            </a:r>
            <a:r>
              <a:rPr lang="en-GB" sz="1050" b="1" dirty="0">
                <a:solidFill>
                  <a:schemeClr val="tx1"/>
                </a:solidFill>
              </a:rPr>
              <a:t>DO NOT USE DAILY CONTACT  TESTING FOR CLOSE CONTACTS.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0720" y="4236061"/>
            <a:ext cx="1087546" cy="38934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NEGATIVE</a:t>
            </a:r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0719" y="4776878"/>
            <a:ext cx="1324030" cy="2250824"/>
          </a:xfrm>
          <a:prstGeom prst="rect">
            <a:avLst/>
          </a:prstGeom>
          <a:solidFill>
            <a:schemeClr val="accent4"/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CAUTION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100" dirty="0"/>
              <a:t>Go into the setting and continue to take all current precautions. The test did not detect COVID-19 but rapid tests miss some infections. A negative test does not rule out coronavirus infection.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458732" y="4831964"/>
            <a:ext cx="1008427" cy="175934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Repeat test. If 2</a:t>
            </a:r>
            <a:r>
              <a:rPr lang="en-GB" sz="105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nd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test result is void take a PCR test. 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You </a:t>
            </a:r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NOT 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need to self-isolate unless PCR is positive.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76726" y="4805330"/>
            <a:ext cx="1364681" cy="1922711"/>
          </a:xfrm>
          <a:prstGeom prst="rect">
            <a:avLst/>
          </a:prstGeom>
          <a:solidFill>
            <a:srgbClr val="FF5050"/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STOP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Staff member/pupil and their household must self-isolate immediately for 10 days following the date of their LFD test as per Government guidelines. At present a follow up PCR test is not required.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104957" y="3657254"/>
            <a:ext cx="1237305" cy="143594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Positive PCR Result</a:t>
            </a:r>
          </a:p>
          <a:p>
            <a:pPr algn="just"/>
            <a:r>
              <a:rPr lang="en-GB" sz="1000" dirty="0">
                <a:solidFill>
                  <a:schemeClr val="tx1"/>
                </a:solidFill>
              </a:rPr>
              <a:t>Staff member/pupil  and their household plus any identified close contacts must self isolate for 10 days as per Government guidelines.</a:t>
            </a:r>
            <a:endParaRPr lang="en-GB" sz="1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602" y="7384050"/>
            <a:ext cx="1324031" cy="520930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1367875" y="4212844"/>
            <a:ext cx="1087546" cy="42637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INVALID</a:t>
            </a:r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96236" y="4232332"/>
            <a:ext cx="1206747" cy="410212"/>
          </a:xfrm>
          <a:prstGeom prst="rect">
            <a:avLst/>
          </a:prstGeom>
          <a:solidFill>
            <a:srgbClr val="FF5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</a:rPr>
              <a:t>POSITIVE</a:t>
            </a:r>
            <a:endParaRPr lang="en-GB" sz="1100" b="1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cxnSp>
        <p:nvCxnSpPr>
          <p:cNvPr id="65" name="Straight Arrow Connector 64"/>
          <p:cNvCxnSpPr>
            <a:cxnSpLocks/>
            <a:endCxn id="9" idx="0"/>
          </p:cNvCxnSpPr>
          <p:nvPr/>
        </p:nvCxnSpPr>
        <p:spPr>
          <a:xfrm>
            <a:off x="1937855" y="1478385"/>
            <a:ext cx="0" cy="177889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flipH="1">
            <a:off x="1352096" y="1946894"/>
            <a:ext cx="1" cy="162823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cxnSpLocks/>
          </p:cNvCxnSpPr>
          <p:nvPr/>
        </p:nvCxnSpPr>
        <p:spPr>
          <a:xfrm flipH="1">
            <a:off x="1911648" y="4625409"/>
            <a:ext cx="0" cy="154903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1" idx="2"/>
          </p:cNvCxnSpPr>
          <p:nvPr/>
        </p:nvCxnSpPr>
        <p:spPr>
          <a:xfrm flipH="1">
            <a:off x="564643" y="4625409"/>
            <a:ext cx="0" cy="14037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169609" y="4653752"/>
            <a:ext cx="0" cy="14037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cxnSpLocks/>
          </p:cNvCxnSpPr>
          <p:nvPr/>
        </p:nvCxnSpPr>
        <p:spPr>
          <a:xfrm flipH="1">
            <a:off x="5055157" y="1959218"/>
            <a:ext cx="5470" cy="16413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684861" y="3503810"/>
            <a:ext cx="1422" cy="153444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083422" y="3513142"/>
            <a:ext cx="0" cy="144112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005091" y="2127971"/>
            <a:ext cx="1694510" cy="184038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Pupil</a:t>
            </a:r>
          </a:p>
          <a:p>
            <a:r>
              <a:rPr lang="en-GB" sz="1100" dirty="0">
                <a:solidFill>
                  <a:schemeClr val="tx1"/>
                </a:solidFill>
              </a:rPr>
              <a:t>On initial return to school: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Arrange  two  LFD Tests 3-4 days apart as directed by the setting.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00" b="1" dirty="0">
                <a:solidFill>
                  <a:schemeClr val="tx1"/>
                </a:solidFill>
              </a:rPr>
              <a:t>AFTER THESE TWO INITIAL TESTS, ONGOING TESTING FOR PUPILS IS </a:t>
            </a:r>
            <a:r>
              <a:rPr lang="en-GB" sz="1100" b="1" dirty="0">
                <a:solidFill>
                  <a:srgbClr val="FF0000"/>
                </a:solidFill>
              </a:rPr>
              <a:t>NOT </a:t>
            </a:r>
            <a:r>
              <a:rPr lang="en-GB" sz="1100" b="1" dirty="0">
                <a:solidFill>
                  <a:schemeClr val="tx1"/>
                </a:solidFill>
              </a:rPr>
              <a:t>REQUIRED.</a:t>
            </a: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>
            <a:off x="2541098" y="1915113"/>
            <a:ext cx="0" cy="208238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39114" y="4075229"/>
            <a:ext cx="2597482" cy="169536"/>
            <a:chOff x="642425" y="5013302"/>
            <a:chExt cx="2597482" cy="169536"/>
          </a:xfrm>
        </p:grpSpPr>
        <p:cxnSp>
          <p:nvCxnSpPr>
            <p:cNvPr id="90" name="Straight Arrow Connector 89"/>
            <p:cNvCxnSpPr/>
            <p:nvPr/>
          </p:nvCxnSpPr>
          <p:spPr>
            <a:xfrm flipH="1">
              <a:off x="653796" y="5022166"/>
              <a:ext cx="0" cy="160672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42425" y="5022166"/>
              <a:ext cx="2588455" cy="4689"/>
            </a:xfrm>
            <a:prstGeom prst="line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1895869" y="5013302"/>
              <a:ext cx="0" cy="160672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3239907" y="5013302"/>
              <a:ext cx="0" cy="160672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>
            <a:off x="5055157" y="1464454"/>
            <a:ext cx="5470" cy="208238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70603" y="3983006"/>
            <a:ext cx="0" cy="10275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59012" y="3973012"/>
            <a:ext cx="0" cy="10275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3BE7B6-FF8C-48F0-8978-6C8A8DB2ABF5}"/>
              </a:ext>
            </a:extLst>
          </p:cNvPr>
          <p:cNvCxnSpPr>
            <a:cxnSpLocks/>
          </p:cNvCxnSpPr>
          <p:nvPr/>
        </p:nvCxnSpPr>
        <p:spPr>
          <a:xfrm flipV="1">
            <a:off x="3941407" y="6166122"/>
            <a:ext cx="349642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48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609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Bedford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Perkins</dc:creator>
  <cp:lastModifiedBy>Debra Richardson</cp:lastModifiedBy>
  <cp:revision>46</cp:revision>
  <dcterms:created xsi:type="dcterms:W3CDTF">2021-01-22T09:16:23Z</dcterms:created>
  <dcterms:modified xsi:type="dcterms:W3CDTF">2021-01-26T17:20:34Z</dcterms:modified>
</cp:coreProperties>
</file>