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 id="2147483669" r:id="rId5"/>
  </p:sldMasterIdLst>
  <p:notesMasterIdLst>
    <p:notesMasterId r:id="rId10"/>
  </p:notesMasterIdLst>
  <p:sldIdLst>
    <p:sldId id="257" r:id="rId6"/>
    <p:sldId id="258" r:id="rId7"/>
    <p:sldId id="25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9E36D-B9E0-405B-B332-8DA311A7D929}" type="datetimeFigureOut">
              <a:rPr lang="en-GB" smtClean="0"/>
              <a:t>19/01/2022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4B76C-28E2-400A-8BFE-24C92BAE4825}" type="slidenum">
              <a:rPr lang="en-GB" smtClean="0"/>
              <a:t>‹#›</a:t>
            </a:fld>
            <a:endParaRPr lang="en-GB"/>
          </a:p>
        </p:txBody>
      </p:sp>
    </p:spTree>
    <p:extLst>
      <p:ext uri="{BB962C8B-B14F-4D97-AF65-F5344CB8AC3E}">
        <p14:creationId xmlns:p14="http://schemas.microsoft.com/office/powerpoint/2010/main" val="238003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Here’s an example of a simple, 1 page CV</a:t>
            </a:r>
          </a:p>
          <a:p>
            <a:r>
              <a:rPr lang="en-GB" sz="1200" kern="1200" dirty="0">
                <a:solidFill>
                  <a:schemeClr val="tx1"/>
                </a:solidFill>
                <a:effectLst/>
                <a:latin typeface="+mn-lt"/>
                <a:ea typeface="+mn-ea"/>
                <a:cs typeface="+mn-cs"/>
              </a:rPr>
              <a:t>Anne has included her full name, address, email address and phone number at the top of her CV. If an employer wants to invite her in for an interview she can be contacted either by letter, phone or email.</a:t>
            </a:r>
          </a:p>
          <a:p>
            <a:r>
              <a:rPr lang="en-GB" sz="1200" kern="1200" dirty="0">
                <a:solidFill>
                  <a:schemeClr val="tx1"/>
                </a:solidFill>
                <a:effectLst/>
                <a:latin typeface="+mn-lt"/>
                <a:ea typeface="+mn-ea"/>
                <a:cs typeface="+mn-cs"/>
              </a:rPr>
              <a:t>Her personal statement gives the employer a brief idea about her education history, her skills and career goals and hopefully has given enough information to convince an employer that she’s worthy of receiving an interview for the post.</a:t>
            </a:r>
          </a:p>
          <a:p>
            <a:r>
              <a:rPr lang="en-GB" sz="1200" kern="1200" dirty="0">
                <a:solidFill>
                  <a:schemeClr val="tx1"/>
                </a:solidFill>
                <a:effectLst/>
                <a:latin typeface="+mn-lt"/>
                <a:ea typeface="+mn-ea"/>
                <a:cs typeface="+mn-cs"/>
              </a:rPr>
              <a:t>Anne has added the school where she studied her GCSE’s with the subjects and grades. If perhaps her grades weren’t as good as she had hoped she could have omitted, the grades and simply listed the subjects studied</a:t>
            </a:r>
          </a:p>
          <a:p>
            <a:r>
              <a:rPr lang="en-GB" sz="1200" kern="1200" dirty="0">
                <a:solidFill>
                  <a:schemeClr val="tx1"/>
                </a:solidFill>
                <a:effectLst/>
                <a:latin typeface="+mn-lt"/>
                <a:ea typeface="+mn-ea"/>
                <a:cs typeface="+mn-cs"/>
              </a:rPr>
              <a:t>Anne hadn’t managed to complete any work experience whilst at school however she has managed to provide evidence of her leadership and team work skills in the Key Skills and Achievements section. She has also let the employer know about her excellent attendance whilst at school and that she has strong IT skills</a:t>
            </a:r>
          </a:p>
          <a:p>
            <a:r>
              <a:rPr lang="en-GB" sz="1200" kern="1200" dirty="0">
                <a:solidFill>
                  <a:schemeClr val="tx1"/>
                </a:solidFill>
                <a:effectLst/>
                <a:latin typeface="+mn-lt"/>
                <a:ea typeface="+mn-ea"/>
                <a:cs typeface="+mn-cs"/>
              </a:rPr>
              <a:t>Anne has finished off her CV by adding that she will provide the contact details for her references if required</a:t>
            </a:r>
          </a:p>
          <a:p>
            <a:endParaRPr lang="en-GB" dirty="0"/>
          </a:p>
        </p:txBody>
      </p:sp>
      <p:sp>
        <p:nvSpPr>
          <p:cNvPr id="4" name="Slide Number Placeholder 3"/>
          <p:cNvSpPr>
            <a:spLocks noGrp="1"/>
          </p:cNvSpPr>
          <p:nvPr>
            <p:ph type="sldNum" sz="quarter" idx="10"/>
          </p:nvPr>
        </p:nvSpPr>
        <p:spPr/>
        <p:txBody>
          <a:bodyPr/>
          <a:lstStyle/>
          <a:p>
            <a:fld id="{B003FBC0-60FF-4AE5-BC45-F2C97EE28BD9}" type="slidenum">
              <a:rPr lang="en-GB" smtClean="0"/>
              <a:t>1</a:t>
            </a:fld>
            <a:endParaRPr lang="en-GB" dirty="0"/>
          </a:p>
        </p:txBody>
      </p:sp>
    </p:spTree>
    <p:extLst>
      <p:ext uri="{BB962C8B-B14F-4D97-AF65-F5344CB8AC3E}">
        <p14:creationId xmlns:p14="http://schemas.microsoft.com/office/powerpoint/2010/main" val="85745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This is another version of Anne’s CV however this time she has added the work experience placement she did at the food bank. She’s included the name of the employer and the dates of the placement. She also included the various duties that she carried out whilst on the placement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003FBC0-60FF-4AE5-BC45-F2C97EE28BD9}" type="slidenum">
              <a:rPr lang="en-GB" smtClean="0"/>
              <a:t>2</a:t>
            </a:fld>
            <a:endParaRPr lang="en-GB" dirty="0"/>
          </a:p>
        </p:txBody>
      </p:sp>
    </p:spTree>
    <p:extLst>
      <p:ext uri="{BB962C8B-B14F-4D97-AF65-F5344CB8AC3E}">
        <p14:creationId xmlns:p14="http://schemas.microsoft.com/office/powerpoint/2010/main" val="356004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Your CV will be much more effective if you tailor it for each position that you apply for – look for key words in the job advert and try to include them in your CV.  For example, if an advert states that having experience of Microsoft Excel is essential to the role and you’re a wizard at the whole Microsoft Office suite still make sure that you include the phrase Microsoft Excel on your CV</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Don’t use colour on your CV as it doesn’t always come out well when photocopied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Consider using bullet points to make sure that all your important skills jump off the page and catch the recruiter’s eye.</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Once you’re happy with your CV print off a copy on A4 paper. Paper copies can look so different to a copy on your PC screen. If your CV goes on to a second page where is the page break? Try to avoid a page break in mid-sentence if at all possible.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Remember:</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Avoid spelling mistakes as these will result in your CV heading straight to the “reject” pile. Ask someone to proof read your CV for you Once your CV has been proof read and you’re happy with it, consider asking a second person to proof read it as you’ll be amazed how easy it is to miss a spelling mistake.</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There is no need to include your date of birth, nationality or your gender on your CV - The discrimination act of 2010 states that employers can’t discriminate against someone because of a number of characteristics including age, nationality or gender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Research has shown that up to 76% of employers will reject a CV if the applicants email address is unprofessional so now might be a good time to make yourself a new email address to use when looking for work.</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Again there are lots of websites offering tips and advice on how to create a fantastic CV, a good place to start might be the national careers service who offer free careers advice to anyone living in England</a:t>
            </a:r>
            <a:endParaRPr lang="en-GB" sz="1200" kern="1200" dirty="0">
              <a:solidFill>
                <a:schemeClr val="tx1"/>
              </a:solidFill>
              <a:effectLst/>
              <a:latin typeface="+mn-lt"/>
              <a:ea typeface="+mn-ea"/>
              <a:cs typeface="+mn-cs"/>
            </a:endParaRPr>
          </a:p>
          <a:p>
            <a:pPr marL="0" indent="0">
              <a:buNone/>
            </a:pPr>
            <a:endParaRPr lang="en-GB" baseline="0" dirty="0"/>
          </a:p>
        </p:txBody>
      </p:sp>
      <p:sp>
        <p:nvSpPr>
          <p:cNvPr id="4" name="Slide Number Placeholder 3"/>
          <p:cNvSpPr>
            <a:spLocks noGrp="1"/>
          </p:cNvSpPr>
          <p:nvPr>
            <p:ph type="sldNum" sz="quarter" idx="10"/>
          </p:nvPr>
        </p:nvSpPr>
        <p:spPr/>
        <p:txBody>
          <a:bodyPr/>
          <a:lstStyle/>
          <a:p>
            <a:fld id="{B003FBC0-60FF-4AE5-BC45-F2C97EE28BD9}" type="slidenum">
              <a:rPr lang="en-GB" smtClean="0"/>
              <a:t>3</a:t>
            </a:fld>
            <a:endParaRPr lang="en-GB" dirty="0"/>
          </a:p>
        </p:txBody>
      </p:sp>
    </p:spTree>
    <p:extLst>
      <p:ext uri="{BB962C8B-B14F-4D97-AF65-F5344CB8AC3E}">
        <p14:creationId xmlns:p14="http://schemas.microsoft.com/office/powerpoint/2010/main" val="68205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03FBC0-60FF-4AE5-BC45-F2C97EE28BD9}" type="slidenum">
              <a:rPr lang="en-GB" smtClean="0"/>
              <a:t>4</a:t>
            </a:fld>
            <a:endParaRPr lang="en-GB" dirty="0"/>
          </a:p>
        </p:txBody>
      </p:sp>
    </p:spTree>
    <p:extLst>
      <p:ext uri="{BB962C8B-B14F-4D97-AF65-F5344CB8AC3E}">
        <p14:creationId xmlns:p14="http://schemas.microsoft.com/office/powerpoint/2010/main" val="392964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91EE8203-9418-414C-B14D-578544A35554}" type="datetimeFigureOut">
              <a:rPr lang="en-GB" smtClean="0"/>
              <a:t>19/01/2022</a:t>
            </a:fld>
            <a:endParaRPr lang="en-GB" dirty="0"/>
          </a:p>
        </p:txBody>
      </p:sp>
      <p:sp>
        <p:nvSpPr>
          <p:cNvPr id="15" name="Slide Number Placeholder 14"/>
          <p:cNvSpPr>
            <a:spLocks noGrp="1"/>
          </p:cNvSpPr>
          <p:nvPr>
            <p:ph type="sldNum" sz="quarter" idx="11"/>
          </p:nvPr>
        </p:nvSpPr>
        <p:spPr/>
        <p:txBody>
          <a:bodyPr/>
          <a:lstStyle/>
          <a:p>
            <a:fld id="{DD708C37-1345-4093-8824-C67F1AB4E230}" type="slidenum">
              <a:rPr lang="en-GB" smtClean="0"/>
              <a:t>‹#›</a:t>
            </a:fld>
            <a:endParaRPr lang="en-GB" dirty="0"/>
          </a:p>
        </p:txBody>
      </p:sp>
      <p:sp>
        <p:nvSpPr>
          <p:cNvPr id="16" name="Footer Placeholder 15"/>
          <p:cNvSpPr>
            <a:spLocks noGrp="1"/>
          </p:cNvSpPr>
          <p:nvPr>
            <p:ph type="ftr" sz="quarter" idx="12"/>
          </p:nvPr>
        </p:nvSpPr>
        <p:spPr/>
        <p:txBody>
          <a:body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4"/>
            <a:ext cx="10363827"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192565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036320"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844800" y="685802"/>
            <a:ext cx="8128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1EE8203-9418-414C-B14D-578544A35554}" type="datetimeFigureOut">
              <a:rPr lang="en-GB" smtClean="0"/>
              <a:t>19/01/2022</a:t>
            </a:fld>
            <a:endParaRPr lang="en-GB" dirty="0"/>
          </a:p>
        </p:txBody>
      </p:sp>
      <p:sp>
        <p:nvSpPr>
          <p:cNvPr id="5" name="Footer Placeholder 4"/>
          <p:cNvSpPr>
            <a:spLocks noGrp="1"/>
          </p:cNvSpPr>
          <p:nvPr>
            <p:ph type="ftr" sz="quarter" idx="3"/>
          </p:nvPr>
        </p:nvSpPr>
        <p:spPr>
          <a:xfrm>
            <a:off x="1097280"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dirty="0"/>
          </a:p>
        </p:txBody>
      </p:sp>
      <p:sp>
        <p:nvSpPr>
          <p:cNvPr id="6" name="Slide Number Placeholder 5"/>
          <p:cNvSpPr>
            <a:spLocks noGrp="1"/>
          </p:cNvSpPr>
          <p:nvPr>
            <p:ph type="sldNum" sz="quarter" idx="4"/>
          </p:nvPr>
        </p:nvSpPr>
        <p:spPr>
          <a:xfrm>
            <a:off x="1097280"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D708C37-1345-4093-8824-C67F1AB4E230}" type="slidenum">
              <a:rPr lang="en-GB" smtClean="0"/>
              <a:t>‹#›</a:t>
            </a:fld>
            <a:endParaRPr lang="en-GB" dirty="0"/>
          </a:p>
        </p:txBody>
      </p:sp>
    </p:spTree>
  </p:cSld>
  <p:clrMap bg1="dk1" tx1="lt1" bg2="dk2" tx2="lt2" accent1="accent1" accent2="accent2" accent3="accent3" accent4="accent4" accent5="accent5" accent6="accent6" hlink="hlink" folHlink="folHlink"/>
  <p:sldLayoutIdLst>
    <p:sldLayoutId id="2147483950" r:id="rId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1" y="2"/>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smtClean="0"/>
              <a:pPr/>
              <a:t>1/19/2022</a:t>
            </a:fld>
            <a:endParaRPr lang="en-US" dirty="0"/>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75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1513477"/>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3359696" y="2758618"/>
            <a:ext cx="1872208" cy="526366"/>
          </a:xfrm>
          <a:prstGeom prst="rect">
            <a:avLst/>
          </a:prstGeom>
          <a:noFill/>
        </p:spPr>
        <p:txBody>
          <a:bodyPr wrap="square" rtlCol="0">
            <a:spAutoFit/>
          </a:bodyPr>
          <a:lstStyle/>
          <a:p>
            <a:endParaRPr lang="en-GB" sz="1800" dirty="0"/>
          </a:p>
        </p:txBody>
      </p:sp>
      <p:sp>
        <p:nvSpPr>
          <p:cNvPr id="10" name="Content Placeholder 9"/>
          <p:cNvSpPr>
            <a:spLocks noGrp="1"/>
          </p:cNvSpPr>
          <p:nvPr>
            <p:ph idx="1"/>
          </p:nvPr>
        </p:nvSpPr>
        <p:spPr>
          <a:xfrm>
            <a:off x="1631504" y="116632"/>
            <a:ext cx="8928992" cy="6624736"/>
          </a:xfrm>
          <a:solidFill>
            <a:schemeClr val="tx1"/>
          </a:solidFill>
        </p:spPr>
        <p:txBody>
          <a:bodyPr>
            <a:normAutofit fontScale="32500" lnSpcReduction="20000"/>
          </a:bodyPr>
          <a:lstStyle/>
          <a:p>
            <a:pPr marL="18288" indent="0" algn="ctr">
              <a:buNone/>
            </a:pPr>
            <a:r>
              <a:rPr lang="en-GB" sz="4300" b="1" dirty="0">
                <a:solidFill>
                  <a:schemeClr val="bg1"/>
                </a:solidFill>
                <a:effectLst/>
                <a:latin typeface="Arial" panose="020B0604020202020204" pitchFamily="34" charset="0"/>
                <a:cs typeface="Arial" panose="020B0604020202020204" pitchFamily="34" charset="0"/>
              </a:rPr>
              <a:t>Anne Student</a:t>
            </a:r>
          </a:p>
          <a:p>
            <a:pPr marL="18288" indent="0" algn="ctr">
              <a:buNone/>
            </a:pPr>
            <a:r>
              <a:rPr lang="en-GB" sz="4300" dirty="0">
                <a:solidFill>
                  <a:schemeClr val="bg1"/>
                </a:solidFill>
                <a:effectLst/>
                <a:latin typeface="Arial" panose="020B0604020202020204" pitchFamily="34" charset="0"/>
                <a:cs typeface="Arial" panose="020B0604020202020204" pitchFamily="34" charset="0"/>
              </a:rPr>
              <a:t>12 High Street</a:t>
            </a:r>
          </a:p>
          <a:p>
            <a:pPr marL="18288" indent="0" algn="ctr">
              <a:buNone/>
            </a:pPr>
            <a:r>
              <a:rPr lang="en-GB" sz="4300" dirty="0">
                <a:solidFill>
                  <a:schemeClr val="bg1"/>
                </a:solidFill>
                <a:effectLst/>
                <a:latin typeface="Arial" panose="020B0604020202020204" pitchFamily="34" charset="0"/>
                <a:cs typeface="Arial" panose="020B0604020202020204" pitchFamily="34" charset="0"/>
              </a:rPr>
              <a:t>Coventry CV1 1AA</a:t>
            </a:r>
          </a:p>
          <a:p>
            <a:pPr marL="18288" indent="0" algn="ctr">
              <a:buNone/>
            </a:pPr>
            <a:r>
              <a:rPr lang="en-GB" sz="4300" dirty="0">
                <a:solidFill>
                  <a:schemeClr val="bg1"/>
                </a:solidFill>
                <a:effectLst/>
                <a:latin typeface="Arial" panose="020B0604020202020204" pitchFamily="34" charset="0"/>
                <a:cs typeface="Arial" panose="020B0604020202020204" pitchFamily="34" charset="0"/>
              </a:rPr>
              <a:t>a.student@Hotmail.com</a:t>
            </a:r>
          </a:p>
          <a:p>
            <a:pPr marL="18288" indent="0" algn="ctr">
              <a:buNone/>
            </a:pPr>
            <a:r>
              <a:rPr lang="en-GB" sz="4300" dirty="0">
                <a:solidFill>
                  <a:schemeClr val="bg1"/>
                </a:solidFill>
                <a:effectLst/>
                <a:latin typeface="Arial" panose="020B0604020202020204" pitchFamily="34" charset="0"/>
                <a:cs typeface="Arial" panose="020B0604020202020204" pitchFamily="34" charset="0"/>
              </a:rPr>
              <a:t>07123 456789</a:t>
            </a:r>
          </a:p>
          <a:p>
            <a:pPr marL="18288" indent="0" algn="ctr">
              <a:buNone/>
            </a:pPr>
            <a:endParaRPr lang="en-GB" sz="2400" b="1" dirty="0">
              <a:solidFill>
                <a:schemeClr val="bg1"/>
              </a:solidFill>
              <a:effectLst/>
              <a:latin typeface="Arial" panose="020B0604020202020204" pitchFamily="34" charset="0"/>
              <a:cs typeface="Arial" panose="020B0604020202020204" pitchFamily="34" charset="0"/>
            </a:endParaRPr>
          </a:p>
          <a:p>
            <a:pPr marL="18288" indent="0">
              <a:buNone/>
            </a:pPr>
            <a:r>
              <a:rPr lang="en-GB" sz="4300" b="1" u="sng" dirty="0">
                <a:solidFill>
                  <a:schemeClr val="bg1"/>
                </a:solidFill>
                <a:effectLst/>
                <a:latin typeface="Arial" panose="020B0604020202020204" pitchFamily="34" charset="0"/>
                <a:cs typeface="Arial" panose="020B0604020202020204" pitchFamily="34" charset="0"/>
              </a:rPr>
              <a:t>Personal statement</a:t>
            </a:r>
          </a:p>
          <a:p>
            <a:pPr marL="18288" indent="0">
              <a:buNone/>
            </a:pPr>
            <a:endParaRPr lang="en-GB" sz="4300" b="1" u="sng" dirty="0">
              <a:solidFill>
                <a:schemeClr val="bg1"/>
              </a:solidFill>
              <a:effectLst/>
              <a:latin typeface="Arial" panose="020B0604020202020204" pitchFamily="34" charset="0"/>
              <a:cs typeface="Arial" panose="020B0604020202020204" pitchFamily="34" charset="0"/>
            </a:endParaRPr>
          </a:p>
          <a:p>
            <a:pPr marL="18288" indent="0">
              <a:buNone/>
            </a:pPr>
            <a:r>
              <a:rPr lang="en-GB" sz="3700" dirty="0">
                <a:solidFill>
                  <a:schemeClr val="bg1"/>
                </a:solidFill>
                <a:effectLst/>
                <a:latin typeface="Arial" panose="020B0604020202020204" pitchFamily="34" charset="0"/>
                <a:cs typeface="Arial" panose="020B0604020202020204" pitchFamily="34" charset="0"/>
              </a:rPr>
              <a:t>A highly motivated and hardworking individual, who has recently completed their GCSE’s receiving excellent grades in all subjects. Seeking an apprenticeship in the chemical industry to build upon a keen scientific interest and start a career as a Lab assistant.  Mechanically minded, with a methodical approach to working and an eagerness to learn and develop personal skills in a practical setting. Eventual career goal is to become a fully-qualified and experienced Lab assistant, with the longer-term aspiration of moving into a management role.  </a:t>
            </a:r>
          </a:p>
          <a:p>
            <a:pPr marL="18288" indent="0">
              <a:buNone/>
            </a:pPr>
            <a:endParaRPr lang="en-GB" sz="2400" b="1" u="sng" dirty="0">
              <a:solidFill>
                <a:schemeClr val="bg2"/>
              </a:solidFill>
              <a:effectLst/>
              <a:latin typeface="Arial" panose="020B0604020202020204" pitchFamily="34" charset="0"/>
              <a:cs typeface="Arial" panose="020B0604020202020204" pitchFamily="34" charset="0"/>
            </a:endParaRPr>
          </a:p>
          <a:p>
            <a:pPr marL="18288" indent="0">
              <a:buNone/>
            </a:pPr>
            <a:r>
              <a:rPr lang="en-GB" sz="4300" b="1" u="sng" dirty="0">
                <a:solidFill>
                  <a:schemeClr val="bg1"/>
                </a:solidFill>
                <a:effectLst/>
                <a:latin typeface="Arial" panose="020B0604020202020204" pitchFamily="34" charset="0"/>
                <a:cs typeface="Arial" panose="020B0604020202020204" pitchFamily="34" charset="0"/>
              </a:rPr>
              <a:t>Education and training</a:t>
            </a:r>
            <a:r>
              <a:rPr lang="en-GB" sz="4300" b="1" dirty="0">
                <a:solidFill>
                  <a:schemeClr val="bg1"/>
                </a:solidFill>
                <a:effectLst/>
                <a:latin typeface="Arial" panose="020B0604020202020204" pitchFamily="34" charset="0"/>
                <a:cs typeface="Arial" panose="020B0604020202020204" pitchFamily="34" charset="0"/>
              </a:rPr>
              <a:t>                                  </a:t>
            </a:r>
            <a:r>
              <a:rPr lang="en-GB" sz="4300" dirty="0">
                <a:solidFill>
                  <a:schemeClr val="bg1"/>
                </a:solidFill>
                <a:effectLst/>
                <a:latin typeface="Arial" panose="020B0604020202020204" pitchFamily="34" charset="0"/>
                <a:cs typeface="Arial" panose="020B0604020202020204" pitchFamily="34" charset="0"/>
              </a:rPr>
              <a:t>Coventry School September 2015 – June 2020</a:t>
            </a:r>
          </a:p>
          <a:p>
            <a:pPr marL="18288" indent="0">
              <a:buNone/>
            </a:pPr>
            <a:endParaRPr lang="en-GB" sz="3700" dirty="0">
              <a:solidFill>
                <a:schemeClr val="bg1"/>
              </a:solidFill>
              <a:latin typeface="Arial" panose="020B0604020202020204" pitchFamily="34" charset="0"/>
              <a:cs typeface="Arial" panose="020B0604020202020204" pitchFamily="34" charset="0"/>
            </a:endParaRPr>
          </a:p>
          <a:p>
            <a:pPr marL="18288" indent="0">
              <a:buNone/>
            </a:pPr>
            <a:r>
              <a:rPr lang="en-GB" sz="3700" dirty="0">
                <a:solidFill>
                  <a:schemeClr val="bg1"/>
                </a:solidFill>
                <a:effectLst/>
                <a:latin typeface="Arial" panose="020B0604020202020204" pitchFamily="34" charset="0"/>
                <a:cs typeface="Arial" panose="020B0604020202020204" pitchFamily="34" charset="0"/>
              </a:rPr>
              <a:t>Subjects studied              grade	    		Subjects studied                  grade</a:t>
            </a:r>
          </a:p>
          <a:p>
            <a:pPr marL="18288" indent="0">
              <a:buNone/>
            </a:pPr>
            <a:endParaRPr lang="en-GB" sz="3700" dirty="0">
              <a:solidFill>
                <a:schemeClr val="bg1"/>
              </a:solidFill>
              <a:effectLst/>
              <a:latin typeface="Arial" panose="020B0604020202020204" pitchFamily="34" charset="0"/>
              <a:cs typeface="Arial" panose="020B0604020202020204" pitchFamily="34" charset="0"/>
            </a:endParaRPr>
          </a:p>
          <a:p>
            <a:pPr marL="18288" indent="0">
              <a:buNone/>
            </a:pPr>
            <a:r>
              <a:rPr lang="en-GB" sz="3700" dirty="0">
                <a:solidFill>
                  <a:schemeClr val="bg1"/>
                </a:solidFill>
                <a:effectLst/>
                <a:latin typeface="Arial" panose="020B0604020202020204" pitchFamily="34" charset="0"/>
                <a:cs typeface="Arial" panose="020B0604020202020204" pitchFamily="34" charset="0"/>
              </a:rPr>
              <a:t>    English 	                      8	                                                      History                         7</a:t>
            </a:r>
          </a:p>
          <a:p>
            <a:pPr marL="18288" indent="0">
              <a:buNone/>
            </a:pPr>
            <a:r>
              <a:rPr lang="en-GB" sz="3700" dirty="0">
                <a:solidFill>
                  <a:schemeClr val="bg1"/>
                </a:solidFill>
                <a:effectLst/>
                <a:latin typeface="Arial" panose="020B0604020202020204" pitchFamily="34" charset="0"/>
                <a:cs typeface="Arial" panose="020B0604020202020204" pitchFamily="34" charset="0"/>
              </a:rPr>
              <a:t>    Maths	                      8		                                 Geography                  9</a:t>
            </a:r>
          </a:p>
          <a:p>
            <a:pPr marL="18288" indent="0">
              <a:buNone/>
            </a:pPr>
            <a:r>
              <a:rPr lang="en-GB" sz="3700" dirty="0">
                <a:solidFill>
                  <a:schemeClr val="bg1"/>
                </a:solidFill>
                <a:effectLst/>
                <a:latin typeface="Arial" panose="020B0604020202020204" pitchFamily="34" charset="0"/>
                <a:cs typeface="Arial" panose="020B0604020202020204" pitchFamily="34" charset="0"/>
              </a:rPr>
              <a:t>    Chemistry                       7                                                                         Sociology                    9</a:t>
            </a:r>
          </a:p>
          <a:p>
            <a:pPr marL="18288" indent="0">
              <a:buNone/>
            </a:pPr>
            <a:r>
              <a:rPr lang="en-GB" sz="3700" dirty="0">
                <a:solidFill>
                  <a:schemeClr val="bg1"/>
                </a:solidFill>
                <a:effectLst/>
                <a:latin typeface="Arial" panose="020B0604020202020204" pitchFamily="34" charset="0"/>
                <a:cs typeface="Arial" panose="020B0604020202020204" pitchFamily="34" charset="0"/>
              </a:rPr>
              <a:t>    Physics		 7                                                                         French                        7</a:t>
            </a:r>
          </a:p>
          <a:p>
            <a:pPr marL="18288" indent="0">
              <a:buNone/>
            </a:pPr>
            <a:r>
              <a:rPr lang="en-GB" sz="3700" dirty="0">
                <a:solidFill>
                  <a:schemeClr val="bg1"/>
                </a:solidFill>
                <a:effectLst/>
                <a:latin typeface="Arial" panose="020B0604020202020204" pitchFamily="34" charset="0"/>
                <a:cs typeface="Arial" panose="020B0604020202020204" pitchFamily="34" charset="0"/>
              </a:rPr>
              <a:t>    Biology		 7                                                                         Art                               7</a:t>
            </a:r>
          </a:p>
          <a:p>
            <a:pPr marL="18288" indent="0">
              <a:buNone/>
            </a:pPr>
            <a:endParaRPr lang="en-GB" sz="2400" b="1" u="sng" dirty="0">
              <a:solidFill>
                <a:schemeClr val="bg1"/>
              </a:solidFill>
              <a:effectLst/>
              <a:latin typeface="Arial" panose="020B0604020202020204" pitchFamily="34" charset="0"/>
              <a:cs typeface="Arial" panose="020B0604020202020204" pitchFamily="34" charset="0"/>
            </a:endParaRPr>
          </a:p>
          <a:p>
            <a:pPr marL="18288" indent="0">
              <a:buNone/>
            </a:pPr>
            <a:endParaRPr lang="en-GB" sz="2400" b="1" u="sng" dirty="0">
              <a:solidFill>
                <a:schemeClr val="bg1"/>
              </a:solidFill>
              <a:effectLst/>
              <a:latin typeface="Arial" panose="020B0604020202020204" pitchFamily="34" charset="0"/>
              <a:cs typeface="Arial" panose="020B0604020202020204" pitchFamily="34" charset="0"/>
            </a:endParaRPr>
          </a:p>
          <a:p>
            <a:pPr marL="18288" indent="0">
              <a:buNone/>
            </a:pPr>
            <a:r>
              <a:rPr lang="en-GB" sz="4300" b="1" u="sng" dirty="0">
                <a:solidFill>
                  <a:schemeClr val="bg1"/>
                </a:solidFill>
                <a:effectLst/>
                <a:latin typeface="Arial" panose="020B0604020202020204" pitchFamily="34" charset="0"/>
                <a:cs typeface="Arial" panose="020B0604020202020204" pitchFamily="34" charset="0"/>
              </a:rPr>
              <a:t>Key skills and achievements</a:t>
            </a:r>
          </a:p>
          <a:p>
            <a:pPr marL="18288" indent="0">
              <a:buNone/>
            </a:pPr>
            <a:endParaRPr lang="en-GB" sz="2400" b="1" u="sng" dirty="0">
              <a:solidFill>
                <a:schemeClr val="bg1"/>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sz="3700" dirty="0">
                <a:solidFill>
                  <a:schemeClr val="bg1"/>
                </a:solidFill>
                <a:effectLst/>
                <a:latin typeface="Arial" panose="020B0604020202020204" pitchFamily="34" charset="0"/>
                <a:cs typeface="Arial" panose="020B0604020202020204" pitchFamily="34" charset="0"/>
              </a:rPr>
              <a:t>Captain of school netball team  2015 – 2019</a:t>
            </a:r>
          </a:p>
          <a:p>
            <a:pPr>
              <a:buFont typeface="Wingdings" panose="05000000000000000000" pitchFamily="2" charset="2"/>
              <a:buChar char="§"/>
            </a:pPr>
            <a:r>
              <a:rPr lang="en-GB" sz="3700" dirty="0">
                <a:solidFill>
                  <a:schemeClr val="bg1"/>
                </a:solidFill>
                <a:effectLst/>
                <a:latin typeface="Arial" panose="020B0604020202020204" pitchFamily="34" charset="0"/>
                <a:cs typeface="Arial" panose="020B0604020202020204" pitchFamily="34" charset="0"/>
              </a:rPr>
              <a:t>Duke of Edinburgh Bronze and Silver award </a:t>
            </a:r>
          </a:p>
          <a:p>
            <a:pPr>
              <a:buFont typeface="Arial" panose="020B0604020202020204" pitchFamily="34" charset="0"/>
              <a:buChar char="•"/>
            </a:pPr>
            <a:r>
              <a:rPr lang="en-GB" sz="3700" dirty="0">
                <a:solidFill>
                  <a:schemeClr val="bg1"/>
                </a:solidFill>
                <a:effectLst/>
                <a:latin typeface="Arial" panose="020B0604020202020204" pitchFamily="34" charset="0"/>
                <a:cs typeface="Arial" panose="020B0604020202020204" pitchFamily="34" charset="0"/>
              </a:rPr>
              <a:t>Excellent attendance award 2015 2016, 2017, 2018 and 2019</a:t>
            </a:r>
          </a:p>
          <a:p>
            <a:pPr>
              <a:buFont typeface="Wingdings" panose="05000000000000000000" pitchFamily="2" charset="2"/>
              <a:buChar char="§"/>
            </a:pPr>
            <a:r>
              <a:rPr lang="en-GB" sz="3700" dirty="0">
                <a:solidFill>
                  <a:schemeClr val="bg1"/>
                </a:solidFill>
                <a:effectLst/>
                <a:latin typeface="Arial" panose="020B0604020202020204" pitchFamily="34" charset="0"/>
                <a:cs typeface="Arial" panose="020B0604020202020204" pitchFamily="34" charset="0"/>
              </a:rPr>
              <a:t>Fully proficient with Microsoft Office package</a:t>
            </a:r>
          </a:p>
          <a:p>
            <a:pPr marL="18288" indent="0">
              <a:buNone/>
            </a:pPr>
            <a:endParaRPr lang="en-GB" sz="1700" dirty="0">
              <a:solidFill>
                <a:schemeClr val="bg1"/>
              </a:solidFill>
              <a:effectLst/>
              <a:latin typeface="Arial" panose="020B0604020202020204" pitchFamily="34" charset="0"/>
              <a:cs typeface="Arial" panose="020B0604020202020204" pitchFamily="34" charset="0"/>
            </a:endParaRPr>
          </a:p>
          <a:p>
            <a:pPr marL="18288" indent="0">
              <a:buNone/>
            </a:pPr>
            <a:endParaRPr lang="en-GB" sz="2400" b="1" u="sng" dirty="0">
              <a:solidFill>
                <a:schemeClr val="bg1"/>
              </a:solidFill>
              <a:effectLst/>
              <a:latin typeface="Arial" panose="020B0604020202020204" pitchFamily="34" charset="0"/>
              <a:cs typeface="Arial" panose="020B0604020202020204" pitchFamily="34" charset="0"/>
            </a:endParaRPr>
          </a:p>
          <a:p>
            <a:pPr marL="18288" indent="0">
              <a:buNone/>
            </a:pPr>
            <a:endParaRPr lang="en-GB" sz="2400" b="1" u="sng" dirty="0">
              <a:solidFill>
                <a:schemeClr val="bg1"/>
              </a:solidFill>
              <a:effectLst/>
              <a:latin typeface="Arial" panose="020B0604020202020204" pitchFamily="34" charset="0"/>
              <a:cs typeface="Arial" panose="020B0604020202020204" pitchFamily="34" charset="0"/>
            </a:endParaRPr>
          </a:p>
          <a:p>
            <a:pPr marL="18288" indent="0">
              <a:buNone/>
            </a:pPr>
            <a:r>
              <a:rPr lang="en-GB" sz="4300" b="1" u="sng" dirty="0">
                <a:solidFill>
                  <a:schemeClr val="bg1"/>
                </a:solidFill>
                <a:effectLst/>
                <a:latin typeface="Arial" panose="020B0604020202020204" pitchFamily="34" charset="0"/>
                <a:cs typeface="Arial" panose="020B0604020202020204" pitchFamily="34" charset="0"/>
              </a:rPr>
              <a:t>References</a:t>
            </a:r>
          </a:p>
          <a:p>
            <a:pPr marL="18288" indent="0">
              <a:buNone/>
            </a:pPr>
            <a:endParaRPr lang="en-GB" sz="4300" b="1" u="sng" dirty="0">
              <a:solidFill>
                <a:schemeClr val="bg1"/>
              </a:solidFill>
              <a:effectLst/>
              <a:latin typeface="Arial" panose="020B0604020202020204" pitchFamily="34" charset="0"/>
              <a:cs typeface="Arial" panose="020B0604020202020204" pitchFamily="34" charset="0"/>
            </a:endParaRPr>
          </a:p>
          <a:p>
            <a:pPr marL="18288" indent="0">
              <a:buNone/>
            </a:pPr>
            <a:r>
              <a:rPr lang="en-GB" sz="3700" dirty="0">
                <a:solidFill>
                  <a:schemeClr val="bg1"/>
                </a:solidFill>
                <a:effectLst/>
                <a:latin typeface="Arial" panose="020B0604020202020204" pitchFamily="34" charset="0"/>
                <a:cs typeface="Arial" panose="020B0604020202020204" pitchFamily="34" charset="0"/>
              </a:rPr>
              <a:t>Excellent references available on request</a:t>
            </a:r>
          </a:p>
          <a:p>
            <a:endParaRPr lang="en-GB" dirty="0"/>
          </a:p>
        </p:txBody>
      </p:sp>
      <p:pic>
        <p:nvPicPr>
          <p:cNvPr id="2" name="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96400" y="6098365"/>
            <a:ext cx="609600" cy="609600"/>
          </a:xfrm>
          <a:prstGeom prst="rect">
            <a:avLst/>
          </a:prstGeom>
        </p:spPr>
      </p:pic>
    </p:spTree>
    <p:extLst>
      <p:ext uri="{BB962C8B-B14F-4D97-AF65-F5344CB8AC3E}">
        <p14:creationId xmlns:p14="http://schemas.microsoft.com/office/powerpoint/2010/main" val="25069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2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59696" y="2758618"/>
            <a:ext cx="1872208" cy="526366"/>
          </a:xfrm>
          <a:prstGeom prst="rect">
            <a:avLst/>
          </a:prstGeom>
          <a:noFill/>
        </p:spPr>
        <p:txBody>
          <a:bodyPr wrap="square" rtlCol="0">
            <a:spAutoFit/>
          </a:bodyPr>
          <a:lstStyle/>
          <a:p>
            <a:endParaRPr lang="en-GB" sz="1800" dirty="0"/>
          </a:p>
        </p:txBody>
      </p:sp>
      <p:sp>
        <p:nvSpPr>
          <p:cNvPr id="10" name="Content Placeholder 9"/>
          <p:cNvSpPr>
            <a:spLocks noGrp="1"/>
          </p:cNvSpPr>
          <p:nvPr>
            <p:ph idx="1"/>
          </p:nvPr>
        </p:nvSpPr>
        <p:spPr>
          <a:xfrm>
            <a:off x="1631504" y="116632"/>
            <a:ext cx="8928992" cy="6624736"/>
          </a:xfrm>
          <a:solidFill>
            <a:schemeClr val="tx1"/>
          </a:solidFill>
        </p:spPr>
        <p:txBody>
          <a:bodyPr>
            <a:normAutofit fontScale="25000" lnSpcReduction="20000"/>
          </a:bodyPr>
          <a:lstStyle/>
          <a:p>
            <a:pPr marL="18288" indent="0" algn="ctr">
              <a:buNone/>
            </a:pPr>
            <a:r>
              <a:rPr lang="en-GB" sz="4300" b="1" dirty="0">
                <a:solidFill>
                  <a:schemeClr val="bg1"/>
                </a:solidFill>
                <a:effectLst/>
                <a:latin typeface="Arial" panose="020B0604020202020204" pitchFamily="34" charset="0"/>
                <a:cs typeface="Arial" panose="020B0604020202020204" pitchFamily="34" charset="0"/>
              </a:rPr>
              <a:t>Anne Student</a:t>
            </a:r>
          </a:p>
          <a:p>
            <a:pPr marL="18288" indent="0" algn="ctr">
              <a:buNone/>
            </a:pPr>
            <a:r>
              <a:rPr lang="en-GB" sz="4300" dirty="0">
                <a:solidFill>
                  <a:schemeClr val="bg1"/>
                </a:solidFill>
                <a:effectLst/>
                <a:latin typeface="Arial" panose="020B0604020202020204" pitchFamily="34" charset="0"/>
                <a:cs typeface="Arial" panose="020B0604020202020204" pitchFamily="34" charset="0"/>
              </a:rPr>
              <a:t>12 High Street</a:t>
            </a:r>
          </a:p>
          <a:p>
            <a:pPr marL="18288" indent="0" algn="ctr">
              <a:buNone/>
            </a:pPr>
            <a:r>
              <a:rPr lang="en-GB" sz="4300" dirty="0">
                <a:solidFill>
                  <a:schemeClr val="bg1"/>
                </a:solidFill>
                <a:effectLst/>
                <a:latin typeface="Arial" panose="020B0604020202020204" pitchFamily="34" charset="0"/>
                <a:cs typeface="Arial" panose="020B0604020202020204" pitchFamily="34" charset="0"/>
              </a:rPr>
              <a:t>Coventry CV1 1AA</a:t>
            </a:r>
          </a:p>
          <a:p>
            <a:pPr marL="18288" indent="0" algn="ctr">
              <a:buNone/>
            </a:pPr>
            <a:r>
              <a:rPr lang="en-GB" sz="4300" dirty="0">
                <a:solidFill>
                  <a:schemeClr val="bg1"/>
                </a:solidFill>
                <a:effectLst/>
                <a:latin typeface="Arial" panose="020B0604020202020204" pitchFamily="34" charset="0"/>
                <a:cs typeface="Arial" panose="020B0604020202020204" pitchFamily="34" charset="0"/>
              </a:rPr>
              <a:t>a.student@Hotmail.com</a:t>
            </a:r>
          </a:p>
          <a:p>
            <a:pPr marL="18288" indent="0" algn="ctr">
              <a:buNone/>
            </a:pPr>
            <a:r>
              <a:rPr lang="en-GB" sz="4300" dirty="0">
                <a:solidFill>
                  <a:schemeClr val="bg1"/>
                </a:solidFill>
                <a:effectLst/>
                <a:latin typeface="Arial" panose="020B0604020202020204" pitchFamily="34" charset="0"/>
                <a:cs typeface="Arial" panose="020B0604020202020204" pitchFamily="34" charset="0"/>
              </a:rPr>
              <a:t>07123 456789</a:t>
            </a:r>
          </a:p>
          <a:p>
            <a:pPr marL="18288" indent="0" algn="ctr">
              <a:buNone/>
            </a:pPr>
            <a:endParaRPr lang="en-GB" sz="2400" b="1" dirty="0">
              <a:solidFill>
                <a:schemeClr val="bg1"/>
              </a:solidFill>
              <a:effectLst/>
              <a:latin typeface="Arial" panose="020B0604020202020204" pitchFamily="34" charset="0"/>
              <a:cs typeface="Arial" panose="020B0604020202020204" pitchFamily="34" charset="0"/>
            </a:endParaRPr>
          </a:p>
          <a:p>
            <a:pPr marL="18288" indent="0">
              <a:buNone/>
            </a:pPr>
            <a:r>
              <a:rPr lang="en-GB" sz="4300" b="1" u="sng" dirty="0">
                <a:solidFill>
                  <a:schemeClr val="bg1"/>
                </a:solidFill>
                <a:effectLst/>
                <a:latin typeface="Arial" panose="020B0604020202020204" pitchFamily="34" charset="0"/>
                <a:cs typeface="Arial" panose="020B0604020202020204" pitchFamily="34" charset="0"/>
              </a:rPr>
              <a:t>Personal statement</a:t>
            </a:r>
          </a:p>
          <a:p>
            <a:pPr marL="18288" indent="0">
              <a:buNone/>
            </a:pPr>
            <a:endParaRPr lang="en-GB" sz="4300" b="1" u="sng" dirty="0">
              <a:solidFill>
                <a:schemeClr val="bg1"/>
              </a:solidFill>
              <a:effectLst/>
              <a:latin typeface="Arial" panose="020B0604020202020204" pitchFamily="34" charset="0"/>
              <a:cs typeface="Arial" panose="020B0604020202020204" pitchFamily="34" charset="0"/>
            </a:endParaRPr>
          </a:p>
          <a:p>
            <a:pPr marL="18288" indent="0">
              <a:buNone/>
            </a:pPr>
            <a:r>
              <a:rPr lang="en-GB" sz="4200" dirty="0">
                <a:solidFill>
                  <a:schemeClr val="bg1"/>
                </a:solidFill>
                <a:effectLst/>
                <a:latin typeface="Arial" panose="020B0604020202020204" pitchFamily="34" charset="0"/>
                <a:cs typeface="Arial" panose="020B0604020202020204" pitchFamily="34" charset="0"/>
              </a:rPr>
              <a:t>A highly motivated and hardworking individual, who has recently completed their GCSE’s receiving excellent grades in all subjects. Seeking an apprenticeship in the chemical industry to build upon a keen scientific interest and start a career as a Lab assistant.  Mechanically minded, with a methodical approach to working and an eagerness to learn and develop personal skills in a practical setting. Eventual career goal is to become a fully-qualified and experienced Lab assistant, with the longer-term aspiration of moving into a management role.  </a:t>
            </a:r>
          </a:p>
          <a:p>
            <a:pPr marL="18288" indent="0">
              <a:buNone/>
            </a:pPr>
            <a:endParaRPr lang="en-GB" sz="2400" b="1" u="sng" dirty="0">
              <a:solidFill>
                <a:schemeClr val="bg2"/>
              </a:solidFill>
              <a:effectLst/>
              <a:latin typeface="Arial" panose="020B0604020202020204" pitchFamily="34" charset="0"/>
              <a:cs typeface="Arial" panose="020B0604020202020204" pitchFamily="34" charset="0"/>
            </a:endParaRPr>
          </a:p>
          <a:p>
            <a:pPr marL="18288" indent="0">
              <a:buNone/>
            </a:pPr>
            <a:r>
              <a:rPr lang="en-GB" sz="4300" b="1" u="sng" dirty="0">
                <a:solidFill>
                  <a:schemeClr val="bg1"/>
                </a:solidFill>
                <a:effectLst/>
                <a:latin typeface="Arial" panose="020B0604020202020204" pitchFamily="34" charset="0"/>
                <a:cs typeface="Arial" panose="020B0604020202020204" pitchFamily="34" charset="0"/>
              </a:rPr>
              <a:t>Education and training</a:t>
            </a:r>
            <a:r>
              <a:rPr lang="en-GB" sz="4300" b="1" dirty="0">
                <a:solidFill>
                  <a:schemeClr val="bg1"/>
                </a:solidFill>
                <a:effectLst/>
                <a:latin typeface="Arial" panose="020B0604020202020204" pitchFamily="34" charset="0"/>
                <a:cs typeface="Arial" panose="020B0604020202020204" pitchFamily="34" charset="0"/>
              </a:rPr>
              <a:t>                                                                                                                 </a:t>
            </a:r>
            <a:r>
              <a:rPr lang="en-GB" sz="4300" dirty="0">
                <a:solidFill>
                  <a:schemeClr val="bg1"/>
                </a:solidFill>
                <a:effectLst/>
                <a:latin typeface="Arial" panose="020B0604020202020204" pitchFamily="34" charset="0"/>
                <a:cs typeface="Arial" panose="020B0604020202020204" pitchFamily="34" charset="0"/>
              </a:rPr>
              <a:t>Coventry School September 2015 – June 2020</a:t>
            </a:r>
          </a:p>
          <a:p>
            <a:pPr marL="18288" indent="0">
              <a:buNone/>
            </a:pPr>
            <a:endParaRPr lang="en-GB" sz="3700" dirty="0">
              <a:solidFill>
                <a:schemeClr val="bg1"/>
              </a:solidFill>
              <a:latin typeface="Arial" panose="020B0604020202020204" pitchFamily="34" charset="0"/>
              <a:cs typeface="Arial" panose="020B0604020202020204" pitchFamily="34" charset="0"/>
            </a:endParaRPr>
          </a:p>
          <a:p>
            <a:pPr marL="18288" indent="0">
              <a:buNone/>
            </a:pPr>
            <a:r>
              <a:rPr lang="en-GB" sz="4200" dirty="0">
                <a:solidFill>
                  <a:schemeClr val="bg1"/>
                </a:solidFill>
                <a:effectLst/>
                <a:latin typeface="Arial" panose="020B0604020202020204" pitchFamily="34" charset="0"/>
                <a:cs typeface="Arial" panose="020B0604020202020204" pitchFamily="34" charset="0"/>
              </a:rPr>
              <a:t>Subjects studied              grade	    		Subjects studied                  grade</a:t>
            </a:r>
          </a:p>
          <a:p>
            <a:pPr marL="18288" indent="0">
              <a:buNone/>
            </a:pPr>
            <a:endParaRPr lang="en-GB" sz="4200" dirty="0">
              <a:solidFill>
                <a:schemeClr val="bg1"/>
              </a:solidFill>
              <a:effectLst/>
              <a:latin typeface="Arial" panose="020B0604020202020204" pitchFamily="34" charset="0"/>
              <a:cs typeface="Arial" panose="020B0604020202020204" pitchFamily="34" charset="0"/>
            </a:endParaRPr>
          </a:p>
          <a:p>
            <a:pPr marL="18288" indent="0">
              <a:buNone/>
            </a:pPr>
            <a:r>
              <a:rPr lang="en-GB" sz="4200" dirty="0">
                <a:solidFill>
                  <a:schemeClr val="bg1"/>
                </a:solidFill>
                <a:effectLst/>
                <a:latin typeface="Arial" panose="020B0604020202020204" pitchFamily="34" charset="0"/>
                <a:cs typeface="Arial" panose="020B0604020202020204" pitchFamily="34" charset="0"/>
              </a:rPr>
              <a:t>             English                   8	                                                                                  History                           7</a:t>
            </a:r>
          </a:p>
          <a:p>
            <a:pPr marL="18288" indent="0">
              <a:buNone/>
            </a:pPr>
            <a:r>
              <a:rPr lang="en-GB" sz="4200" dirty="0">
                <a:solidFill>
                  <a:schemeClr val="bg1"/>
                </a:solidFill>
                <a:effectLst/>
                <a:latin typeface="Arial" panose="020B0604020202020204" pitchFamily="34" charset="0"/>
                <a:cs typeface="Arial" panose="020B0604020202020204" pitchFamily="34" charset="0"/>
              </a:rPr>
              <a:t>             Maths	                     8		                                                          Geography                     9</a:t>
            </a:r>
          </a:p>
          <a:p>
            <a:pPr marL="18288" indent="0">
              <a:buNone/>
            </a:pPr>
            <a:r>
              <a:rPr lang="en-GB" sz="4200" dirty="0">
                <a:solidFill>
                  <a:schemeClr val="bg1"/>
                </a:solidFill>
                <a:effectLst/>
                <a:latin typeface="Arial" panose="020B0604020202020204" pitchFamily="34" charset="0"/>
                <a:cs typeface="Arial" panose="020B0604020202020204" pitchFamily="34" charset="0"/>
              </a:rPr>
              <a:t>             Chemistry               7                                                                                    Sociology                      9</a:t>
            </a:r>
          </a:p>
          <a:p>
            <a:pPr marL="18288" indent="0">
              <a:buNone/>
            </a:pPr>
            <a:r>
              <a:rPr lang="en-GB" sz="4200" dirty="0">
                <a:solidFill>
                  <a:schemeClr val="bg1"/>
                </a:solidFill>
                <a:effectLst/>
                <a:latin typeface="Arial" panose="020B0604020202020204" pitchFamily="34" charset="0"/>
                <a:cs typeface="Arial" panose="020B0604020202020204" pitchFamily="34" charset="0"/>
              </a:rPr>
              <a:t>             Physics                   7                                                                                    French                          7</a:t>
            </a:r>
          </a:p>
          <a:p>
            <a:pPr marL="18288" indent="0">
              <a:buNone/>
            </a:pPr>
            <a:r>
              <a:rPr lang="en-GB" sz="4200" dirty="0">
                <a:solidFill>
                  <a:schemeClr val="bg1"/>
                </a:solidFill>
                <a:effectLst/>
                <a:latin typeface="Arial" panose="020B0604020202020204" pitchFamily="34" charset="0"/>
                <a:cs typeface="Arial" panose="020B0604020202020204" pitchFamily="34" charset="0"/>
              </a:rPr>
              <a:t>             Biology                    7                                                                                    Art                                 7</a:t>
            </a:r>
          </a:p>
          <a:p>
            <a:pPr marL="18288" indent="0">
              <a:buNone/>
            </a:pPr>
            <a:endParaRPr lang="en-GB" sz="2400" b="1" u="sng" dirty="0">
              <a:solidFill>
                <a:schemeClr val="bg1"/>
              </a:solidFill>
              <a:effectLst/>
              <a:latin typeface="Arial" panose="020B0604020202020204" pitchFamily="34" charset="0"/>
              <a:cs typeface="Arial" panose="020B0604020202020204" pitchFamily="34" charset="0"/>
            </a:endParaRPr>
          </a:p>
          <a:p>
            <a:pPr marL="18288" indent="0">
              <a:buNone/>
            </a:pPr>
            <a:r>
              <a:rPr lang="en-GB" sz="4400" b="1" u="sng" dirty="0">
                <a:solidFill>
                  <a:schemeClr val="bg1"/>
                </a:solidFill>
                <a:effectLst/>
                <a:latin typeface="Arial" panose="020B0604020202020204" pitchFamily="34" charset="0"/>
                <a:cs typeface="Arial" panose="020B0604020202020204" pitchFamily="34" charset="0"/>
              </a:rPr>
              <a:t>Employment History</a:t>
            </a:r>
            <a:r>
              <a:rPr lang="en-GB" sz="4400" i="1" dirty="0">
                <a:solidFill>
                  <a:schemeClr val="bg1"/>
                </a:solidFill>
                <a:effectLst/>
                <a:latin typeface="Arial" panose="020B0604020202020204" pitchFamily="34" charset="0"/>
                <a:cs typeface="Arial" panose="020B0604020202020204" pitchFamily="34" charset="0"/>
              </a:rPr>
              <a:t>                                                                          </a:t>
            </a:r>
            <a:r>
              <a:rPr lang="en-GB" sz="4400" dirty="0">
                <a:solidFill>
                  <a:schemeClr val="bg1"/>
                </a:solidFill>
                <a:effectLst/>
                <a:latin typeface="Arial" panose="020B0604020202020204" pitchFamily="34" charset="0"/>
                <a:cs typeface="Arial" panose="020B0604020202020204" pitchFamily="34" charset="0"/>
              </a:rPr>
              <a:t>Volunteer food bank assistant Coventry food bank  May 2017 – July 2017</a:t>
            </a:r>
          </a:p>
          <a:p>
            <a:pPr marL="18288" indent="0">
              <a:buNone/>
            </a:pPr>
            <a:endParaRPr lang="en-GB" sz="4400" b="1" u="sng" dirty="0">
              <a:solidFill>
                <a:schemeClr val="bg1"/>
              </a:solidFill>
              <a:effectLst/>
              <a:latin typeface="Arial" panose="020B0604020202020204" pitchFamily="34" charset="0"/>
              <a:cs typeface="Arial" panose="020B0604020202020204" pitchFamily="34" charset="0"/>
            </a:endParaRPr>
          </a:p>
          <a:p>
            <a:pPr marL="18288" indent="0">
              <a:buNone/>
            </a:pPr>
            <a:r>
              <a:rPr lang="en-GB" sz="4200" dirty="0">
                <a:solidFill>
                  <a:schemeClr val="bg1"/>
                </a:solidFill>
                <a:effectLst/>
                <a:latin typeface="Arial" panose="020B0604020202020204" pitchFamily="34" charset="0"/>
                <a:cs typeface="Arial" panose="020B0604020202020204" pitchFamily="34" charset="0"/>
              </a:rPr>
              <a:t>Duties included</a:t>
            </a:r>
          </a:p>
          <a:p>
            <a:pPr marL="571500" indent="-571500">
              <a:buFont typeface="Arial" panose="020B0604020202020204" pitchFamily="34" charset="0"/>
              <a:buChar char="•"/>
            </a:pPr>
            <a:r>
              <a:rPr lang="en-GB" sz="4200" dirty="0">
                <a:solidFill>
                  <a:schemeClr val="bg1"/>
                </a:solidFill>
                <a:effectLst/>
                <a:latin typeface="Arial" panose="020B0604020202020204" pitchFamily="34" charset="0"/>
                <a:cs typeface="Arial" panose="020B0604020202020204" pitchFamily="34" charset="0"/>
              </a:rPr>
              <a:t>Sorting stock</a:t>
            </a:r>
          </a:p>
          <a:p>
            <a:pPr marL="571500" indent="-571500">
              <a:buFont typeface="Arial" panose="020B0604020202020204" pitchFamily="34" charset="0"/>
              <a:buChar char="•"/>
            </a:pPr>
            <a:r>
              <a:rPr lang="en-GB" sz="4200" dirty="0">
                <a:solidFill>
                  <a:schemeClr val="bg1"/>
                </a:solidFill>
                <a:effectLst/>
                <a:latin typeface="Arial" panose="020B0604020202020204" pitchFamily="34" charset="0"/>
                <a:cs typeface="Arial" panose="020B0604020202020204" pitchFamily="34" charset="0"/>
              </a:rPr>
              <a:t>Serving customers	</a:t>
            </a:r>
          </a:p>
          <a:p>
            <a:pPr marL="571500" indent="-571500">
              <a:buFont typeface="Arial" panose="020B0604020202020204" pitchFamily="34" charset="0"/>
              <a:buChar char="•"/>
            </a:pPr>
            <a:r>
              <a:rPr lang="en-GB" sz="4200" dirty="0">
                <a:solidFill>
                  <a:schemeClr val="bg1"/>
                </a:solidFill>
                <a:effectLst/>
                <a:latin typeface="Arial" panose="020B0604020202020204" pitchFamily="34" charset="0"/>
                <a:cs typeface="Arial" panose="020B0604020202020204" pitchFamily="34" charset="0"/>
              </a:rPr>
              <a:t>Keeping the workplace clean and tidy      </a:t>
            </a:r>
          </a:p>
          <a:p>
            <a:pPr marL="18288" indent="0">
              <a:buNone/>
            </a:pPr>
            <a:endParaRPr lang="en-GB" sz="2400" b="1" u="sng" dirty="0">
              <a:solidFill>
                <a:schemeClr val="bg1"/>
              </a:solidFill>
              <a:effectLst/>
              <a:latin typeface="Arial" panose="020B0604020202020204" pitchFamily="34" charset="0"/>
              <a:cs typeface="Arial" panose="020B0604020202020204" pitchFamily="34" charset="0"/>
            </a:endParaRPr>
          </a:p>
          <a:p>
            <a:pPr marL="18288" indent="0">
              <a:buNone/>
            </a:pPr>
            <a:r>
              <a:rPr lang="en-GB" sz="4300" b="1" u="sng" dirty="0">
                <a:solidFill>
                  <a:schemeClr val="bg1"/>
                </a:solidFill>
                <a:effectLst/>
                <a:latin typeface="Arial" panose="020B0604020202020204" pitchFamily="34" charset="0"/>
                <a:cs typeface="Arial" panose="020B0604020202020204" pitchFamily="34" charset="0"/>
              </a:rPr>
              <a:t>Key skills and achievements</a:t>
            </a:r>
          </a:p>
          <a:p>
            <a:pPr marL="18288" indent="0">
              <a:buNone/>
            </a:pPr>
            <a:endParaRPr lang="en-GB" sz="2400" b="1" u="sng" dirty="0">
              <a:solidFill>
                <a:schemeClr val="bg1"/>
              </a:solidFill>
              <a:effectLst/>
              <a:latin typeface="Arial" panose="020B0604020202020204" pitchFamily="34" charset="0"/>
              <a:cs typeface="Arial" panose="020B0604020202020204" pitchFamily="34" charset="0"/>
            </a:endParaRPr>
          </a:p>
          <a:p>
            <a:pPr>
              <a:buFont typeface="Arial" panose="020B0604020202020204" pitchFamily="34" charset="0"/>
              <a:buChar char="•"/>
            </a:pPr>
            <a:r>
              <a:rPr lang="en-GB" sz="4200" dirty="0">
                <a:solidFill>
                  <a:schemeClr val="bg1"/>
                </a:solidFill>
                <a:effectLst/>
                <a:latin typeface="Arial" panose="020B0604020202020204" pitchFamily="34" charset="0"/>
                <a:cs typeface="Arial" panose="020B0604020202020204" pitchFamily="34" charset="0"/>
              </a:rPr>
              <a:t>       Captain of school netball team  2015 – 2019</a:t>
            </a:r>
          </a:p>
          <a:p>
            <a:pPr>
              <a:buFont typeface="Arial" panose="020B0604020202020204" pitchFamily="34" charset="0"/>
              <a:buChar char="•"/>
            </a:pPr>
            <a:r>
              <a:rPr lang="en-GB" sz="4200" dirty="0">
                <a:solidFill>
                  <a:schemeClr val="bg1"/>
                </a:solidFill>
                <a:effectLst/>
                <a:latin typeface="Arial" panose="020B0604020202020204" pitchFamily="34" charset="0"/>
                <a:cs typeface="Arial" panose="020B0604020202020204" pitchFamily="34" charset="0"/>
              </a:rPr>
              <a:t>       Duke of Edinburgh Bronze and Silver award </a:t>
            </a:r>
          </a:p>
          <a:p>
            <a:pPr>
              <a:buFont typeface="Arial" panose="020B0604020202020204" pitchFamily="34" charset="0"/>
              <a:buChar char="•"/>
            </a:pPr>
            <a:r>
              <a:rPr lang="en-GB" sz="4200" dirty="0">
                <a:solidFill>
                  <a:schemeClr val="bg1"/>
                </a:solidFill>
                <a:effectLst/>
                <a:latin typeface="Arial" panose="020B0604020202020204" pitchFamily="34" charset="0"/>
                <a:cs typeface="Arial" panose="020B0604020202020204" pitchFamily="34" charset="0"/>
              </a:rPr>
              <a:t>       Excellent attendance award 2015 2016, 2017, 2018 and 2019</a:t>
            </a:r>
          </a:p>
          <a:p>
            <a:pPr>
              <a:buFont typeface="Arial" panose="020B0604020202020204" pitchFamily="34" charset="0"/>
              <a:buChar char="•"/>
            </a:pPr>
            <a:r>
              <a:rPr lang="en-GB" sz="4200" dirty="0">
                <a:solidFill>
                  <a:schemeClr val="bg1"/>
                </a:solidFill>
                <a:effectLst/>
                <a:latin typeface="Arial" panose="020B0604020202020204" pitchFamily="34" charset="0"/>
                <a:cs typeface="Arial" panose="020B0604020202020204" pitchFamily="34" charset="0"/>
              </a:rPr>
              <a:t>       Fully proficient with Microsoft Office package</a:t>
            </a:r>
          </a:p>
          <a:p>
            <a:pPr marL="18288" indent="0">
              <a:buNone/>
            </a:pPr>
            <a:endParaRPr lang="en-GB" sz="2400" b="1" u="sng" dirty="0">
              <a:solidFill>
                <a:schemeClr val="bg1"/>
              </a:solidFill>
              <a:effectLst/>
              <a:latin typeface="Arial" panose="020B0604020202020204" pitchFamily="34" charset="0"/>
              <a:cs typeface="Arial" panose="020B0604020202020204" pitchFamily="34" charset="0"/>
            </a:endParaRPr>
          </a:p>
          <a:p>
            <a:pPr marL="18288" indent="0">
              <a:buNone/>
            </a:pPr>
            <a:endParaRPr lang="en-GB" sz="2400" b="1" u="sng" dirty="0">
              <a:solidFill>
                <a:schemeClr val="bg1"/>
              </a:solidFill>
              <a:effectLst/>
              <a:latin typeface="Arial" panose="020B0604020202020204" pitchFamily="34" charset="0"/>
              <a:cs typeface="Arial" panose="020B0604020202020204" pitchFamily="34" charset="0"/>
            </a:endParaRPr>
          </a:p>
          <a:p>
            <a:pPr marL="18288" indent="0">
              <a:buNone/>
            </a:pPr>
            <a:r>
              <a:rPr lang="en-GB" sz="4300" b="1" u="sng" dirty="0">
                <a:solidFill>
                  <a:schemeClr val="bg1"/>
                </a:solidFill>
                <a:effectLst/>
                <a:latin typeface="Arial" panose="020B0604020202020204" pitchFamily="34" charset="0"/>
                <a:cs typeface="Arial" panose="020B0604020202020204" pitchFamily="34" charset="0"/>
              </a:rPr>
              <a:t>References</a:t>
            </a:r>
          </a:p>
          <a:p>
            <a:pPr marL="18288" indent="0">
              <a:buNone/>
            </a:pPr>
            <a:endParaRPr lang="en-GB" sz="4300" b="1" u="sng" dirty="0">
              <a:solidFill>
                <a:schemeClr val="bg1"/>
              </a:solidFill>
              <a:effectLst/>
              <a:latin typeface="Arial" panose="020B0604020202020204" pitchFamily="34" charset="0"/>
              <a:cs typeface="Arial" panose="020B0604020202020204" pitchFamily="34" charset="0"/>
            </a:endParaRPr>
          </a:p>
          <a:p>
            <a:pPr marL="18288" indent="0">
              <a:buNone/>
            </a:pPr>
            <a:r>
              <a:rPr lang="en-GB" sz="4200" dirty="0">
                <a:solidFill>
                  <a:schemeClr val="bg1"/>
                </a:solidFill>
                <a:effectLst/>
                <a:latin typeface="Arial" panose="020B0604020202020204" pitchFamily="34" charset="0"/>
                <a:cs typeface="Arial" panose="020B0604020202020204" pitchFamily="34" charset="0"/>
              </a:rPr>
              <a:t>Excellent references available on request</a:t>
            </a:r>
          </a:p>
          <a:p>
            <a:endParaRPr lang="en-GB" dirty="0"/>
          </a:p>
        </p:txBody>
      </p:sp>
      <p:pic>
        <p:nvPicPr>
          <p:cNvPr id="3" name="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68408" y="6131768"/>
            <a:ext cx="609600" cy="609600"/>
          </a:xfrm>
          <a:prstGeom prst="rect">
            <a:avLst/>
          </a:prstGeom>
        </p:spPr>
      </p:pic>
    </p:spTree>
    <p:extLst>
      <p:ext uri="{BB962C8B-B14F-4D97-AF65-F5344CB8AC3E}">
        <p14:creationId xmlns:p14="http://schemas.microsoft.com/office/powerpoint/2010/main" val="239607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3359696" y="2758618"/>
            <a:ext cx="1872208" cy="526366"/>
          </a:xfrm>
          <a:prstGeom prst="rect">
            <a:avLst/>
          </a:prstGeom>
          <a:noFill/>
        </p:spPr>
        <p:txBody>
          <a:bodyPr wrap="square" rtlCol="0">
            <a:spAutoFit/>
          </a:bodyPr>
          <a:lstStyle/>
          <a:p>
            <a:endParaRPr lang="en-GB" sz="1800" dirty="0"/>
          </a:p>
        </p:txBody>
      </p:sp>
      <p:sp>
        <p:nvSpPr>
          <p:cNvPr id="3" name="Content Placeholder 2"/>
          <p:cNvSpPr>
            <a:spLocks noGrp="1"/>
          </p:cNvSpPr>
          <p:nvPr>
            <p:ph idx="1"/>
          </p:nvPr>
        </p:nvSpPr>
        <p:spPr>
          <a:xfrm>
            <a:off x="1847528" y="685802"/>
            <a:ext cx="8640960" cy="4615407"/>
          </a:xfrm>
        </p:spPr>
        <p:txBody>
          <a:bodyPr>
            <a:normAutofit/>
          </a:bodyPr>
          <a:lstStyle/>
          <a:p>
            <a:pPr marL="18288" indent="0" algn="ctr">
              <a:buNone/>
            </a:pPr>
            <a:r>
              <a:rPr lang="en-GB" sz="6000" dirty="0">
                <a:solidFill>
                  <a:schemeClr val="bg1"/>
                </a:solidFill>
                <a:effectLst/>
                <a:latin typeface="Arial" panose="020B0604020202020204" pitchFamily="34" charset="0"/>
                <a:cs typeface="Arial" panose="020B0604020202020204" pitchFamily="34" charset="0"/>
              </a:rPr>
              <a:t>Tips for making a fantastic CV</a:t>
            </a:r>
          </a:p>
        </p:txBody>
      </p:sp>
      <p:pic>
        <p:nvPicPr>
          <p:cNvPr id="4" name="slide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96400" y="6248400"/>
            <a:ext cx="609600" cy="6096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4146576"/>
            <a:ext cx="2699792" cy="2699792"/>
          </a:xfrm>
          <a:prstGeom prst="rect">
            <a:avLst/>
          </a:prstGeom>
        </p:spPr>
      </p:pic>
    </p:spTree>
    <p:extLst>
      <p:ext uri="{BB962C8B-B14F-4D97-AF65-F5344CB8AC3E}">
        <p14:creationId xmlns:p14="http://schemas.microsoft.com/office/powerpoint/2010/main" val="304287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7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A5B-2B85-4A0A-8F89-6C73BEBF2D8F}"/>
              </a:ext>
            </a:extLst>
          </p:cNvPr>
          <p:cNvSpPr>
            <a:spLocks noGrp="1"/>
          </p:cNvSpPr>
          <p:nvPr>
            <p:ph type="title"/>
          </p:nvPr>
        </p:nvSpPr>
        <p:spPr>
          <a:xfrm>
            <a:off x="2208862" y="1036468"/>
            <a:ext cx="7773338" cy="597161"/>
          </a:xfrm>
        </p:spPr>
        <p:txBody>
          <a:bodyPr>
            <a:normAutofit fontScale="90000"/>
          </a:bodyPr>
          <a:lstStyle/>
          <a:p>
            <a:r>
              <a:rPr lang="en-GB" dirty="0"/>
              <a:t>And finally……</a:t>
            </a:r>
            <a:br>
              <a:rPr lang="en-GB" dirty="0"/>
            </a:br>
            <a:endParaRPr lang="en-GB" dirty="0"/>
          </a:p>
        </p:txBody>
      </p:sp>
      <p:sp>
        <p:nvSpPr>
          <p:cNvPr id="3" name="Content Placeholder 2">
            <a:extLst>
              <a:ext uri="{FF2B5EF4-FFF2-40B4-BE49-F238E27FC236}">
                <a16:creationId xmlns:a16="http://schemas.microsoft.com/office/drawing/2014/main" id="{BFBD955A-5F3F-46F2-938B-9E9085C95DBB}"/>
              </a:ext>
            </a:extLst>
          </p:cNvPr>
          <p:cNvSpPr>
            <a:spLocks noGrp="1"/>
          </p:cNvSpPr>
          <p:nvPr>
            <p:ph sz="quarter" idx="13"/>
          </p:nvPr>
        </p:nvSpPr>
        <p:spPr>
          <a:xfrm>
            <a:off x="1726722" y="5224281"/>
            <a:ext cx="8593085" cy="644390"/>
          </a:xfrm>
        </p:spPr>
        <p:txBody>
          <a:bodyPr>
            <a:normAutofit fontScale="62500" lnSpcReduction="20000"/>
          </a:bodyPr>
          <a:lstStyle/>
          <a:p>
            <a:pPr marL="0" indent="0" algn="ctr">
              <a:buNone/>
            </a:pPr>
            <a:r>
              <a:rPr lang="en-GB" dirty="0"/>
              <a:t>Good luck</a:t>
            </a:r>
          </a:p>
          <a:p>
            <a:pPr marL="0" indent="0" algn="ctr">
              <a:buNone/>
            </a:pPr>
            <a:r>
              <a:rPr lang="en-GB" dirty="0"/>
              <a:t> and all the best for the future </a:t>
            </a:r>
          </a:p>
        </p:txBody>
      </p:sp>
      <p:pic>
        <p:nvPicPr>
          <p:cNvPr id="4" name="Picture 3"/>
          <p:cNvPicPr>
            <a:picLocks noChangeAspect="1"/>
          </p:cNvPicPr>
          <p:nvPr/>
        </p:nvPicPr>
        <p:blipFill>
          <a:blip r:embed="rId5"/>
          <a:stretch>
            <a:fillRect/>
          </a:stretch>
        </p:blipFill>
        <p:spPr>
          <a:xfrm>
            <a:off x="2993431" y="1354507"/>
            <a:ext cx="6205138" cy="3849310"/>
          </a:xfrm>
          <a:prstGeom prst="rect">
            <a:avLst/>
          </a:prstGeom>
        </p:spPr>
      </p:pic>
      <p:pic>
        <p:nvPicPr>
          <p:cNvPr id="6" name="Recorded Sound">
            <a:hlinkClick r:id="" action="ppaction://media"/>
            <a:extLst>
              <a:ext uri="{FF2B5EF4-FFF2-40B4-BE49-F238E27FC236}">
                <a16:creationId xmlns:a16="http://schemas.microsoft.com/office/drawing/2014/main" id="{8F7EB37F-8632-40F6-88AB-7DA7AD6B6E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95369" y="5511960"/>
            <a:ext cx="406400" cy="406400"/>
          </a:xfrm>
          <a:prstGeom prst="rect">
            <a:avLst/>
          </a:prstGeom>
        </p:spPr>
      </p:pic>
    </p:spTree>
    <p:extLst>
      <p:ext uri="{BB962C8B-B14F-4D97-AF65-F5344CB8AC3E}">
        <p14:creationId xmlns:p14="http://schemas.microsoft.com/office/powerpoint/2010/main" val="368844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6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79FEBD9B74B144953CC6820200B947" ma:contentTypeVersion="8" ma:contentTypeDescription="Create a new document." ma:contentTypeScope="" ma:versionID="1464f674d77198d57474f43ddbaf25b1">
  <xsd:schema xmlns:xsd="http://www.w3.org/2001/XMLSchema" xmlns:xs="http://www.w3.org/2001/XMLSchema" xmlns:p="http://schemas.microsoft.com/office/2006/metadata/properties" xmlns:ns2="11af2c40-f401-4c24-950c-7259bc093f20" xmlns:ns3="b46a9f46-d36a-4cb3-95ca-d1ceb5df688b" targetNamespace="http://schemas.microsoft.com/office/2006/metadata/properties" ma:root="true" ma:fieldsID="fb700032a8a1c7fb8c36e59938dd3d76" ns2:_="" ns3:_="">
    <xsd:import namespace="11af2c40-f401-4c24-950c-7259bc093f20"/>
    <xsd:import namespace="b46a9f46-d36a-4cb3-95ca-d1ceb5df68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f2c40-f401-4c24-950c-7259bc093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a9f46-d36a-4cb3-95ca-d1ceb5df688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D5D94A-C2FD-4255-BF76-AC86E836F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af2c40-f401-4c24-950c-7259bc093f20"/>
    <ds:schemaRef ds:uri="b46a9f46-d36a-4cb3-95ca-d1ceb5df6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B4D9A0-2C9E-4B78-9D3B-39DA1DA1DE9D}">
  <ds:schemaRefs>
    <ds:schemaRef ds:uri="http://schemas.microsoft.com/sharepoint/v3/contenttype/forms"/>
  </ds:schemaRefs>
</ds:datastoreItem>
</file>

<file path=customXml/itemProps3.xml><?xml version="1.0" encoding="utf-8"?>
<ds:datastoreItem xmlns:ds="http://schemas.openxmlformats.org/officeDocument/2006/customXml" ds:itemID="{3A0D929B-5DFA-4A3F-92D2-10B890CEE508}">
  <ds:schemaRefs>
    <ds:schemaRef ds:uri="http://purl.org/dc/terms/"/>
    <ds:schemaRef ds:uri="http://purl.org/dc/dcmitype/"/>
    <ds:schemaRef ds:uri="http://purl.org/dc/elements/1.1/"/>
    <ds:schemaRef ds:uri="b46a9f46-d36a-4cb3-95ca-d1ceb5df688b"/>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11af2c40-f401-4c24-950c-7259bc093f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1090</Words>
  <Application>Microsoft Office PowerPoint</Application>
  <PresentationFormat>Widescreen</PresentationFormat>
  <Paragraphs>96</Paragraphs>
  <Slides>4</Slides>
  <Notes>4</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Arial</vt:lpstr>
      <vt:lpstr>Calibri</vt:lpstr>
      <vt:lpstr>Palatino Linotype</vt:lpstr>
      <vt:lpstr>Tw Cen MT</vt:lpstr>
      <vt:lpstr>Wingdings</vt:lpstr>
      <vt:lpstr>Elemental</vt:lpstr>
      <vt:lpstr>Droplet</vt:lpstr>
      <vt:lpstr>PowerPoint Presentation</vt:lpstr>
      <vt:lpstr>PowerPoint Presentation</vt:lpstr>
      <vt:lpstr>PowerPoint Presentation</vt:lpstr>
      <vt:lpstr>And finally……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Gilkes Clare JCP Mercia District School Adviser</dc:creator>
  <cp:lastModifiedBy>Gilkes Clare JCP Mercia District School Adviser</cp:lastModifiedBy>
  <cp:revision>1</cp:revision>
  <dcterms:created xsi:type="dcterms:W3CDTF">2022-01-19T16:32:42Z</dcterms:created>
  <dcterms:modified xsi:type="dcterms:W3CDTF">2022-01-19T16:35:24Z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0x0101000C79FEBD9B74B144953CC6820200B947</vt:lpwstr>
  </property>
</Properties>
</file>