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19"/>
  </p:notesMasterIdLst>
  <p:handoutMasterIdLst>
    <p:handoutMasterId r:id="rId20"/>
  </p:handoutMasterIdLst>
  <p:sldIdLst>
    <p:sldId id="749" r:id="rId5"/>
    <p:sldId id="796" r:id="rId6"/>
    <p:sldId id="797" r:id="rId7"/>
    <p:sldId id="798" r:id="rId8"/>
    <p:sldId id="799" r:id="rId9"/>
    <p:sldId id="800" r:id="rId10"/>
    <p:sldId id="271" r:id="rId11"/>
    <p:sldId id="272" r:id="rId12"/>
    <p:sldId id="784" r:id="rId13"/>
    <p:sldId id="794" r:id="rId14"/>
    <p:sldId id="801" r:id="rId15"/>
    <p:sldId id="786" r:id="rId16"/>
    <p:sldId id="80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3D"/>
    <a:srgbClr val="FFFFFF"/>
    <a:srgbClr val="FBC639"/>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3" autoAdjust="0"/>
    <p:restoredTop sz="75109" autoAdjust="0"/>
  </p:normalViewPr>
  <p:slideViewPr>
    <p:cSldViewPr snapToGrid="0">
      <p:cViewPr varScale="1">
        <p:scale>
          <a:sx n="45" d="100"/>
          <a:sy n="45" d="100"/>
        </p:scale>
        <p:origin x="264"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11/29/2021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lt1"/>
                </a:solidFill>
              </a:rPr>
              <a:t>In Module 3 of the WIDA ELD Standards: A Collaborative Approach, the focus is on the four Key Language Uses and how they clarify the purpose for language use when engaging in content learning. One of the </a:t>
            </a:r>
            <a:r>
              <a:rPr lang="en-US" u="sng" dirty="0">
                <a:solidFill>
                  <a:schemeClr val="lt1"/>
                </a:solidFill>
              </a:rPr>
              <a:t>Big Ideas is a functional approach to language</a:t>
            </a:r>
            <a:r>
              <a:rPr lang="en-US" dirty="0">
                <a:solidFill>
                  <a:schemeClr val="lt1"/>
                </a:solidFill>
              </a:rPr>
              <a:t> </a:t>
            </a:r>
            <a:r>
              <a:rPr lang="en-US" u="sng" dirty="0">
                <a:solidFill>
                  <a:schemeClr val="lt1"/>
                </a:solidFill>
              </a:rPr>
              <a:t>development</a:t>
            </a:r>
            <a:r>
              <a:rPr lang="en-US" dirty="0">
                <a:solidFill>
                  <a:schemeClr val="lt1"/>
                </a:solidFill>
              </a:rPr>
              <a:t>. The </a:t>
            </a:r>
            <a:r>
              <a:rPr lang="en-US" b="1" dirty="0">
                <a:solidFill>
                  <a:schemeClr val="lt1"/>
                </a:solidFill>
              </a:rPr>
              <a:t>four Key Language Uses</a:t>
            </a:r>
            <a:r>
              <a:rPr lang="en-US" dirty="0">
                <a:solidFill>
                  <a:schemeClr val="lt1"/>
                </a:solidFill>
              </a:rPr>
              <a:t> are central to this Big Idea, as </a:t>
            </a:r>
            <a:r>
              <a:rPr lang="en-US" i="1" dirty="0">
                <a:solidFill>
                  <a:schemeClr val="lt1"/>
                </a:solidFill>
              </a:rPr>
              <a:t>they emphasize the ways that language is used for particular purposes, with particular audiences, and in particular sociocultural contexts.</a:t>
            </a:r>
          </a:p>
          <a:p>
            <a:endParaRPr lang="en-US" dirty="0"/>
          </a:p>
        </p:txBody>
      </p:sp>
    </p:spTree>
    <p:extLst>
      <p:ext uri="{BB962C8B-B14F-4D97-AF65-F5344CB8AC3E}">
        <p14:creationId xmlns:p14="http://schemas.microsoft.com/office/powerpoint/2010/main" val="4226905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p12: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we are going to practice identifying Key Language Uses in a unit. We will look at two sample units and use the information given to determine what Key Language Use is prominent in the unit that would be a useful focus for language instruction and think about the language that students will need to successfully engage in the unit. </a:t>
            </a:r>
          </a:p>
          <a:p>
            <a:pPr marL="0" lvl="0" indent="0" algn="l" rtl="0">
              <a:spcBef>
                <a:spcPts val="0"/>
              </a:spcBef>
              <a:spcAft>
                <a:spcPts val="0"/>
              </a:spcAft>
              <a:buNone/>
            </a:pPr>
            <a:r>
              <a:rPr lang="en-US" dirty="0"/>
              <a:t>In this first example, we will look at a 4</a:t>
            </a:r>
            <a:r>
              <a:rPr lang="en-US" baseline="30000" dirty="0"/>
              <a:t>th</a:t>
            </a:r>
            <a:r>
              <a:rPr lang="en-US" dirty="0"/>
              <a:t> grade science unit.</a:t>
            </a:r>
          </a:p>
          <a:p>
            <a:pPr marL="0" lvl="0" indent="0" algn="l" rtl="0">
              <a:spcBef>
                <a:spcPts val="0"/>
              </a:spcBef>
              <a:spcAft>
                <a:spcPts val="0"/>
              </a:spcAft>
              <a:buNone/>
            </a:pPr>
            <a:r>
              <a:rPr lang="en-US" dirty="0"/>
              <a:t>(Read overview)</a:t>
            </a:r>
            <a:endParaRPr dirty="0"/>
          </a:p>
        </p:txBody>
      </p:sp>
      <p:sp>
        <p:nvSpPr>
          <p:cNvPr id="2117" name="Google Shape;2117;p12: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p12: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this second example, we look at a 9</a:t>
            </a:r>
            <a:r>
              <a:rPr lang="en-US" baseline="30000" dirty="0"/>
              <a:t>th</a:t>
            </a:r>
            <a:r>
              <a:rPr lang="en-US" dirty="0"/>
              <a:t> grade ELA Unit.</a:t>
            </a:r>
          </a:p>
          <a:p>
            <a:pPr marL="0" lvl="0" indent="0" algn="l" rtl="0">
              <a:spcBef>
                <a:spcPts val="0"/>
              </a:spcBef>
              <a:spcAft>
                <a:spcPts val="0"/>
              </a:spcAft>
              <a:buNone/>
            </a:pPr>
            <a:r>
              <a:rPr lang="en-US" dirty="0"/>
              <a:t>(Read unit overview)</a:t>
            </a:r>
            <a:endParaRPr dirty="0"/>
          </a:p>
        </p:txBody>
      </p:sp>
      <p:sp>
        <p:nvSpPr>
          <p:cNvPr id="2117" name="Google Shape;2117;p12: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0741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pPr marL="0" indent="0" rtl="0" fontAlgn="base">
              <a:lnSpc>
                <a:spcPct val="100000"/>
              </a:lnSpc>
              <a:spcBef>
                <a:spcPts val="0"/>
              </a:spcBef>
              <a:spcAft>
                <a:spcPts val="600"/>
              </a:spcAft>
              <a:buNone/>
            </a:pPr>
            <a:r>
              <a:rPr lang="en-US" sz="4000" b="0" i="0" u="none" strike="noStrike" dirty="0">
                <a:solidFill>
                  <a:srgbClr val="2F2F2F"/>
                </a:solidFill>
                <a:effectLst/>
                <a:latin typeface="Calibri" panose="020F0502020204030204" pitchFamily="34" charset="0"/>
              </a:rPr>
              <a:t>Now let’s take 5-10 minutes to discuss one of these two units in groups or pairs.</a:t>
            </a:r>
          </a:p>
          <a:p>
            <a:pPr rtl="0" fontAlgn="base">
              <a:lnSpc>
                <a:spcPct val="100000"/>
              </a:lnSpc>
              <a:spcBef>
                <a:spcPts val="0"/>
              </a:spcBef>
              <a:spcAft>
                <a:spcPts val="600"/>
              </a:spcAft>
              <a:buFont typeface="Arial" panose="020B0604020202020204" pitchFamily="34" charset="0"/>
              <a:buChar char="•"/>
            </a:pPr>
            <a:r>
              <a:rPr lang="en-US" sz="4000" b="0" i="0" u="none" strike="noStrike" dirty="0">
                <a:solidFill>
                  <a:srgbClr val="2F2F2F"/>
                </a:solidFill>
                <a:effectLst/>
                <a:latin typeface="Calibri" panose="020F0502020204030204" pitchFamily="34" charset="0"/>
              </a:rPr>
              <a:t>How are students being asked to use language in the unit?</a:t>
            </a:r>
          </a:p>
          <a:p>
            <a:pPr rtl="0" fontAlgn="base">
              <a:lnSpc>
                <a:spcPct val="100000"/>
              </a:lnSpc>
              <a:spcBef>
                <a:spcPts val="0"/>
              </a:spcBef>
              <a:spcAft>
                <a:spcPts val="600"/>
              </a:spcAft>
              <a:buFont typeface="Arial" panose="020B0604020202020204" pitchFamily="34" charset="0"/>
              <a:buChar char="•"/>
            </a:pPr>
            <a:r>
              <a:rPr lang="en-US" sz="4000" b="0" i="0" u="none" strike="noStrike" dirty="0">
                <a:solidFill>
                  <a:srgbClr val="2F2F2F"/>
                </a:solidFill>
                <a:effectLst/>
                <a:latin typeface="Calibri" panose="020F0502020204030204" pitchFamily="34" charset="0"/>
              </a:rPr>
              <a:t>What Key Language Uses best reflect how students will interact with language during this unit?</a:t>
            </a:r>
          </a:p>
          <a:p>
            <a:pPr rtl="0" fontAlgn="base">
              <a:lnSpc>
                <a:spcPct val="100000"/>
              </a:lnSpc>
              <a:spcBef>
                <a:spcPts val="0"/>
              </a:spcBef>
              <a:spcAft>
                <a:spcPts val="600"/>
              </a:spcAft>
              <a:buFont typeface="Arial" panose="020B0604020202020204" pitchFamily="34" charset="0"/>
              <a:buChar char="•"/>
            </a:pPr>
            <a:r>
              <a:rPr lang="en-US" sz="4000" b="0" i="0" u="none" strike="noStrike" dirty="0">
                <a:solidFill>
                  <a:srgbClr val="2F2F2F"/>
                </a:solidFill>
                <a:effectLst/>
                <a:latin typeface="Calibri" panose="020F0502020204030204" pitchFamily="34" charset="0"/>
              </a:rPr>
              <a:t>What types of language scaffolds might be useful to support students with this KLU?</a:t>
            </a:r>
          </a:p>
          <a:p>
            <a:endParaRPr lang="en-US" dirty="0"/>
          </a:p>
        </p:txBody>
      </p:sp>
    </p:spTree>
    <p:extLst>
      <p:ext uri="{BB962C8B-B14F-4D97-AF65-F5344CB8AC3E}">
        <p14:creationId xmlns:p14="http://schemas.microsoft.com/office/powerpoint/2010/main" val="1444668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WIDA provides a useful Collaborative Planning Template in this e-workshop that can be used to plan for content and language integration when planning content units. Take a look at this template and consider how you might use some of the questions listed to support your unit planning process.</a:t>
            </a:r>
          </a:p>
        </p:txBody>
      </p:sp>
    </p:spTree>
    <p:extLst>
      <p:ext uri="{BB962C8B-B14F-4D97-AF65-F5344CB8AC3E}">
        <p14:creationId xmlns:p14="http://schemas.microsoft.com/office/powerpoint/2010/main" val="1094771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2"/>
            <a:ext cx="5486400" cy="4800599"/>
          </a:xfrm>
          <a:prstGeom prst="rect">
            <a:avLst/>
          </a:prstGeom>
        </p:spPr>
        <p:txBody>
          <a:bodyPr/>
          <a:lstStyle/>
          <a:p>
            <a:r>
              <a:rPr lang="en-US" dirty="0"/>
              <a:t>Now let’s move back into our groups and discuss:</a:t>
            </a:r>
          </a:p>
          <a:p>
            <a:r>
              <a:rPr lang="en-US" sz="1200" b="0" i="0" u="none" strike="noStrike" dirty="0">
                <a:solidFill>
                  <a:srgbClr val="000000"/>
                </a:solidFill>
                <a:effectLst/>
                <a:latin typeface="Calibri" panose="020F0502020204030204" pitchFamily="34" charset="0"/>
              </a:rPr>
              <a:t>How might your school draw on the Key Language Uses to establish a system that supports collaboration with a focus on language development within curricular units?</a:t>
            </a:r>
          </a:p>
        </p:txBody>
      </p:sp>
    </p:spTree>
    <p:extLst>
      <p:ext uri="{BB962C8B-B14F-4D97-AF65-F5344CB8AC3E}">
        <p14:creationId xmlns:p14="http://schemas.microsoft.com/office/powerpoint/2010/main" val="2340803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WIDA has identified four Key Language Uses—Narrate, Inform, Explain, and Argue—that can be used to prioritize and organize the integration of content and language.</a:t>
            </a:r>
          </a:p>
          <a:p>
            <a:pPr marL="0" lvl="0" indent="0" algn="l" rtl="0">
              <a:spcBef>
                <a:spcPts val="0"/>
              </a:spcBef>
              <a:spcAft>
                <a:spcPts val="0"/>
              </a:spcAft>
              <a:buNone/>
            </a:pPr>
            <a:r>
              <a:rPr lang="en-US" sz="1200" dirty="0"/>
              <a:t>The Key Language Uses:</a:t>
            </a:r>
          </a:p>
          <a:p>
            <a:pPr marL="0" lvl="0" indent="0" algn="l" rtl="0">
              <a:spcBef>
                <a:spcPts val="0"/>
              </a:spcBef>
              <a:spcAft>
                <a:spcPts val="0"/>
              </a:spcAft>
              <a:buNone/>
            </a:pPr>
            <a:r>
              <a:rPr lang="en-US" sz="1200" dirty="0"/>
              <a:t>• Bring focus and coherence to the language of schooling</a:t>
            </a:r>
          </a:p>
          <a:p>
            <a:pPr marL="0" lvl="0" indent="0" algn="l" rtl="0">
              <a:spcBef>
                <a:spcPts val="0"/>
              </a:spcBef>
              <a:spcAft>
                <a:spcPts val="0"/>
              </a:spcAft>
              <a:buNone/>
            </a:pPr>
            <a:r>
              <a:rPr lang="en-US" sz="1200" dirty="0"/>
              <a:t>• Help educators make choices to prioritize and coordinate content and language integration</a:t>
            </a:r>
          </a:p>
          <a:p>
            <a:pPr marL="0" lvl="0" indent="0" algn="l" rtl="0">
              <a:spcBef>
                <a:spcPts val="0"/>
              </a:spcBef>
              <a:spcAft>
                <a:spcPts val="0"/>
              </a:spcAft>
              <a:buNone/>
            </a:pPr>
            <a:r>
              <a:rPr lang="en-US" sz="1200" dirty="0"/>
              <a:t>• Serve as an organizing principle for the Language Expectations</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a:p>
        </p:txBody>
      </p:sp>
    </p:spTree>
    <p:extLst>
      <p:ext uri="{BB962C8B-B14F-4D97-AF65-F5344CB8AC3E}">
        <p14:creationId xmlns:p14="http://schemas.microsoft.com/office/powerpoint/2010/main" val="3505390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Key Language Uses are present across all grade levels and disciplines and they can overlap and inform each other. For example, as students develop complex explanations, they may also inform (by naming, defining, describing, or comparing and contrasting something), and even narrate (e.g., by including an anecdote) as they work to help their audience accurately understand the how or why of a concept.</a:t>
            </a:r>
          </a:p>
          <a:p>
            <a:pPr marL="0" lvl="0" indent="0" algn="l" rtl="0">
              <a:spcBef>
                <a:spcPts val="0"/>
              </a:spcBef>
              <a:spcAft>
                <a:spcPts val="0"/>
              </a:spcAft>
              <a:buNone/>
            </a:pPr>
            <a:r>
              <a:rPr lang="en-US" sz="1200" dirty="0"/>
              <a:t>Key Language Uses help both students and educators see that language is shaped by the larger context of schooling, by the content area, topic and purpose for using language, as well as by the people with whom they are communicating and the students’ identities and social roles and the channel of communication.</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3</a:t>
            </a:fld>
            <a:endParaRPr lang="en-US"/>
          </a:p>
        </p:txBody>
      </p:sp>
    </p:spTree>
    <p:extLst>
      <p:ext uri="{BB962C8B-B14F-4D97-AF65-F5344CB8AC3E}">
        <p14:creationId xmlns:p14="http://schemas.microsoft.com/office/powerpoint/2010/main" val="3513695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As a genre family that allows students to create real or imaginary stories and recount histories, the Key Language Use of Narrate relies largely on descriptions and sequencing of events. This way of using language underlies the other Key Language Uses as well. It is typical, for example, for arguments to include a personal story to connect with the audience, or for a science explanation to use a narrative to illustrate a phenomenon. The Key Language Use of Argue is used to advance or defend an idea or solution, change the audience’s point of view, bring about an action or accept a position or evaluation of an issue. The speaker or writer uses argument language to justify claims using evidence and reasoning and is used in many content areas. </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4</a:t>
            </a:fld>
            <a:endParaRPr lang="en-US"/>
          </a:p>
        </p:txBody>
      </p:sp>
    </p:spTree>
    <p:extLst>
      <p:ext uri="{BB962C8B-B14F-4D97-AF65-F5344CB8AC3E}">
        <p14:creationId xmlns:p14="http://schemas.microsoft.com/office/powerpoint/2010/main" val="2684789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Key Language Use of Inform is used primarily to provide factual information. As students convey information, they define, describe, compare and contract, organize, categorize or classify concepts, ideas, or phenomena. The Key Language Use of Explain highlights language used to give an account for how things work or why things happen. This Key Language Use is used primarily in the Science and Math fields to substantiate the inner workings of natural, man-made, and social phenomena and to unpack mathematical thinking.</a:t>
            </a:r>
          </a:p>
        </p:txBody>
      </p:sp>
      <p:sp>
        <p:nvSpPr>
          <p:cNvPr id="4" name="Slide Number Placeholder 3"/>
          <p:cNvSpPr>
            <a:spLocks noGrp="1"/>
          </p:cNvSpPr>
          <p:nvPr>
            <p:ph type="sldNum" sz="quarter" idx="5"/>
          </p:nvPr>
        </p:nvSpPr>
        <p:spPr/>
        <p:txBody>
          <a:bodyPr/>
          <a:lstStyle/>
          <a:p>
            <a:fld id="{71CD1C34-72C1-4C67-AAFF-0B8CE9936A77}" type="slidenum">
              <a:rPr lang="en-US" smtClean="0"/>
              <a:t>5</a:t>
            </a:fld>
            <a:endParaRPr lang="en-US"/>
          </a:p>
        </p:txBody>
      </p:sp>
    </p:spTree>
    <p:extLst>
      <p:ext uri="{BB962C8B-B14F-4D97-AF65-F5344CB8AC3E}">
        <p14:creationId xmlns:p14="http://schemas.microsoft.com/office/powerpoint/2010/main" val="79983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tx2"/>
                </a:solidFill>
              </a:rPr>
              <a:t>For a deeper dive into the features of each Key Language Use across grades and disciplines, we are going to look at </a:t>
            </a:r>
            <a:r>
              <a:rPr lang="en-US" sz="1200" b="1" i="1" dirty="0">
                <a:solidFill>
                  <a:schemeClr val="tx2"/>
                </a:solidFill>
              </a:rPr>
              <a:t>Section 4: Resources—Key Language Uses: A Closer Look.</a:t>
            </a:r>
            <a:r>
              <a:rPr lang="en-US" sz="1200" i="1" dirty="0">
                <a:solidFill>
                  <a:schemeClr val="tx2"/>
                </a:solidFill>
              </a:rPr>
              <a:t> (on p.219 on the WIDA ELD Standards Framework)</a:t>
            </a:r>
          </a:p>
          <a:p>
            <a:pPr marL="0" lvl="0" indent="0" algn="l" rtl="0">
              <a:spcBef>
                <a:spcPts val="0"/>
              </a:spcBef>
              <a:spcAft>
                <a:spcPts val="0"/>
              </a:spcAft>
              <a:buNone/>
            </a:pPr>
            <a:r>
              <a:rPr lang="en-US" sz="1050" dirty="0">
                <a:solidFill>
                  <a:schemeClr val="tx2"/>
                </a:solidFill>
              </a:rPr>
              <a:t>Appendix C also shows K-12 distribution tables of the most prominent Key Language Uses by grade-level cluster and WIDA ELD Standard. (p.290)</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6</a:t>
            </a:fld>
            <a:endParaRPr lang="en-US"/>
          </a:p>
        </p:txBody>
      </p:sp>
    </p:spTree>
    <p:extLst>
      <p:ext uri="{BB962C8B-B14F-4D97-AF65-F5344CB8AC3E}">
        <p14:creationId xmlns:p14="http://schemas.microsoft.com/office/powerpoint/2010/main" val="48966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g101c4501625_4_15: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2" name="Google Shape;2082;g101c4501625_4_15: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 pages 224-233 of the WIDA ELD Standards Framework, these tables show more specific examples of how the four Key Language Uses show up in each of the four core academic disciplines.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101c4501625_4_25: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101c4501625_4_25: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pages 224-233 of the WIDA ELD Standards Framework, these tables show more specific examples of how the four Key Language Uses show up in each of the four core academic disciplines.</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Now let’s take 5-10 minutes to review these documents in pairs or groups. Choose one Key Language Use and review the documents for that KLU with your group.</a:t>
            </a:r>
          </a:p>
          <a:p>
            <a:pPr marL="171450" indent="-171450">
              <a:buFont typeface="Arial" panose="020B0604020202020204" pitchFamily="34" charset="0"/>
              <a:buChar char="•"/>
            </a:pPr>
            <a:r>
              <a:rPr lang="en-US" dirty="0"/>
              <a:t>What do you notice about the KLU across content areas?</a:t>
            </a:r>
          </a:p>
          <a:p>
            <a:pPr marL="171450" indent="-171450">
              <a:buFont typeface="Arial" panose="020B0604020202020204" pitchFamily="34" charset="0"/>
              <a:buChar char="•"/>
            </a:pPr>
            <a:r>
              <a:rPr lang="en-US" dirty="0"/>
              <a:t>What language supports or scaffolds might be useful for students for this KLU?</a:t>
            </a:r>
          </a:p>
        </p:txBody>
      </p:sp>
    </p:spTree>
    <p:extLst>
      <p:ext uri="{BB962C8B-B14F-4D97-AF65-F5344CB8AC3E}">
        <p14:creationId xmlns:p14="http://schemas.microsoft.com/office/powerpoint/2010/main" val="756529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11/29/2021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22557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40403D"/>
                </a:solidFill>
                <a:latin typeface="Segoe UI"/>
                <a:cs typeface="Segoe U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2298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100"/>
        <p:cNvGrpSpPr/>
        <p:nvPr/>
      </p:nvGrpSpPr>
      <p:grpSpPr>
        <a:xfrm>
          <a:off x="0" y="0"/>
          <a:ext cx="0" cy="0"/>
          <a:chOff x="0" y="0"/>
          <a:chExt cx="0" cy="0"/>
        </a:xfrm>
      </p:grpSpPr>
      <p:sp>
        <p:nvSpPr>
          <p:cNvPr id="101" name="Google Shape;101;g100f04b5389_0_9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Quattrocento Sans"/>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g100f04b5389_0_98"/>
          <p:cNvSpPr>
            <a:spLocks noGrp="1"/>
          </p:cNvSpPr>
          <p:nvPr>
            <p:ph type="pic" idx="2"/>
          </p:nvPr>
        </p:nvSpPr>
        <p:spPr>
          <a:xfrm>
            <a:off x="5183188" y="987425"/>
            <a:ext cx="6172200" cy="4873500"/>
          </a:xfrm>
          <a:prstGeom prst="rect">
            <a:avLst/>
          </a:prstGeom>
          <a:noFill/>
          <a:ln>
            <a:noFill/>
          </a:ln>
        </p:spPr>
      </p:sp>
      <p:sp>
        <p:nvSpPr>
          <p:cNvPr id="103" name="Google Shape;103;g100f04b5389_0_9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Font typeface="Quattrocento Sans"/>
              <a:buNone/>
              <a:defRPr sz="1600"/>
            </a:lvl1pPr>
            <a:lvl2pPr marL="914400" lvl="1" indent="-228600" algn="l" rtl="0">
              <a:lnSpc>
                <a:spcPct val="90000"/>
              </a:lnSpc>
              <a:spcBef>
                <a:spcPts val="500"/>
              </a:spcBef>
              <a:spcAft>
                <a:spcPts val="0"/>
              </a:spcAft>
              <a:buClr>
                <a:schemeClr val="dk1"/>
              </a:buClr>
              <a:buSzPts val="1400"/>
              <a:buFont typeface="Calibri"/>
              <a:buNone/>
              <a:defRPr sz="1400"/>
            </a:lvl2pPr>
            <a:lvl3pPr marL="1371600" lvl="2" indent="-228600" algn="l" rtl="0">
              <a:lnSpc>
                <a:spcPct val="90000"/>
              </a:lnSpc>
              <a:spcBef>
                <a:spcPts val="500"/>
              </a:spcBef>
              <a:spcAft>
                <a:spcPts val="0"/>
              </a:spcAft>
              <a:buClr>
                <a:schemeClr val="dk1"/>
              </a:buClr>
              <a:buSzPts val="1200"/>
              <a:buFont typeface="Calibri"/>
              <a:buNone/>
              <a:defRPr sz="1200"/>
            </a:lvl3pPr>
            <a:lvl4pPr marL="1828800" lvl="3" indent="-228600" algn="l" rtl="0">
              <a:lnSpc>
                <a:spcPct val="90000"/>
              </a:lnSpc>
              <a:spcBef>
                <a:spcPts val="500"/>
              </a:spcBef>
              <a:spcAft>
                <a:spcPts val="0"/>
              </a:spcAft>
              <a:buClr>
                <a:schemeClr val="dk1"/>
              </a:buClr>
              <a:buSzPts val="1000"/>
              <a:buFont typeface="Calibri"/>
              <a:buNone/>
              <a:defRPr sz="1000"/>
            </a:lvl4pPr>
            <a:lvl5pPr marL="2286000" lvl="4" indent="-228600" algn="l" rtl="0">
              <a:lnSpc>
                <a:spcPct val="90000"/>
              </a:lnSpc>
              <a:spcBef>
                <a:spcPts val="500"/>
              </a:spcBef>
              <a:spcAft>
                <a:spcPts val="0"/>
              </a:spcAft>
              <a:buClr>
                <a:schemeClr val="dk1"/>
              </a:buClr>
              <a:buSzPts val="1000"/>
              <a:buFont typeface="Calibri"/>
              <a:buNone/>
              <a:defRPr sz="1000"/>
            </a:lvl5pPr>
            <a:lvl6pPr marL="2743200" lvl="5" indent="-228600" algn="l" rtl="0">
              <a:lnSpc>
                <a:spcPct val="90000"/>
              </a:lnSpc>
              <a:spcBef>
                <a:spcPts val="500"/>
              </a:spcBef>
              <a:spcAft>
                <a:spcPts val="0"/>
              </a:spcAft>
              <a:buClr>
                <a:schemeClr val="dk1"/>
              </a:buClr>
              <a:buSzPts val="1000"/>
              <a:buFont typeface="Calibri"/>
              <a:buNone/>
              <a:defRPr sz="1000"/>
            </a:lvl6pPr>
            <a:lvl7pPr marL="3200400" lvl="6" indent="-228600" algn="l" rtl="0">
              <a:lnSpc>
                <a:spcPct val="90000"/>
              </a:lnSpc>
              <a:spcBef>
                <a:spcPts val="500"/>
              </a:spcBef>
              <a:spcAft>
                <a:spcPts val="0"/>
              </a:spcAft>
              <a:buClr>
                <a:schemeClr val="dk1"/>
              </a:buClr>
              <a:buSzPts val="1000"/>
              <a:buFont typeface="Calibri"/>
              <a:buNone/>
              <a:defRPr sz="1000"/>
            </a:lvl7pPr>
            <a:lvl8pPr marL="3657600" lvl="7" indent="-228600" algn="l" rtl="0">
              <a:lnSpc>
                <a:spcPct val="90000"/>
              </a:lnSpc>
              <a:spcBef>
                <a:spcPts val="500"/>
              </a:spcBef>
              <a:spcAft>
                <a:spcPts val="0"/>
              </a:spcAft>
              <a:buClr>
                <a:schemeClr val="dk1"/>
              </a:buClr>
              <a:buSzPts val="1000"/>
              <a:buFont typeface="Calibri"/>
              <a:buNone/>
              <a:defRPr sz="1000"/>
            </a:lvl8pPr>
            <a:lvl9pPr marL="4114800" lvl="8" indent="-228600" algn="l" rtl="0">
              <a:lnSpc>
                <a:spcPct val="90000"/>
              </a:lnSpc>
              <a:spcBef>
                <a:spcPts val="500"/>
              </a:spcBef>
              <a:spcAft>
                <a:spcPts val="0"/>
              </a:spcAft>
              <a:buClr>
                <a:schemeClr val="dk1"/>
              </a:buClr>
              <a:buSzPts val="1000"/>
              <a:buFont typeface="Calibri"/>
              <a:buNone/>
              <a:defRPr sz="1000"/>
            </a:lvl9pPr>
          </a:lstStyle>
          <a:p>
            <a:endParaRPr/>
          </a:p>
        </p:txBody>
      </p:sp>
      <p:pic>
        <p:nvPicPr>
          <p:cNvPr id="104" name="Google Shape;104;g100f04b5389_0_98"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05" name="Google Shape;105;g100f04b5389_0_98"/>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40403D"/>
              </a:buClr>
              <a:buSzPts val="1400"/>
              <a:buFont typeface="Calibri"/>
              <a:buNone/>
              <a:defRPr sz="1600">
                <a:solidFill>
                  <a:srgbClr val="40403D"/>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06" name="Google Shape;106;g100f04b5389_0_98"/>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07" name="Google Shape;107;g100f04b5389_0_98"/>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40403D"/>
              </a:buClr>
              <a:buSzPts val="1400"/>
              <a:buFont typeface="Calibri"/>
              <a:buNone/>
              <a:defRPr sz="1600">
                <a:solidFill>
                  <a:srgbClr val="40403D"/>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Tree>
    <p:extLst>
      <p:ext uri="{BB962C8B-B14F-4D97-AF65-F5344CB8AC3E}">
        <p14:creationId xmlns:p14="http://schemas.microsoft.com/office/powerpoint/2010/main" val="269236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2_Two Content">
    <p:spTree>
      <p:nvGrpSpPr>
        <p:cNvPr id="1" name="Shape 93"/>
        <p:cNvGrpSpPr/>
        <p:nvPr/>
      </p:nvGrpSpPr>
      <p:grpSpPr>
        <a:xfrm>
          <a:off x="0" y="0"/>
          <a:ext cx="0" cy="0"/>
          <a:chOff x="0" y="0"/>
          <a:chExt cx="0" cy="0"/>
        </a:xfrm>
      </p:grpSpPr>
      <p:sp>
        <p:nvSpPr>
          <p:cNvPr id="94" name="Google Shape;94;g100f04b5389_0_91"/>
          <p:cNvSpPr txBox="1">
            <a:spLocks noGrp="1"/>
          </p:cNvSpPr>
          <p:nvPr>
            <p:ph type="title"/>
          </p:nvPr>
        </p:nvSpPr>
        <p:spPr>
          <a:xfrm>
            <a:off x="916939" y="418814"/>
            <a:ext cx="10358100" cy="12072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3700"/>
              <a:buNone/>
              <a:defRPr sz="4400" b="0" i="0">
                <a:solidFill>
                  <a:srgbClr val="40403D"/>
                </a:solidFill>
                <a:latin typeface="Quattrocento Sans"/>
                <a:ea typeface="Quattrocento Sans"/>
                <a:cs typeface="Quattrocento Sans"/>
                <a:sym typeface="Quattrocento Sans"/>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5" name="Google Shape;95;g100f04b5389_0_91"/>
          <p:cNvSpPr txBox="1">
            <a:spLocks noGrp="1"/>
          </p:cNvSpPr>
          <p:nvPr>
            <p:ph type="body" idx="1"/>
          </p:nvPr>
        </p:nvSpPr>
        <p:spPr>
          <a:xfrm>
            <a:off x="609600" y="1577340"/>
            <a:ext cx="5303400" cy="45264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700"/>
              <a:buNone/>
              <a:defRPr/>
            </a:lvl1pPr>
            <a:lvl2pPr marL="914400" lvl="1" indent="-228600" algn="l" rtl="0">
              <a:spcBef>
                <a:spcPts val="1600"/>
              </a:spcBef>
              <a:spcAft>
                <a:spcPts val="0"/>
              </a:spcAft>
              <a:buSzPts val="1500"/>
              <a:buNone/>
              <a:defRPr/>
            </a:lvl2pPr>
            <a:lvl3pPr marL="1371600" lvl="2" indent="-228600" algn="l" rtl="0">
              <a:spcBef>
                <a:spcPts val="1600"/>
              </a:spcBef>
              <a:spcAft>
                <a:spcPts val="0"/>
              </a:spcAft>
              <a:buSzPts val="1500"/>
              <a:buNone/>
              <a:defRPr/>
            </a:lvl3pPr>
            <a:lvl4pPr marL="1828800" lvl="3" indent="-228600" algn="l" rtl="0">
              <a:spcBef>
                <a:spcPts val="1600"/>
              </a:spcBef>
              <a:spcAft>
                <a:spcPts val="0"/>
              </a:spcAft>
              <a:buSzPts val="1500"/>
              <a:buNone/>
              <a:defRPr/>
            </a:lvl4pPr>
            <a:lvl5pPr marL="2286000" lvl="4" indent="-228600" algn="l" rtl="0">
              <a:spcBef>
                <a:spcPts val="1600"/>
              </a:spcBef>
              <a:spcAft>
                <a:spcPts val="0"/>
              </a:spcAft>
              <a:buSzPts val="1500"/>
              <a:buNone/>
              <a:defRPr/>
            </a:lvl5pPr>
            <a:lvl6pPr marL="2743200" lvl="5" indent="-228600" algn="l" rtl="0">
              <a:spcBef>
                <a:spcPts val="1600"/>
              </a:spcBef>
              <a:spcAft>
                <a:spcPts val="0"/>
              </a:spcAft>
              <a:buSzPts val="1500"/>
              <a:buNone/>
              <a:defRPr/>
            </a:lvl6pPr>
            <a:lvl7pPr marL="3200400" lvl="6" indent="-228600" algn="l" rtl="0">
              <a:spcBef>
                <a:spcPts val="1600"/>
              </a:spcBef>
              <a:spcAft>
                <a:spcPts val="0"/>
              </a:spcAft>
              <a:buSzPts val="1500"/>
              <a:buNone/>
              <a:defRPr/>
            </a:lvl7pPr>
            <a:lvl8pPr marL="3657600" lvl="7" indent="-228600" algn="l" rtl="0">
              <a:spcBef>
                <a:spcPts val="1600"/>
              </a:spcBef>
              <a:spcAft>
                <a:spcPts val="0"/>
              </a:spcAft>
              <a:buSzPts val="1500"/>
              <a:buNone/>
              <a:defRPr/>
            </a:lvl8pPr>
            <a:lvl9pPr marL="4114800" lvl="8" indent="-228600" algn="l" rtl="0">
              <a:spcBef>
                <a:spcPts val="1600"/>
              </a:spcBef>
              <a:spcAft>
                <a:spcPts val="1600"/>
              </a:spcAft>
              <a:buSzPts val="1500"/>
              <a:buNone/>
              <a:defRPr/>
            </a:lvl9pPr>
          </a:lstStyle>
          <a:p>
            <a:endParaRPr/>
          </a:p>
        </p:txBody>
      </p:sp>
      <p:sp>
        <p:nvSpPr>
          <p:cNvPr id="96" name="Google Shape;96;g100f04b5389_0_91"/>
          <p:cNvSpPr txBox="1">
            <a:spLocks noGrp="1"/>
          </p:cNvSpPr>
          <p:nvPr>
            <p:ph type="body" idx="2"/>
          </p:nvPr>
        </p:nvSpPr>
        <p:spPr>
          <a:xfrm>
            <a:off x="6278880" y="1577340"/>
            <a:ext cx="5303400" cy="45264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700"/>
              <a:buNone/>
              <a:defRPr/>
            </a:lvl1pPr>
            <a:lvl2pPr marL="914400" lvl="1" indent="-228600" algn="l" rtl="0">
              <a:spcBef>
                <a:spcPts val="1600"/>
              </a:spcBef>
              <a:spcAft>
                <a:spcPts val="0"/>
              </a:spcAft>
              <a:buSzPts val="1500"/>
              <a:buNone/>
              <a:defRPr/>
            </a:lvl2pPr>
            <a:lvl3pPr marL="1371600" lvl="2" indent="-228600" algn="l" rtl="0">
              <a:spcBef>
                <a:spcPts val="1600"/>
              </a:spcBef>
              <a:spcAft>
                <a:spcPts val="0"/>
              </a:spcAft>
              <a:buSzPts val="1500"/>
              <a:buNone/>
              <a:defRPr/>
            </a:lvl3pPr>
            <a:lvl4pPr marL="1828800" lvl="3" indent="-228600" algn="l" rtl="0">
              <a:spcBef>
                <a:spcPts val="1600"/>
              </a:spcBef>
              <a:spcAft>
                <a:spcPts val="0"/>
              </a:spcAft>
              <a:buSzPts val="1500"/>
              <a:buNone/>
              <a:defRPr/>
            </a:lvl4pPr>
            <a:lvl5pPr marL="2286000" lvl="4" indent="-228600" algn="l" rtl="0">
              <a:spcBef>
                <a:spcPts val="1600"/>
              </a:spcBef>
              <a:spcAft>
                <a:spcPts val="0"/>
              </a:spcAft>
              <a:buSzPts val="1500"/>
              <a:buNone/>
              <a:defRPr/>
            </a:lvl5pPr>
            <a:lvl6pPr marL="2743200" lvl="5" indent="-228600" algn="l" rtl="0">
              <a:spcBef>
                <a:spcPts val="1600"/>
              </a:spcBef>
              <a:spcAft>
                <a:spcPts val="0"/>
              </a:spcAft>
              <a:buSzPts val="1500"/>
              <a:buNone/>
              <a:defRPr/>
            </a:lvl6pPr>
            <a:lvl7pPr marL="3200400" lvl="6" indent="-228600" algn="l" rtl="0">
              <a:spcBef>
                <a:spcPts val="1600"/>
              </a:spcBef>
              <a:spcAft>
                <a:spcPts val="0"/>
              </a:spcAft>
              <a:buSzPts val="1500"/>
              <a:buNone/>
              <a:defRPr/>
            </a:lvl7pPr>
            <a:lvl8pPr marL="3657600" lvl="7" indent="-228600" algn="l" rtl="0">
              <a:spcBef>
                <a:spcPts val="1600"/>
              </a:spcBef>
              <a:spcAft>
                <a:spcPts val="0"/>
              </a:spcAft>
              <a:buSzPts val="1500"/>
              <a:buNone/>
              <a:defRPr/>
            </a:lvl8pPr>
            <a:lvl9pPr marL="4114800" lvl="8" indent="-228600" algn="l" rtl="0">
              <a:spcBef>
                <a:spcPts val="1600"/>
              </a:spcBef>
              <a:spcAft>
                <a:spcPts val="1600"/>
              </a:spcAft>
              <a:buSzPts val="1500"/>
              <a:buNone/>
              <a:defRPr/>
            </a:lvl9pPr>
          </a:lstStyle>
          <a:p>
            <a:endParaRPr/>
          </a:p>
        </p:txBody>
      </p:sp>
      <p:sp>
        <p:nvSpPr>
          <p:cNvPr id="97" name="Google Shape;97;g100f04b5389_0_91"/>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g100f04b5389_0_91"/>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g100f04b5389_0_91"/>
          <p:cNvSpPr txBox="1">
            <a:spLocks noGrp="1"/>
          </p:cNvSpPr>
          <p:nvPr>
            <p:ph type="sldNum" idx="12"/>
          </p:nvPr>
        </p:nvSpPr>
        <p:spPr>
          <a:xfrm>
            <a:off x="8778240" y="6377940"/>
            <a:ext cx="2804100" cy="2001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extLst>
      <p:ext uri="{BB962C8B-B14F-4D97-AF65-F5344CB8AC3E}">
        <p14:creationId xmlns:p14="http://schemas.microsoft.com/office/powerpoint/2010/main" val="334328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11/29/2021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82998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11/29/2021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3661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11/29/2021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47252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11/29/2021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8770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11/29/2021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86459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11/29/2021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3924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11/29/2021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1207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11/29/2021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61880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11/29/2021</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3" r:id="rId10"/>
    <p:sldLayoutId id="2147483694" r:id="rId11"/>
    <p:sldLayoutId id="214748369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DACA667-CE12-4503-8137-5A98DF731142}"/>
              </a:ext>
            </a:extLst>
          </p:cNvPr>
          <p:cNvSpPr txBox="1"/>
          <p:nvPr/>
        </p:nvSpPr>
        <p:spPr>
          <a:xfrm>
            <a:off x="555010" y="309489"/>
            <a:ext cx="11045587" cy="1308296"/>
          </a:xfrm>
          <a:prstGeom prst="rect">
            <a:avLst/>
          </a:prstGeom>
          <a:solidFill>
            <a:schemeClr val="accent5">
              <a:lumMod val="40000"/>
              <a:lumOff val="60000"/>
            </a:schemeClr>
          </a:solidFill>
        </p:spPr>
        <p:txBody>
          <a:bodyPr wrap="square" rtlCol="0">
            <a:spAutoFit/>
          </a:bodyPr>
          <a:lstStyle/>
          <a:p>
            <a:endParaRPr lang="en-US"/>
          </a:p>
        </p:txBody>
      </p:sp>
      <p:sp>
        <p:nvSpPr>
          <p:cNvPr id="2" name="Title 1">
            <a:extLst>
              <a:ext uri="{FF2B5EF4-FFF2-40B4-BE49-F238E27FC236}">
                <a16:creationId xmlns:a16="http://schemas.microsoft.com/office/drawing/2014/main" id="{CFDF7749-4A5D-4509-9BEE-149C479E7833}"/>
              </a:ext>
            </a:extLst>
          </p:cNvPr>
          <p:cNvSpPr>
            <a:spLocks noGrp="1"/>
          </p:cNvSpPr>
          <p:nvPr>
            <p:ph type="title"/>
          </p:nvPr>
        </p:nvSpPr>
        <p:spPr>
          <a:xfrm>
            <a:off x="1085751" y="434203"/>
            <a:ext cx="10358120" cy="1107996"/>
          </a:xfrm>
        </p:spPr>
        <p:txBody>
          <a:bodyPr>
            <a:normAutofit/>
          </a:bodyPr>
          <a:lstStyle/>
          <a:p>
            <a:r>
              <a:rPr lang="en-US" sz="4000" dirty="0"/>
              <a:t>Module 3: Focus on Key Language Uses</a:t>
            </a:r>
          </a:p>
        </p:txBody>
      </p:sp>
      <p:sp>
        <p:nvSpPr>
          <p:cNvPr id="3" name="Content Placeholder 2">
            <a:extLst>
              <a:ext uri="{FF2B5EF4-FFF2-40B4-BE49-F238E27FC236}">
                <a16:creationId xmlns:a16="http://schemas.microsoft.com/office/drawing/2014/main" id="{D22FE7EC-E9BE-48AA-AE36-4184384947C5}"/>
              </a:ext>
            </a:extLst>
          </p:cNvPr>
          <p:cNvSpPr>
            <a:spLocks noGrp="1"/>
          </p:cNvSpPr>
          <p:nvPr>
            <p:ph sz="half" idx="2"/>
          </p:nvPr>
        </p:nvSpPr>
        <p:spPr>
          <a:xfrm>
            <a:off x="555010" y="2034678"/>
            <a:ext cx="4839950" cy="4692693"/>
          </a:xfrm>
        </p:spPr>
        <p:txBody>
          <a:bodyPr/>
          <a:lstStyle/>
          <a:p>
            <a:pPr marL="0" indent="0">
              <a:spcAft>
                <a:spcPts val="600"/>
              </a:spcAft>
              <a:buNone/>
            </a:pPr>
            <a:r>
              <a:rPr lang="en-US" sz="2800" u="sng" dirty="0"/>
              <a:t>Learning Targets:</a:t>
            </a:r>
            <a:r>
              <a:rPr lang="en-US" sz="2800" dirty="0"/>
              <a:t> </a:t>
            </a:r>
          </a:p>
          <a:p>
            <a:pPr>
              <a:spcAft>
                <a:spcPts val="600"/>
              </a:spcAft>
            </a:pPr>
            <a:r>
              <a:rPr lang="en-US" sz="2800" dirty="0"/>
              <a:t>Explain how the Key Language Uses clarify the purpose for language use when engaging in content learning.</a:t>
            </a:r>
          </a:p>
          <a:p>
            <a:pPr>
              <a:spcAft>
                <a:spcPts val="600"/>
              </a:spcAft>
            </a:pPr>
            <a:r>
              <a:rPr lang="en-US" sz="2800" dirty="0"/>
              <a:t>Recognize how language is used for particular purposes, with particular audiences, and in particular sociocultural contexts.</a:t>
            </a:r>
          </a:p>
          <a:p>
            <a:endParaRPr lang="en-US" dirty="0"/>
          </a:p>
        </p:txBody>
      </p:sp>
      <p:sp>
        <p:nvSpPr>
          <p:cNvPr id="4" name="Content Placeholder 3">
            <a:extLst>
              <a:ext uri="{FF2B5EF4-FFF2-40B4-BE49-F238E27FC236}">
                <a16:creationId xmlns:a16="http://schemas.microsoft.com/office/drawing/2014/main" id="{29F3B4F9-ED39-42FE-86F4-5A4416118349}"/>
              </a:ext>
            </a:extLst>
          </p:cNvPr>
          <p:cNvSpPr>
            <a:spLocks noGrp="1"/>
          </p:cNvSpPr>
          <p:nvPr>
            <p:ph sz="half" idx="3"/>
          </p:nvPr>
        </p:nvSpPr>
        <p:spPr>
          <a:xfrm>
            <a:off x="5814138" y="2034678"/>
            <a:ext cx="5963880" cy="4387868"/>
          </a:xfrm>
        </p:spPr>
        <p:txBody>
          <a:bodyPr/>
          <a:lstStyle/>
          <a:p>
            <a:pPr marL="0" lvl="0" indent="0" algn="l">
              <a:buNone/>
            </a:pPr>
            <a:r>
              <a:rPr lang="en-US" u="sng" dirty="0"/>
              <a:t>BIG Ideas:</a:t>
            </a:r>
          </a:p>
          <a:p>
            <a:pPr lvl="0" algn="l"/>
            <a:r>
              <a:rPr lang="en-US" b="1" dirty="0">
                <a:solidFill>
                  <a:srgbClr val="40403D"/>
                </a:solidFill>
                <a:latin typeface="Segoe UI"/>
                <a:cs typeface="Segoe UI"/>
              </a:rPr>
              <a:t>Functional Approach</a:t>
            </a:r>
            <a:r>
              <a:rPr lang="en-US" dirty="0">
                <a:solidFill>
                  <a:srgbClr val="40403D"/>
                </a:solidFill>
                <a:latin typeface="Segoe UI"/>
                <a:cs typeface="Segoe UI"/>
              </a:rPr>
              <a:t> to Language Development</a:t>
            </a:r>
          </a:p>
          <a:p>
            <a:pPr lvl="0" algn="l"/>
            <a:r>
              <a:rPr lang="en-US" b="1" dirty="0"/>
              <a:t>Collaboration</a:t>
            </a:r>
            <a:r>
              <a:rPr lang="en-US" dirty="0"/>
              <a:t> among Stakeholders</a:t>
            </a:r>
          </a:p>
          <a:p>
            <a:pPr marL="0" lvl="0" indent="0" algn="l">
              <a:buNone/>
            </a:pPr>
            <a:endParaRPr lang="en-US" dirty="0">
              <a:solidFill>
                <a:srgbClr val="40403D"/>
              </a:solidFill>
              <a:latin typeface="Segoe UI"/>
              <a:cs typeface="Segoe UI"/>
            </a:endParaRPr>
          </a:p>
          <a:p>
            <a:pPr lvl="0" algn="l"/>
            <a:endParaRPr lang="en-US" dirty="0">
              <a:solidFill>
                <a:srgbClr val="40403D"/>
              </a:solidFill>
              <a:latin typeface="Segoe UI"/>
              <a:cs typeface="Segoe UI"/>
            </a:endParaRPr>
          </a:p>
          <a:p>
            <a:pPr marL="0" lvl="0" indent="0" algn="l">
              <a:buNone/>
            </a:pPr>
            <a:endParaRPr lang="en-US" dirty="0">
              <a:solidFill>
                <a:srgbClr val="40403D"/>
              </a:solidFill>
              <a:latin typeface="Segoe UI"/>
              <a:cs typeface="Segoe UI"/>
            </a:endParaRPr>
          </a:p>
          <a:p>
            <a:pPr lvl="0" algn="l"/>
            <a:endParaRPr lang="en-US" i="1" dirty="0"/>
          </a:p>
          <a:p>
            <a:pPr marL="0" lvl="0" indent="0" algn="l">
              <a:buNone/>
            </a:pPr>
            <a:r>
              <a:rPr lang="en-US" i="1" dirty="0"/>
              <a:t>	</a:t>
            </a:r>
            <a:endParaRPr lang="en-US" sz="3200" dirty="0">
              <a:solidFill>
                <a:srgbClr val="40403D"/>
              </a:solidFill>
              <a:latin typeface="Segoe UI"/>
              <a:cs typeface="Segoe UI"/>
            </a:endParaRPr>
          </a:p>
        </p:txBody>
      </p:sp>
      <p:sp>
        <p:nvSpPr>
          <p:cNvPr id="8" name="Arrow: Left-Right 7">
            <a:extLst>
              <a:ext uri="{FF2B5EF4-FFF2-40B4-BE49-F238E27FC236}">
                <a16:creationId xmlns:a16="http://schemas.microsoft.com/office/drawing/2014/main" id="{A2C54376-537C-4A13-8703-95B4BBDFD2A5}"/>
              </a:ext>
            </a:extLst>
          </p:cNvPr>
          <p:cNvSpPr/>
          <p:nvPr/>
        </p:nvSpPr>
        <p:spPr>
          <a:xfrm>
            <a:off x="555011" y="1742499"/>
            <a:ext cx="11045586" cy="1860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able showing the 4 big ideas">
            <a:extLst>
              <a:ext uri="{FF2B5EF4-FFF2-40B4-BE49-F238E27FC236}">
                <a16:creationId xmlns:a16="http://schemas.microsoft.com/office/drawing/2014/main" id="{0E40613D-D3EA-438B-88E6-D4044CFC2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5081" y="3959845"/>
            <a:ext cx="4453719" cy="2568789"/>
          </a:xfrm>
          <a:prstGeom prst="rect">
            <a:avLst/>
          </a:prstGeom>
        </p:spPr>
      </p:pic>
    </p:spTree>
    <p:extLst>
      <p:ext uri="{BB962C8B-B14F-4D97-AF65-F5344CB8AC3E}">
        <p14:creationId xmlns:p14="http://schemas.microsoft.com/office/powerpoint/2010/main" val="10496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19" name="Google Shape;2119;p12"/>
          <p:cNvSpPr txBox="1">
            <a:spLocks noGrp="1"/>
          </p:cNvSpPr>
          <p:nvPr>
            <p:ph type="title"/>
          </p:nvPr>
        </p:nvSpPr>
        <p:spPr>
          <a:xfrm>
            <a:off x="6319325" y="276794"/>
            <a:ext cx="5368760" cy="609398"/>
          </a:xfrm>
          <a:prstGeom prst="rect">
            <a:avLst/>
          </a:prstGeom>
          <a:solidFill>
            <a:schemeClr val="accent5">
              <a:lumMod val="40000"/>
              <a:lumOff val="60000"/>
            </a:schemeClr>
          </a:solidFill>
          <a:ln>
            <a:noFill/>
          </a:ln>
        </p:spPr>
        <p:txBody>
          <a:bodyPr spcFirstLastPara="1" wrap="square" lIns="0" tIns="0" rIns="0" bIns="0" anchor="t" anchorCtr="0">
            <a:spAutoFit/>
          </a:bodyPr>
          <a:lstStyle/>
          <a:p>
            <a:pPr marL="0" lvl="0" indent="0" algn="ctr" rtl="0">
              <a:spcBef>
                <a:spcPts val="0"/>
              </a:spcBef>
              <a:spcAft>
                <a:spcPts val="0"/>
              </a:spcAft>
              <a:buNone/>
            </a:pPr>
            <a:r>
              <a:rPr lang="en-US" dirty="0"/>
              <a:t>Let’s Practice </a:t>
            </a:r>
            <a:endParaRPr dirty="0"/>
          </a:p>
        </p:txBody>
      </p:sp>
      <p:sp>
        <p:nvSpPr>
          <p:cNvPr id="2120" name="Google Shape;2120;p12"/>
          <p:cNvSpPr txBox="1">
            <a:spLocks noGrp="1"/>
          </p:cNvSpPr>
          <p:nvPr>
            <p:ph type="body" idx="1"/>
          </p:nvPr>
        </p:nvSpPr>
        <p:spPr>
          <a:xfrm>
            <a:off x="357188" y="248850"/>
            <a:ext cx="5368760" cy="6360300"/>
          </a:xfrm>
          <a:prstGeom prst="rect">
            <a:avLst/>
          </a:prstGeom>
          <a:noFill/>
          <a:ln w="38100" cap="flat" cmpd="sng">
            <a:solidFill>
              <a:srgbClr val="8CB5AB"/>
            </a:solidFill>
            <a:prstDash val="solid"/>
            <a:round/>
            <a:headEnd type="none" w="sm" len="sm"/>
            <a:tailEnd type="none" w="sm" len="sm"/>
          </a:ln>
        </p:spPr>
        <p:txBody>
          <a:bodyPr spcFirstLastPara="1" wrap="square" lIns="91440" tIns="0" rIns="182880" bIns="0" anchor="t" anchorCtr="0">
            <a:noAutofit/>
          </a:bodyPr>
          <a:lstStyle/>
          <a:p>
            <a:pPr marL="0" lvl="0" indent="0" rtl="0">
              <a:spcBef>
                <a:spcPts val="1600"/>
              </a:spcBef>
              <a:spcAft>
                <a:spcPts val="0"/>
              </a:spcAft>
              <a:buNone/>
            </a:pPr>
            <a:r>
              <a:rPr lang="en-US" sz="2400" b="1" i="1" dirty="0">
                <a:solidFill>
                  <a:srgbClr val="000000"/>
                </a:solidFill>
                <a:ea typeface="Quattrocento Sans"/>
                <a:cs typeface="Quattrocento Sans"/>
                <a:sym typeface="Quattrocento Sans"/>
              </a:rPr>
              <a:t>Unit Overview: </a:t>
            </a:r>
            <a:r>
              <a:rPr lang="en-US" sz="2400" b="0" i="1" u="none" strike="noStrike" dirty="0">
                <a:solidFill>
                  <a:srgbClr val="000000"/>
                </a:solidFill>
                <a:effectLst/>
              </a:rPr>
              <a:t>This unit focuses on the idea that </a:t>
            </a:r>
            <a:r>
              <a:rPr lang="en-US" sz="2400" b="0" i="1" dirty="0">
                <a:solidFill>
                  <a:srgbClr val="000000"/>
                </a:solidFill>
                <a:effectLst/>
              </a:rPr>
              <a:t>sound energy produces vibrations that travel in waves and are transferred through air particles.</a:t>
            </a:r>
          </a:p>
          <a:p>
            <a:pPr marL="0" lvl="0" indent="0" rtl="0">
              <a:spcBef>
                <a:spcPts val="1600"/>
              </a:spcBef>
              <a:spcAft>
                <a:spcPts val="0"/>
              </a:spcAft>
              <a:buNone/>
            </a:pPr>
            <a:r>
              <a:rPr lang="en-US" sz="2400" b="1" i="1" dirty="0">
                <a:solidFill>
                  <a:srgbClr val="000000"/>
                </a:solidFill>
                <a:ea typeface="Quattrocento Sans"/>
                <a:cs typeface="Quattrocento Sans"/>
                <a:sym typeface="Quattrocento Sans"/>
              </a:rPr>
              <a:t>Essential Question: </a:t>
            </a:r>
            <a:r>
              <a:rPr lang="en-US" sz="2400" b="0" i="1" u="none" strike="noStrike" dirty="0">
                <a:solidFill>
                  <a:srgbClr val="000000"/>
                </a:solidFill>
                <a:effectLst/>
              </a:rPr>
              <a:t>How do sound waves produce and transfer energy? </a:t>
            </a:r>
          </a:p>
          <a:p>
            <a:pPr marL="0" lvl="0" indent="0" rtl="0">
              <a:spcBef>
                <a:spcPts val="1600"/>
              </a:spcBef>
              <a:spcAft>
                <a:spcPts val="0"/>
              </a:spcAft>
              <a:buNone/>
            </a:pPr>
            <a:r>
              <a:rPr lang="en-US" sz="2400" b="1" i="1" dirty="0">
                <a:solidFill>
                  <a:srgbClr val="000000"/>
                </a:solidFill>
              </a:rPr>
              <a:t>Content Standard: </a:t>
            </a:r>
            <a:r>
              <a:rPr lang="en-US" sz="2400" i="1" u="sng" dirty="0">
                <a:solidFill>
                  <a:srgbClr val="40403D"/>
                </a:solidFill>
                <a:ea typeface="Quattrocento Sans"/>
                <a:cs typeface="Quattrocento Sans"/>
                <a:sym typeface="Quattrocento Sans"/>
              </a:rPr>
              <a:t>NGSS-4PS3.2</a:t>
            </a:r>
            <a:r>
              <a:rPr lang="en-US" sz="2400" i="1" dirty="0">
                <a:solidFill>
                  <a:srgbClr val="40403D"/>
                </a:solidFill>
                <a:ea typeface="Quattrocento Sans"/>
                <a:cs typeface="Quattrocento Sans"/>
                <a:sym typeface="Quattrocento Sans"/>
              </a:rPr>
              <a:t> Make observations to provide evidence that energy can be transferred from place to place by sound, light, heat, and electric currents.</a:t>
            </a:r>
          </a:p>
          <a:p>
            <a:pPr marL="0" lvl="0" indent="0" rtl="0">
              <a:spcBef>
                <a:spcPts val="1600"/>
              </a:spcBef>
              <a:spcAft>
                <a:spcPts val="0"/>
              </a:spcAft>
              <a:buNone/>
            </a:pPr>
            <a:r>
              <a:rPr lang="en-US" sz="2400" b="1" i="1" dirty="0">
                <a:solidFill>
                  <a:srgbClr val="000000"/>
                </a:solidFill>
                <a:ea typeface="Quattrocento Sans"/>
                <a:cs typeface="Quattrocento Sans"/>
                <a:sym typeface="Quattrocento Sans"/>
              </a:rPr>
              <a:t>Summative Assessment:</a:t>
            </a:r>
            <a:r>
              <a:rPr lang="en-US" sz="2400" i="1" dirty="0">
                <a:solidFill>
                  <a:srgbClr val="000000"/>
                </a:solidFill>
                <a:ea typeface="Quattrocento Sans"/>
                <a:cs typeface="Quattrocento Sans"/>
                <a:sym typeface="Quattrocento Sans"/>
              </a:rPr>
              <a:t> </a:t>
            </a:r>
            <a:r>
              <a:rPr lang="en-US" sz="2400" b="0" i="1" u="none" strike="noStrike" dirty="0">
                <a:solidFill>
                  <a:srgbClr val="000000"/>
                </a:solidFill>
                <a:effectLst/>
              </a:rPr>
              <a:t> Students will demonstrate comprehension of these concepts by writing explanations of how a singer breaks a glass with their voice.</a:t>
            </a:r>
          </a:p>
          <a:p>
            <a:pPr marL="0" lvl="0" indent="0" rtl="0">
              <a:spcBef>
                <a:spcPts val="1600"/>
              </a:spcBef>
              <a:spcAft>
                <a:spcPts val="0"/>
              </a:spcAft>
              <a:buNone/>
            </a:pPr>
            <a:endParaRPr lang="en-US" sz="2400" i="1" dirty="0">
              <a:solidFill>
                <a:srgbClr val="000000"/>
              </a:solidFill>
            </a:endParaRPr>
          </a:p>
          <a:p>
            <a:pPr marL="0" lvl="0" indent="0" rtl="0">
              <a:spcBef>
                <a:spcPts val="1600"/>
              </a:spcBef>
              <a:spcAft>
                <a:spcPts val="0"/>
              </a:spcAft>
              <a:buNone/>
            </a:pPr>
            <a:endParaRPr lang="en-US" sz="2400" dirty="0"/>
          </a:p>
          <a:p>
            <a:pPr marL="0" lvl="0" indent="0" algn="l" rtl="0">
              <a:spcBef>
                <a:spcPts val="1600"/>
              </a:spcBef>
              <a:spcAft>
                <a:spcPts val="1600"/>
              </a:spcAft>
              <a:buNone/>
            </a:pPr>
            <a:endParaRPr lang="en-US" sz="1500" dirty="0"/>
          </a:p>
          <a:p>
            <a:pPr marL="0" lvl="0" indent="0" algn="l" rtl="0">
              <a:spcBef>
                <a:spcPts val="1600"/>
              </a:spcBef>
              <a:spcAft>
                <a:spcPts val="1600"/>
              </a:spcAft>
              <a:buNone/>
            </a:pPr>
            <a:endParaRPr sz="1500" dirty="0"/>
          </a:p>
        </p:txBody>
      </p:sp>
      <p:sp>
        <p:nvSpPr>
          <p:cNvPr id="2121" name="Google Shape;2121;p12"/>
          <p:cNvSpPr txBox="1"/>
          <p:nvPr/>
        </p:nvSpPr>
        <p:spPr>
          <a:xfrm>
            <a:off x="6040760" y="1919290"/>
            <a:ext cx="2554948" cy="1664015"/>
          </a:xfrm>
          <a:prstGeom prst="rect">
            <a:avLst/>
          </a:prstGeom>
          <a:solidFill>
            <a:srgbClr val="8CB5AB"/>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US" sz="2400" b="1" dirty="0">
                <a:ea typeface="Quattrocento Sans"/>
                <a:cs typeface="Quattrocento Sans"/>
                <a:sym typeface="Quattrocento Sans"/>
              </a:rPr>
              <a:t>What is the KEY LANGUAGE USE in this unit?</a:t>
            </a:r>
            <a:endParaRPr sz="2400" b="1" dirty="0">
              <a:ea typeface="Quattrocento Sans"/>
              <a:cs typeface="Quattrocento Sans"/>
              <a:sym typeface="Quattrocento Sans"/>
            </a:endParaRPr>
          </a:p>
        </p:txBody>
      </p:sp>
      <p:sp>
        <p:nvSpPr>
          <p:cNvPr id="2123" name="Google Shape;2123;p12"/>
          <p:cNvSpPr txBox="1"/>
          <p:nvPr/>
        </p:nvSpPr>
        <p:spPr>
          <a:xfrm>
            <a:off x="6993405" y="959862"/>
            <a:ext cx="4020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dirty="0">
                <a:solidFill>
                  <a:srgbClr val="40403D"/>
                </a:solidFill>
                <a:latin typeface="Quattrocento Sans"/>
                <a:ea typeface="Quattrocento Sans"/>
                <a:cs typeface="Quattrocento Sans"/>
                <a:sym typeface="Quattrocento Sans"/>
              </a:rPr>
              <a:t>4</a:t>
            </a:r>
            <a:r>
              <a:rPr lang="en-US" sz="3000" baseline="30000" dirty="0">
                <a:solidFill>
                  <a:srgbClr val="40403D"/>
                </a:solidFill>
                <a:latin typeface="Quattrocento Sans"/>
                <a:ea typeface="Quattrocento Sans"/>
                <a:cs typeface="Quattrocento Sans"/>
                <a:sym typeface="Quattrocento Sans"/>
              </a:rPr>
              <a:t>th</a:t>
            </a:r>
            <a:r>
              <a:rPr lang="en-US" sz="3000" dirty="0">
                <a:solidFill>
                  <a:srgbClr val="40403D"/>
                </a:solidFill>
                <a:latin typeface="Quattrocento Sans"/>
                <a:ea typeface="Quattrocento Sans"/>
                <a:cs typeface="Quattrocento Sans"/>
                <a:sym typeface="Quattrocento Sans"/>
              </a:rPr>
              <a:t> Grade Science Unit</a:t>
            </a:r>
            <a:endParaRPr sz="3000" dirty="0"/>
          </a:p>
        </p:txBody>
      </p:sp>
      <p:cxnSp>
        <p:nvCxnSpPr>
          <p:cNvPr id="2124" name="Google Shape;2124;p12"/>
          <p:cNvCxnSpPr/>
          <p:nvPr/>
        </p:nvCxnSpPr>
        <p:spPr>
          <a:xfrm>
            <a:off x="7423305" y="3951555"/>
            <a:ext cx="3160800" cy="13500"/>
          </a:xfrm>
          <a:prstGeom prst="straightConnector1">
            <a:avLst/>
          </a:prstGeom>
          <a:noFill/>
          <a:ln w="28575" cap="flat" cmpd="sng">
            <a:solidFill>
              <a:srgbClr val="8CB5AB"/>
            </a:solidFill>
            <a:prstDash val="dot"/>
            <a:round/>
            <a:headEnd type="none" w="med" len="med"/>
            <a:tailEnd type="none" w="med" len="med"/>
          </a:ln>
        </p:spPr>
      </p:cxnSp>
      <p:sp>
        <p:nvSpPr>
          <p:cNvPr id="10" name="Google Shape;2121;p12">
            <a:extLst>
              <a:ext uri="{FF2B5EF4-FFF2-40B4-BE49-F238E27FC236}">
                <a16:creationId xmlns:a16="http://schemas.microsoft.com/office/drawing/2014/main" id="{B2233BC9-710F-4561-9FC8-619F03E85BD2}"/>
              </a:ext>
            </a:extLst>
          </p:cNvPr>
          <p:cNvSpPr txBox="1"/>
          <p:nvPr/>
        </p:nvSpPr>
        <p:spPr>
          <a:xfrm>
            <a:off x="8851333" y="1917103"/>
            <a:ext cx="3007293" cy="1653499"/>
          </a:xfrm>
          <a:prstGeom prst="rect">
            <a:avLst/>
          </a:prstGeom>
          <a:solidFill>
            <a:srgbClr val="8CB5AB"/>
          </a:solidFill>
          <a:ln>
            <a:noFill/>
          </a:ln>
        </p:spPr>
        <p:txBody>
          <a:bodyPr spcFirstLastPara="1" wrap="square" lIns="91425" tIns="91425" rIns="91425" bIns="91425" anchor="t" anchorCtr="0">
            <a:spAutoFit/>
          </a:bodyPr>
          <a:lstStyle/>
          <a:p>
            <a:pPr marL="0" lvl="0" indent="0" algn="ctr" rtl="0">
              <a:lnSpc>
                <a:spcPct val="115000"/>
              </a:lnSpc>
              <a:spcBef>
                <a:spcPts val="0"/>
              </a:spcBef>
              <a:buNone/>
            </a:pPr>
            <a:r>
              <a:rPr lang="en-US" sz="2400" b="1" dirty="0">
                <a:ea typeface="Quattrocento Sans"/>
                <a:cs typeface="Quattrocento Sans"/>
                <a:sym typeface="Quattrocento Sans"/>
              </a:rPr>
              <a:t>What are examples of language students will need?</a:t>
            </a:r>
          </a:p>
          <a:p>
            <a:pPr marL="0" lvl="0" indent="0" algn="ctr" rtl="0">
              <a:lnSpc>
                <a:spcPct val="115000"/>
              </a:lnSpc>
              <a:spcBef>
                <a:spcPts val="0"/>
              </a:spcBef>
              <a:buNone/>
            </a:pPr>
            <a:r>
              <a:rPr lang="en-US" sz="1100" b="1" dirty="0">
                <a:ea typeface="Quattrocento Sans"/>
                <a:cs typeface="Quattrocento Sans"/>
                <a:sym typeface="Quattrocento Sans"/>
              </a:rPr>
              <a:t>  </a:t>
            </a:r>
            <a:endParaRPr sz="1100" b="1" dirty="0">
              <a:ea typeface="Quattrocento Sans"/>
              <a:cs typeface="Quattrocento Sans"/>
              <a:sym typeface="Quattrocento Sans"/>
            </a:endParaRPr>
          </a:p>
        </p:txBody>
      </p:sp>
      <p:pic>
        <p:nvPicPr>
          <p:cNvPr id="5" name="Picture 4" descr="Picture of an opera singer breaking a glass">
            <a:extLst>
              <a:ext uri="{FF2B5EF4-FFF2-40B4-BE49-F238E27FC236}">
                <a16:creationId xmlns:a16="http://schemas.microsoft.com/office/drawing/2014/main" id="{19A6DE3F-B4CF-40F5-8CBA-44862B9F2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1980" y="4333306"/>
            <a:ext cx="4743450" cy="22479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19" name="Google Shape;2119;p12"/>
          <p:cNvSpPr txBox="1">
            <a:spLocks noGrp="1"/>
          </p:cNvSpPr>
          <p:nvPr>
            <p:ph type="title"/>
          </p:nvPr>
        </p:nvSpPr>
        <p:spPr>
          <a:xfrm>
            <a:off x="7691216" y="291728"/>
            <a:ext cx="4264780" cy="609398"/>
          </a:xfrm>
          <a:prstGeom prst="rect">
            <a:avLst/>
          </a:prstGeom>
          <a:solidFill>
            <a:schemeClr val="accent5">
              <a:lumMod val="40000"/>
              <a:lumOff val="60000"/>
            </a:schemeClr>
          </a:solidFill>
          <a:ln>
            <a:noFill/>
          </a:ln>
        </p:spPr>
        <p:txBody>
          <a:bodyPr spcFirstLastPara="1" wrap="square" lIns="0" tIns="0" rIns="0" bIns="0" anchor="t" anchorCtr="0">
            <a:spAutoFit/>
          </a:bodyPr>
          <a:lstStyle/>
          <a:p>
            <a:pPr marL="0" lvl="0" indent="0" algn="ctr" rtl="0">
              <a:spcBef>
                <a:spcPts val="0"/>
              </a:spcBef>
              <a:spcAft>
                <a:spcPts val="0"/>
              </a:spcAft>
              <a:buNone/>
            </a:pPr>
            <a:r>
              <a:rPr lang="en-US" dirty="0"/>
              <a:t>Let’s Practice </a:t>
            </a:r>
            <a:endParaRPr dirty="0"/>
          </a:p>
        </p:txBody>
      </p:sp>
      <p:sp>
        <p:nvSpPr>
          <p:cNvPr id="2120" name="Google Shape;2120;p12"/>
          <p:cNvSpPr txBox="1">
            <a:spLocks noGrp="1"/>
          </p:cNvSpPr>
          <p:nvPr>
            <p:ph type="body" idx="1"/>
          </p:nvPr>
        </p:nvSpPr>
        <p:spPr>
          <a:xfrm>
            <a:off x="178852" y="310054"/>
            <a:ext cx="7309391" cy="6199763"/>
          </a:xfrm>
          <a:prstGeom prst="rect">
            <a:avLst/>
          </a:prstGeom>
          <a:noFill/>
          <a:ln w="38100" cap="flat" cmpd="sng">
            <a:solidFill>
              <a:srgbClr val="8CB5AB"/>
            </a:solidFill>
            <a:prstDash val="solid"/>
            <a:round/>
            <a:headEnd type="none" w="sm" len="sm"/>
            <a:tailEnd type="none" w="sm" len="sm"/>
          </a:ln>
        </p:spPr>
        <p:txBody>
          <a:bodyPr spcFirstLastPara="1" wrap="square" lIns="91440" tIns="91440" rIns="91440" bIns="91440" anchor="t" anchorCtr="0">
            <a:noAutofit/>
          </a:bodyPr>
          <a:lstStyle/>
          <a:p>
            <a:pPr marL="0" lvl="0" indent="0" rtl="0">
              <a:spcAft>
                <a:spcPts val="0"/>
              </a:spcAft>
              <a:buNone/>
            </a:pPr>
            <a:r>
              <a:rPr lang="en-US" sz="2300" b="1" i="1" dirty="0">
                <a:solidFill>
                  <a:schemeClr val="tx2">
                    <a:lumMod val="50000"/>
                  </a:schemeClr>
                </a:solidFill>
                <a:ea typeface="Quattrocento Sans"/>
                <a:cs typeface="Quattrocento Sans"/>
                <a:sym typeface="Quattrocento Sans"/>
              </a:rPr>
              <a:t>Unit Overview: </a:t>
            </a:r>
            <a:r>
              <a:rPr lang="en-US" sz="2300" i="1" dirty="0">
                <a:solidFill>
                  <a:schemeClr val="tx2">
                    <a:lumMod val="50000"/>
                  </a:schemeClr>
                </a:solidFill>
              </a:rPr>
              <a:t>Students read excerpts from two texts (nonfiction and fiction), Rilke’s Letters to a Young Poet and Mitchell’s Black Swan Green. These two texts are juxtaposed, allowing for a study of key ideas and characters across texts.</a:t>
            </a:r>
            <a:endParaRPr lang="en-US" sz="2300" i="1" dirty="0">
              <a:solidFill>
                <a:schemeClr val="tx2">
                  <a:lumMod val="50000"/>
                </a:schemeClr>
              </a:solidFill>
              <a:ea typeface="Roboto"/>
              <a:cs typeface="Roboto"/>
              <a:sym typeface="Roboto"/>
            </a:endParaRPr>
          </a:p>
          <a:p>
            <a:pPr marL="0" lvl="0" indent="0" rtl="0">
              <a:spcBef>
                <a:spcPts val="1200"/>
              </a:spcBef>
              <a:spcAft>
                <a:spcPts val="0"/>
              </a:spcAft>
              <a:buNone/>
            </a:pPr>
            <a:r>
              <a:rPr lang="en-US" sz="2300" b="1" i="1" dirty="0">
                <a:solidFill>
                  <a:srgbClr val="000000"/>
                </a:solidFill>
                <a:ea typeface="Quattrocento Sans"/>
                <a:cs typeface="Quattrocento Sans"/>
                <a:sym typeface="Quattrocento Sans"/>
              </a:rPr>
              <a:t>Essential Question: </a:t>
            </a:r>
            <a:r>
              <a:rPr lang="en-US" sz="2300" b="0" i="1" u="none" strike="noStrike" dirty="0">
                <a:solidFill>
                  <a:srgbClr val="000000"/>
                </a:solidFill>
                <a:effectLst/>
              </a:rPr>
              <a:t>How is language used to convey </a:t>
            </a:r>
            <a:r>
              <a:rPr lang="en-US" sz="2300" i="1" dirty="0">
                <a:solidFill>
                  <a:srgbClr val="000000"/>
                </a:solidFill>
              </a:rPr>
              <a:t>central ideas in works of fiction and informational texts</a:t>
            </a:r>
            <a:r>
              <a:rPr lang="en-US" sz="2300" b="0" i="1" u="none" strike="noStrike" dirty="0">
                <a:solidFill>
                  <a:srgbClr val="000000"/>
                </a:solidFill>
                <a:effectLst/>
              </a:rPr>
              <a:t>?</a:t>
            </a:r>
          </a:p>
          <a:p>
            <a:pPr marL="0" lvl="0" indent="0" algn="l" rtl="0">
              <a:spcBef>
                <a:spcPts val="1200"/>
              </a:spcBef>
              <a:spcAft>
                <a:spcPts val="0"/>
              </a:spcAft>
              <a:buNone/>
            </a:pPr>
            <a:r>
              <a:rPr lang="en-US" sz="2300" b="1" i="1" dirty="0">
                <a:solidFill>
                  <a:srgbClr val="000000"/>
                </a:solidFill>
              </a:rPr>
              <a:t>Content Standard: </a:t>
            </a:r>
            <a:r>
              <a:rPr lang="en-US" sz="2300" i="1" u="sng" dirty="0">
                <a:solidFill>
                  <a:schemeClr val="tx2">
                    <a:lumMod val="50000"/>
                  </a:schemeClr>
                </a:solidFill>
                <a:ea typeface="Arial"/>
                <a:cs typeface="Arial"/>
                <a:sym typeface="Arial"/>
              </a:rPr>
              <a:t>CCSS.ELA-LITERACY.RI.9-10.3</a:t>
            </a:r>
          </a:p>
          <a:p>
            <a:pPr marL="0" lvl="0" indent="0" algn="l" rtl="0">
              <a:spcBef>
                <a:spcPts val="0"/>
              </a:spcBef>
              <a:spcAft>
                <a:spcPts val="0"/>
              </a:spcAft>
              <a:buNone/>
            </a:pPr>
            <a:r>
              <a:rPr lang="en-US" sz="2300" i="1" dirty="0">
                <a:solidFill>
                  <a:schemeClr val="tx2">
                    <a:lumMod val="50000"/>
                  </a:schemeClr>
                </a:solidFill>
                <a:ea typeface="Arial"/>
                <a:cs typeface="Arial"/>
                <a:sym typeface="Arial"/>
              </a:rPr>
              <a:t>Analyze how the author unfolds an analysis or series of ideas or events, including the order in which the points are made, how they are introduced and developed, and the connections that are drawn between them.</a:t>
            </a:r>
          </a:p>
          <a:p>
            <a:pPr marL="0" lvl="0" indent="0" algn="l" rtl="0">
              <a:spcBef>
                <a:spcPts val="0"/>
              </a:spcBef>
              <a:spcAft>
                <a:spcPts val="0"/>
              </a:spcAft>
              <a:buNone/>
            </a:pPr>
            <a:endParaRPr lang="en-US" sz="2300" b="1" i="1" dirty="0">
              <a:solidFill>
                <a:schemeClr val="tx2">
                  <a:lumMod val="50000"/>
                </a:schemeClr>
              </a:solidFill>
              <a:ea typeface="Quattrocento Sans"/>
              <a:cs typeface="Arial"/>
              <a:sym typeface="Arial"/>
            </a:endParaRPr>
          </a:p>
          <a:p>
            <a:pPr marL="0" lvl="0" indent="0" algn="l" rtl="0">
              <a:spcBef>
                <a:spcPts val="0"/>
              </a:spcBef>
              <a:spcAft>
                <a:spcPts val="0"/>
              </a:spcAft>
              <a:buNone/>
            </a:pPr>
            <a:r>
              <a:rPr lang="en-US" sz="2300" b="1" i="1" dirty="0">
                <a:solidFill>
                  <a:srgbClr val="000000"/>
                </a:solidFill>
                <a:ea typeface="Quattrocento Sans"/>
                <a:cs typeface="Quattrocento Sans"/>
                <a:sym typeface="Quattrocento Sans"/>
              </a:rPr>
              <a:t>Summative Assessment:</a:t>
            </a:r>
            <a:r>
              <a:rPr lang="en-US" sz="2300" i="1" dirty="0">
                <a:solidFill>
                  <a:srgbClr val="000000"/>
                </a:solidFill>
                <a:ea typeface="Quattrocento Sans"/>
                <a:cs typeface="Quattrocento Sans"/>
                <a:sym typeface="Quattrocento Sans"/>
              </a:rPr>
              <a:t> </a:t>
            </a:r>
            <a:r>
              <a:rPr lang="en-US" sz="2300" b="0" i="1" u="none" strike="noStrike" dirty="0">
                <a:solidFill>
                  <a:srgbClr val="000000"/>
                </a:solidFill>
                <a:effectLst/>
              </a:rPr>
              <a:t> </a:t>
            </a:r>
            <a:r>
              <a:rPr lang="en-US" sz="2300" i="1" dirty="0"/>
              <a:t>Students write a formal, multi-paragraph response to the following prompt: Identify similar central ideas in Letters to a Young Poet and Black Swan Green. How do Rilke and Mitchell develop these similar ideas?</a:t>
            </a:r>
            <a:endParaRPr lang="en-US" sz="2300" i="1" dirty="0">
              <a:solidFill>
                <a:srgbClr val="FFFFFF"/>
              </a:solidFill>
              <a:ea typeface="Roboto"/>
              <a:cs typeface="Roboto"/>
              <a:sym typeface="Roboto"/>
            </a:endParaRPr>
          </a:p>
          <a:p>
            <a:pPr marL="0" lvl="0" indent="0" rtl="0">
              <a:spcBef>
                <a:spcPts val="1600"/>
              </a:spcBef>
              <a:spcAft>
                <a:spcPts val="0"/>
              </a:spcAft>
              <a:buNone/>
            </a:pPr>
            <a:endParaRPr lang="en-US" sz="2400" i="1" dirty="0">
              <a:solidFill>
                <a:srgbClr val="000000"/>
              </a:solidFill>
            </a:endParaRPr>
          </a:p>
          <a:p>
            <a:pPr marL="0" lvl="0" indent="0" rtl="0">
              <a:spcBef>
                <a:spcPts val="1600"/>
              </a:spcBef>
              <a:spcAft>
                <a:spcPts val="0"/>
              </a:spcAft>
              <a:buNone/>
            </a:pPr>
            <a:endParaRPr lang="en-US" sz="2400" dirty="0"/>
          </a:p>
          <a:p>
            <a:pPr marL="0" lvl="0" indent="0" algn="l" rtl="0">
              <a:spcBef>
                <a:spcPts val="1600"/>
              </a:spcBef>
              <a:spcAft>
                <a:spcPts val="1600"/>
              </a:spcAft>
              <a:buNone/>
            </a:pPr>
            <a:endParaRPr lang="en-US" sz="1500" dirty="0"/>
          </a:p>
          <a:p>
            <a:pPr marL="0" lvl="0" indent="0" algn="l" rtl="0">
              <a:spcBef>
                <a:spcPts val="1600"/>
              </a:spcBef>
              <a:spcAft>
                <a:spcPts val="1600"/>
              </a:spcAft>
              <a:buNone/>
            </a:pPr>
            <a:endParaRPr sz="1500" dirty="0"/>
          </a:p>
        </p:txBody>
      </p:sp>
      <p:sp>
        <p:nvSpPr>
          <p:cNvPr id="2121" name="Google Shape;2121;p12"/>
          <p:cNvSpPr txBox="1"/>
          <p:nvPr/>
        </p:nvSpPr>
        <p:spPr>
          <a:xfrm>
            <a:off x="7638607" y="1699974"/>
            <a:ext cx="1864896" cy="2513478"/>
          </a:xfrm>
          <a:prstGeom prst="rect">
            <a:avLst/>
          </a:prstGeom>
          <a:solidFill>
            <a:srgbClr val="8CB5AB"/>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US" sz="2400" b="1" dirty="0">
                <a:ea typeface="Quattrocento Sans"/>
                <a:cs typeface="Quattrocento Sans"/>
                <a:sym typeface="Quattrocento Sans"/>
              </a:rPr>
              <a:t>What is the KEY LANGUAGE USE in this unit?</a:t>
            </a:r>
            <a:endParaRPr sz="2400" b="1" dirty="0">
              <a:ea typeface="Quattrocento Sans"/>
              <a:cs typeface="Quattrocento Sans"/>
              <a:sym typeface="Quattrocento Sans"/>
            </a:endParaRPr>
          </a:p>
        </p:txBody>
      </p:sp>
      <p:sp>
        <p:nvSpPr>
          <p:cNvPr id="2123" name="Google Shape;2123;p12"/>
          <p:cNvSpPr txBox="1"/>
          <p:nvPr/>
        </p:nvSpPr>
        <p:spPr>
          <a:xfrm>
            <a:off x="7813306" y="887852"/>
            <a:ext cx="4020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dirty="0">
                <a:solidFill>
                  <a:srgbClr val="40403D"/>
                </a:solidFill>
                <a:latin typeface="Quattrocento Sans"/>
                <a:ea typeface="Quattrocento Sans"/>
                <a:cs typeface="Quattrocento Sans"/>
                <a:sym typeface="Quattrocento Sans"/>
              </a:rPr>
              <a:t>9</a:t>
            </a:r>
            <a:r>
              <a:rPr lang="en-US" sz="3000" baseline="30000" dirty="0">
                <a:solidFill>
                  <a:srgbClr val="40403D"/>
                </a:solidFill>
                <a:latin typeface="Quattrocento Sans"/>
                <a:ea typeface="Quattrocento Sans"/>
                <a:cs typeface="Quattrocento Sans"/>
                <a:sym typeface="Quattrocento Sans"/>
              </a:rPr>
              <a:t>th</a:t>
            </a:r>
            <a:r>
              <a:rPr lang="en-US" sz="3000" dirty="0">
                <a:solidFill>
                  <a:srgbClr val="40403D"/>
                </a:solidFill>
                <a:latin typeface="Quattrocento Sans"/>
                <a:ea typeface="Quattrocento Sans"/>
                <a:cs typeface="Quattrocento Sans"/>
                <a:sym typeface="Quattrocento Sans"/>
              </a:rPr>
              <a:t> Grade ELA Unit</a:t>
            </a:r>
            <a:endParaRPr sz="3000" dirty="0"/>
          </a:p>
        </p:txBody>
      </p:sp>
      <p:cxnSp>
        <p:nvCxnSpPr>
          <p:cNvPr id="2124" name="Google Shape;2124;p12"/>
          <p:cNvCxnSpPr/>
          <p:nvPr/>
        </p:nvCxnSpPr>
        <p:spPr>
          <a:xfrm>
            <a:off x="8243206" y="4468305"/>
            <a:ext cx="3160800" cy="13500"/>
          </a:xfrm>
          <a:prstGeom prst="straightConnector1">
            <a:avLst/>
          </a:prstGeom>
          <a:noFill/>
          <a:ln w="28575" cap="flat" cmpd="sng">
            <a:solidFill>
              <a:srgbClr val="8CB5AB"/>
            </a:solidFill>
            <a:prstDash val="dot"/>
            <a:round/>
            <a:headEnd type="none" w="med" len="med"/>
            <a:tailEnd type="none" w="med" len="med"/>
          </a:ln>
        </p:spPr>
      </p:cxnSp>
      <p:sp>
        <p:nvSpPr>
          <p:cNvPr id="10" name="Google Shape;2121;p12">
            <a:extLst>
              <a:ext uri="{FF2B5EF4-FFF2-40B4-BE49-F238E27FC236}">
                <a16:creationId xmlns:a16="http://schemas.microsoft.com/office/drawing/2014/main" id="{B2233BC9-710F-4561-9FC8-619F03E85BD2}"/>
              </a:ext>
            </a:extLst>
          </p:cNvPr>
          <p:cNvSpPr txBox="1"/>
          <p:nvPr/>
        </p:nvSpPr>
        <p:spPr>
          <a:xfrm>
            <a:off x="9658350" y="1689459"/>
            <a:ext cx="2297646" cy="2502963"/>
          </a:xfrm>
          <a:prstGeom prst="rect">
            <a:avLst/>
          </a:prstGeom>
          <a:solidFill>
            <a:srgbClr val="8CB5AB"/>
          </a:solidFill>
          <a:ln>
            <a:noFill/>
          </a:ln>
        </p:spPr>
        <p:txBody>
          <a:bodyPr spcFirstLastPara="1" wrap="square" lIns="91425" tIns="91425" rIns="91425" bIns="91425" anchor="t" anchorCtr="0">
            <a:spAutoFit/>
          </a:bodyPr>
          <a:lstStyle/>
          <a:p>
            <a:pPr marL="0" lvl="0" indent="0" algn="ctr" rtl="0">
              <a:lnSpc>
                <a:spcPct val="115000"/>
              </a:lnSpc>
              <a:spcBef>
                <a:spcPts val="0"/>
              </a:spcBef>
              <a:buNone/>
            </a:pPr>
            <a:r>
              <a:rPr lang="en-US" sz="2400" b="1" dirty="0">
                <a:ea typeface="Quattrocento Sans"/>
                <a:cs typeface="Quattrocento Sans"/>
                <a:sym typeface="Quattrocento Sans"/>
              </a:rPr>
              <a:t>What are examples of language students will need?</a:t>
            </a:r>
          </a:p>
          <a:p>
            <a:pPr marL="0" lvl="0" indent="0" algn="ctr" rtl="0">
              <a:lnSpc>
                <a:spcPct val="115000"/>
              </a:lnSpc>
              <a:spcBef>
                <a:spcPts val="0"/>
              </a:spcBef>
              <a:buNone/>
            </a:pPr>
            <a:r>
              <a:rPr lang="en-US" sz="1100" b="1" dirty="0">
                <a:ea typeface="Quattrocento Sans"/>
                <a:cs typeface="Quattrocento Sans"/>
                <a:sym typeface="Quattrocento Sans"/>
              </a:rPr>
              <a:t>  </a:t>
            </a:r>
            <a:endParaRPr sz="1100" b="1" dirty="0">
              <a:ea typeface="Quattrocento Sans"/>
              <a:cs typeface="Quattrocento Sans"/>
              <a:sym typeface="Quattrocento Sans"/>
            </a:endParaRPr>
          </a:p>
        </p:txBody>
      </p:sp>
      <p:pic>
        <p:nvPicPr>
          <p:cNvPr id="9" name="Google Shape;2141;p3" descr="Picture of a reader">
            <a:extLst>
              <a:ext uri="{FF2B5EF4-FFF2-40B4-BE49-F238E27FC236}">
                <a16:creationId xmlns:a16="http://schemas.microsoft.com/office/drawing/2014/main" id="{8C0695DA-A9EC-497B-ACEF-8747B4FD4E09}"/>
              </a:ext>
            </a:extLst>
          </p:cNvPr>
          <p:cNvPicPr preferRelativeResize="0"/>
          <p:nvPr/>
        </p:nvPicPr>
        <p:blipFill>
          <a:blip r:embed="rId3">
            <a:alphaModFix/>
          </a:blip>
          <a:stretch>
            <a:fillRect/>
          </a:stretch>
        </p:blipFill>
        <p:spPr>
          <a:xfrm>
            <a:off x="8916123" y="4757688"/>
            <a:ext cx="1814966" cy="1870208"/>
          </a:xfrm>
          <a:prstGeom prst="rect">
            <a:avLst/>
          </a:prstGeom>
          <a:noFill/>
          <a:ln w="76200" cap="flat" cmpd="sng">
            <a:solidFill>
              <a:schemeClr val="lt1"/>
            </a:solidFill>
            <a:prstDash val="solid"/>
            <a:round/>
            <a:headEnd type="none" w="sm" len="sm"/>
            <a:tailEnd type="none" w="sm" len="sm"/>
          </a:ln>
        </p:spPr>
      </p:pic>
    </p:spTree>
    <p:extLst>
      <p:ext uri="{BB962C8B-B14F-4D97-AF65-F5344CB8AC3E}">
        <p14:creationId xmlns:p14="http://schemas.microsoft.com/office/powerpoint/2010/main" val="1195317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8A6F86-7AE3-4605-AF98-A05F22076083}"/>
              </a:ext>
            </a:extLst>
          </p:cNvPr>
          <p:cNvSpPr txBox="1"/>
          <p:nvPr/>
        </p:nvSpPr>
        <p:spPr>
          <a:xfrm>
            <a:off x="607058" y="331140"/>
            <a:ext cx="10474923" cy="1143000"/>
          </a:xfrm>
          <a:prstGeom prst="rect">
            <a:avLst/>
          </a:prstGeom>
          <a:solidFill>
            <a:schemeClr val="accent5">
              <a:lumMod val="40000"/>
              <a:lumOff val="60000"/>
            </a:schemeClr>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08699EF-2BD3-442E-BB73-9C0C8C53C466}"/>
              </a:ext>
            </a:extLst>
          </p:cNvPr>
          <p:cNvSpPr>
            <a:spLocks noGrp="1"/>
          </p:cNvSpPr>
          <p:nvPr>
            <p:ph type="title"/>
          </p:nvPr>
        </p:nvSpPr>
        <p:spPr>
          <a:xfrm>
            <a:off x="2219536" y="446003"/>
            <a:ext cx="7752927" cy="913274"/>
          </a:xfrm>
        </p:spPr>
        <p:txBody>
          <a:bodyPr wrap="square">
            <a:normAutofit/>
          </a:bodyPr>
          <a:lstStyle/>
          <a:p>
            <a:pPr algn="ctr"/>
            <a:r>
              <a:rPr lang="en-US" dirty="0"/>
              <a:t>Breakout Room Discussion</a:t>
            </a:r>
          </a:p>
        </p:txBody>
      </p:sp>
      <p:pic>
        <p:nvPicPr>
          <p:cNvPr id="7" name="Picture Placeholder 6" descr="A yellow flower">
            <a:extLst>
              <a:ext uri="{FF2B5EF4-FFF2-40B4-BE49-F238E27FC236}">
                <a16:creationId xmlns:a16="http://schemas.microsoft.com/office/drawing/2014/main" id="{B225D113-B019-439B-86CB-26F8CADB127B}"/>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734" r="7165"/>
          <a:stretch/>
        </p:blipFill>
        <p:spPr>
          <a:xfrm>
            <a:off x="607058" y="1761664"/>
            <a:ext cx="5303520" cy="4526280"/>
          </a:xfrm>
          <a:noFill/>
        </p:spPr>
      </p:pic>
      <p:sp>
        <p:nvSpPr>
          <p:cNvPr id="4" name="Text Placeholder 3">
            <a:extLst>
              <a:ext uri="{FF2B5EF4-FFF2-40B4-BE49-F238E27FC236}">
                <a16:creationId xmlns:a16="http://schemas.microsoft.com/office/drawing/2014/main" id="{45980765-8797-49F2-B613-D5E5BF8DBD05}"/>
              </a:ext>
            </a:extLst>
          </p:cNvPr>
          <p:cNvSpPr>
            <a:spLocks noGrp="1"/>
          </p:cNvSpPr>
          <p:nvPr>
            <p:ph sz="half" idx="3"/>
          </p:nvPr>
        </p:nvSpPr>
        <p:spPr>
          <a:xfrm>
            <a:off x="6095999" y="1761664"/>
            <a:ext cx="5105401" cy="4526280"/>
          </a:xfrm>
        </p:spPr>
        <p:txBody>
          <a:bodyPr wrap="square">
            <a:normAutofit/>
          </a:bodyPr>
          <a:lstStyle/>
          <a:p>
            <a:pPr marL="0" indent="0" rtl="0" fontAlgn="base">
              <a:lnSpc>
                <a:spcPct val="100000"/>
              </a:lnSpc>
              <a:spcBef>
                <a:spcPts val="0"/>
              </a:spcBef>
              <a:spcAft>
                <a:spcPts val="600"/>
              </a:spcAft>
              <a:buNone/>
            </a:pPr>
            <a:r>
              <a:rPr lang="en-US" b="0" i="0" u="none" strike="noStrike" dirty="0">
                <a:solidFill>
                  <a:srgbClr val="2F2F2F"/>
                </a:solidFill>
                <a:effectLst/>
                <a:latin typeface="Calibri" panose="020F0502020204030204" pitchFamily="34" charset="0"/>
              </a:rPr>
              <a:t>Choose a unit example: </a:t>
            </a:r>
          </a:p>
          <a:p>
            <a:pPr rtl="0" fontAlgn="base">
              <a:lnSpc>
                <a:spcPct val="100000"/>
              </a:lnSpc>
              <a:spcBef>
                <a:spcPts val="0"/>
              </a:spcBef>
              <a:spcAft>
                <a:spcPts val="600"/>
              </a:spcAft>
              <a:buFont typeface="Arial" panose="020B0604020202020204" pitchFamily="34" charset="0"/>
              <a:buChar char="•"/>
            </a:pPr>
            <a:r>
              <a:rPr lang="en-US" b="0" i="0" u="none" strike="noStrike" dirty="0">
                <a:solidFill>
                  <a:srgbClr val="2F2F2F"/>
                </a:solidFill>
                <a:effectLst/>
                <a:latin typeface="Calibri" panose="020F0502020204030204" pitchFamily="34" charset="0"/>
              </a:rPr>
              <a:t>How are students being asked to use language in the unit?</a:t>
            </a:r>
          </a:p>
          <a:p>
            <a:pPr rtl="0" fontAlgn="base">
              <a:lnSpc>
                <a:spcPct val="100000"/>
              </a:lnSpc>
              <a:spcBef>
                <a:spcPts val="0"/>
              </a:spcBef>
              <a:spcAft>
                <a:spcPts val="600"/>
              </a:spcAft>
              <a:buFont typeface="Arial" panose="020B0604020202020204" pitchFamily="34" charset="0"/>
              <a:buChar char="•"/>
            </a:pPr>
            <a:r>
              <a:rPr lang="en-US" b="0" i="0" u="none" strike="noStrike" dirty="0">
                <a:solidFill>
                  <a:srgbClr val="2F2F2F"/>
                </a:solidFill>
                <a:effectLst/>
                <a:latin typeface="Calibri" panose="020F0502020204030204" pitchFamily="34" charset="0"/>
              </a:rPr>
              <a:t>What Key Language Uses best reflect how students will interact with language during this unit?</a:t>
            </a:r>
          </a:p>
          <a:p>
            <a:pPr rtl="0" fontAlgn="base">
              <a:lnSpc>
                <a:spcPct val="100000"/>
              </a:lnSpc>
              <a:spcBef>
                <a:spcPts val="0"/>
              </a:spcBef>
              <a:spcAft>
                <a:spcPts val="600"/>
              </a:spcAft>
              <a:buFont typeface="Arial" panose="020B0604020202020204" pitchFamily="34" charset="0"/>
              <a:buChar char="•"/>
            </a:pPr>
            <a:r>
              <a:rPr lang="en-US" b="0" i="0" u="none" strike="noStrike" dirty="0">
                <a:solidFill>
                  <a:srgbClr val="2F2F2F"/>
                </a:solidFill>
                <a:effectLst/>
                <a:latin typeface="Calibri" panose="020F0502020204030204" pitchFamily="34" charset="0"/>
              </a:rPr>
              <a:t>What types of language scaffolds might be useful to support students with this KLU?</a:t>
            </a:r>
          </a:p>
        </p:txBody>
      </p:sp>
    </p:spTree>
    <p:extLst>
      <p:ext uri="{BB962C8B-B14F-4D97-AF65-F5344CB8AC3E}">
        <p14:creationId xmlns:p14="http://schemas.microsoft.com/office/powerpoint/2010/main" val="417319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8699EF-2BD3-442E-BB73-9C0C8C53C466}"/>
              </a:ext>
            </a:extLst>
          </p:cNvPr>
          <p:cNvSpPr>
            <a:spLocks noGrp="1"/>
          </p:cNvSpPr>
          <p:nvPr>
            <p:ph type="title"/>
          </p:nvPr>
        </p:nvSpPr>
        <p:spPr>
          <a:xfrm>
            <a:off x="2476710" y="22677"/>
            <a:ext cx="7752927" cy="913274"/>
          </a:xfrm>
        </p:spPr>
        <p:txBody>
          <a:bodyPr wrap="square">
            <a:normAutofit/>
          </a:bodyPr>
          <a:lstStyle/>
          <a:p>
            <a:pPr algn="ctr"/>
            <a:r>
              <a:rPr lang="en-US" dirty="0"/>
              <a:t>Collaborative Planning</a:t>
            </a:r>
          </a:p>
        </p:txBody>
      </p:sp>
      <p:pic>
        <p:nvPicPr>
          <p:cNvPr id="10" name="Google Shape;322;p3" descr="Picture of the Collaborative Planning Template">
            <a:extLst>
              <a:ext uri="{FF2B5EF4-FFF2-40B4-BE49-F238E27FC236}">
                <a16:creationId xmlns:a16="http://schemas.microsoft.com/office/drawing/2014/main" id="{15055646-4BB4-4745-A35C-8BEB6D730AB4}"/>
              </a:ext>
            </a:extLst>
          </p:cNvPr>
          <p:cNvPicPr preferRelativeResize="0"/>
          <p:nvPr/>
        </p:nvPicPr>
        <p:blipFill>
          <a:blip r:embed="rId3">
            <a:alphaModFix/>
          </a:blip>
          <a:stretch>
            <a:fillRect/>
          </a:stretch>
        </p:blipFill>
        <p:spPr>
          <a:xfrm>
            <a:off x="3321150" y="1215012"/>
            <a:ext cx="5549699" cy="5405998"/>
          </a:xfrm>
          <a:prstGeom prst="rect">
            <a:avLst/>
          </a:prstGeom>
          <a:noFill/>
          <a:ln>
            <a:solidFill>
              <a:schemeClr val="tx2">
                <a:lumMod val="50000"/>
              </a:schemeClr>
            </a:solidFill>
          </a:ln>
        </p:spPr>
      </p:pic>
    </p:spTree>
    <p:extLst>
      <p:ext uri="{BB962C8B-B14F-4D97-AF65-F5344CB8AC3E}">
        <p14:creationId xmlns:p14="http://schemas.microsoft.com/office/powerpoint/2010/main" val="273542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0EBF390-00D5-4A9C-AA70-AB14E6777F17}"/>
              </a:ext>
            </a:extLst>
          </p:cNvPr>
          <p:cNvSpPr txBox="1"/>
          <p:nvPr/>
        </p:nvSpPr>
        <p:spPr>
          <a:xfrm>
            <a:off x="908050" y="400050"/>
            <a:ext cx="10375900" cy="1200150"/>
          </a:xfrm>
          <a:prstGeom prst="rect">
            <a:avLst/>
          </a:prstGeom>
          <a:solidFill>
            <a:schemeClr val="accent5">
              <a:lumMod val="40000"/>
              <a:lumOff val="60000"/>
            </a:schemeClr>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7CD4473F-9190-4B56-A3A4-72CDDB4738E0}"/>
              </a:ext>
            </a:extLst>
          </p:cNvPr>
          <p:cNvSpPr>
            <a:spLocks noGrp="1"/>
          </p:cNvSpPr>
          <p:nvPr>
            <p:ph type="title"/>
          </p:nvPr>
        </p:nvSpPr>
        <p:spPr>
          <a:xfrm>
            <a:off x="1886514" y="537210"/>
            <a:ext cx="8418972" cy="925830"/>
          </a:xfrm>
        </p:spPr>
        <p:txBody>
          <a:bodyPr wrap="square">
            <a:normAutofit/>
          </a:bodyPr>
          <a:lstStyle/>
          <a:p>
            <a:pPr algn="ctr"/>
            <a:r>
              <a:rPr lang="en-US" dirty="0"/>
              <a:t>Collaboration Planning</a:t>
            </a:r>
          </a:p>
        </p:txBody>
      </p:sp>
      <p:sp>
        <p:nvSpPr>
          <p:cNvPr id="3" name="Text Placeholder 2">
            <a:extLst>
              <a:ext uri="{FF2B5EF4-FFF2-40B4-BE49-F238E27FC236}">
                <a16:creationId xmlns:a16="http://schemas.microsoft.com/office/drawing/2014/main" id="{0E481B18-72BA-4163-BE04-689A0E8BB8C4}"/>
              </a:ext>
            </a:extLst>
          </p:cNvPr>
          <p:cNvSpPr>
            <a:spLocks noGrp="1"/>
          </p:cNvSpPr>
          <p:nvPr>
            <p:ph sz="half" idx="2"/>
          </p:nvPr>
        </p:nvSpPr>
        <p:spPr>
          <a:xfrm>
            <a:off x="908050" y="2331720"/>
            <a:ext cx="6945801" cy="2522094"/>
          </a:xfrm>
        </p:spPr>
        <p:txBody>
          <a:bodyPr wrap="square">
            <a:normAutofit/>
          </a:bodyPr>
          <a:lstStyle/>
          <a:p>
            <a:pPr indent="0">
              <a:spcAft>
                <a:spcPts val="600"/>
              </a:spcAft>
              <a:buNone/>
            </a:pPr>
            <a:r>
              <a:rPr lang="en-US" sz="3200" b="0" i="0" u="none" strike="noStrike" dirty="0">
                <a:solidFill>
                  <a:srgbClr val="000000"/>
                </a:solidFill>
                <a:effectLst/>
                <a:latin typeface="Calibri" panose="020F0502020204030204" pitchFamily="34" charset="0"/>
              </a:rPr>
              <a:t>How might your school draw on the Key Language Uses to establish a system that supports collaboration with a focus on language development within curricular units?</a:t>
            </a:r>
            <a:endParaRPr lang="en-US" sz="3200" dirty="0"/>
          </a:p>
        </p:txBody>
      </p:sp>
      <p:pic>
        <p:nvPicPr>
          <p:cNvPr id="6" name="Picture 5" descr="A picture of a group discussing">
            <a:extLst>
              <a:ext uri="{FF2B5EF4-FFF2-40B4-BE49-F238E27FC236}">
                <a16:creationId xmlns:a16="http://schemas.microsoft.com/office/drawing/2014/main" id="{91AB9931-E085-4AE3-BB12-B5077F3FC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8280" y="3429000"/>
            <a:ext cx="3383942" cy="2522094"/>
          </a:xfrm>
          <a:prstGeom prst="rect">
            <a:avLst/>
          </a:prstGeom>
        </p:spPr>
      </p:pic>
    </p:spTree>
    <p:extLst>
      <p:ext uri="{BB962C8B-B14F-4D97-AF65-F5344CB8AC3E}">
        <p14:creationId xmlns:p14="http://schemas.microsoft.com/office/powerpoint/2010/main" val="1233911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CC0E23-4BB8-4147-A5B4-855A7AC06327}"/>
              </a:ext>
            </a:extLst>
          </p:cNvPr>
          <p:cNvSpPr txBox="1">
            <a:spLocks/>
          </p:cNvSpPr>
          <p:nvPr/>
        </p:nvSpPr>
        <p:spPr>
          <a:xfrm>
            <a:off x="557213" y="317232"/>
            <a:ext cx="10987087" cy="1071547"/>
          </a:xfrm>
          <a:prstGeom prst="rect">
            <a:avLst/>
          </a:prstGeom>
          <a:solidFill>
            <a:schemeClr val="accent5">
              <a:lumMod val="40000"/>
              <a:lumOff val="6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Key Language Uses (KLUs)</a:t>
            </a:r>
            <a:endParaRPr lang="en-US" dirty="0"/>
          </a:p>
        </p:txBody>
      </p:sp>
      <p:pic>
        <p:nvPicPr>
          <p:cNvPr id="8" name="Google Shape;2017;g100f04b5389_0_109" descr="Diagram of the four nested components of the WIDA ELD Standards Framework">
            <a:extLst>
              <a:ext uri="{FF2B5EF4-FFF2-40B4-BE49-F238E27FC236}">
                <a16:creationId xmlns:a16="http://schemas.microsoft.com/office/drawing/2014/main" id="{9B6B2BFE-AE93-4F25-B522-4EBCBE89C096}"/>
              </a:ext>
            </a:extLst>
          </p:cNvPr>
          <p:cNvPicPr preferRelativeResize="0"/>
          <p:nvPr/>
        </p:nvPicPr>
        <p:blipFill>
          <a:blip r:embed="rId3">
            <a:alphaModFix/>
          </a:blip>
          <a:stretch>
            <a:fillRect/>
          </a:stretch>
        </p:blipFill>
        <p:spPr>
          <a:xfrm>
            <a:off x="299925" y="2034225"/>
            <a:ext cx="5499000" cy="3749800"/>
          </a:xfrm>
          <a:prstGeom prst="rect">
            <a:avLst/>
          </a:prstGeom>
          <a:noFill/>
          <a:ln>
            <a:noFill/>
          </a:ln>
        </p:spPr>
      </p:pic>
      <p:pic>
        <p:nvPicPr>
          <p:cNvPr id="9" name="Google Shape;2018;g100f04b5389_0_109" descr="Venn diagram of the 4 Key Language Uses: Narrative, Inform, Explain and Argue">
            <a:extLst>
              <a:ext uri="{FF2B5EF4-FFF2-40B4-BE49-F238E27FC236}">
                <a16:creationId xmlns:a16="http://schemas.microsoft.com/office/drawing/2014/main" id="{53A937F8-E1DB-411C-A6D5-09E8318869D2}"/>
              </a:ext>
            </a:extLst>
          </p:cNvPr>
          <p:cNvPicPr preferRelativeResize="0"/>
          <p:nvPr/>
        </p:nvPicPr>
        <p:blipFill>
          <a:blip r:embed="rId4">
            <a:alphaModFix/>
          </a:blip>
          <a:stretch>
            <a:fillRect/>
          </a:stretch>
        </p:blipFill>
        <p:spPr>
          <a:xfrm>
            <a:off x="8385487" y="1681842"/>
            <a:ext cx="3338600" cy="3118757"/>
          </a:xfrm>
          <a:prstGeom prst="rect">
            <a:avLst/>
          </a:prstGeom>
          <a:noFill/>
          <a:ln>
            <a:noFill/>
          </a:ln>
        </p:spPr>
      </p:pic>
      <p:sp>
        <p:nvSpPr>
          <p:cNvPr id="10" name="Google Shape;2021;g100f04b5389_0_109" descr="arrow">
            <a:extLst>
              <a:ext uri="{FF2B5EF4-FFF2-40B4-BE49-F238E27FC236}">
                <a16:creationId xmlns:a16="http://schemas.microsoft.com/office/drawing/2014/main" id="{62C80659-D607-4C67-AB42-99B108D3F094}"/>
              </a:ext>
            </a:extLst>
          </p:cNvPr>
          <p:cNvSpPr/>
          <p:nvPr/>
        </p:nvSpPr>
        <p:spPr>
          <a:xfrm>
            <a:off x="4736075" y="2778200"/>
            <a:ext cx="3522000" cy="612600"/>
          </a:xfrm>
          <a:prstGeom prst="leftRightArrow">
            <a:avLst>
              <a:gd name="adj1" fmla="val 50000"/>
              <a:gd name="adj2" fmla="val 50000"/>
            </a:avLst>
          </a:prstGeom>
          <a:solidFill>
            <a:schemeClr val="accent5">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681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CC0E23-4BB8-4147-A5B4-855A7AC06327}"/>
              </a:ext>
            </a:extLst>
          </p:cNvPr>
          <p:cNvSpPr txBox="1">
            <a:spLocks/>
          </p:cNvSpPr>
          <p:nvPr/>
        </p:nvSpPr>
        <p:spPr>
          <a:xfrm>
            <a:off x="557213" y="317232"/>
            <a:ext cx="10987087" cy="1071547"/>
          </a:xfrm>
          <a:prstGeom prst="rect">
            <a:avLst/>
          </a:prstGeom>
          <a:solidFill>
            <a:schemeClr val="accent5">
              <a:lumMod val="40000"/>
              <a:lumOff val="6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  Overview of Key Language Uses</a:t>
            </a:r>
            <a:endParaRPr lang="en-US" dirty="0"/>
          </a:p>
        </p:txBody>
      </p:sp>
      <p:pic>
        <p:nvPicPr>
          <p:cNvPr id="7" name="Google Shape;2039;g100f04b5389_0_123" descr="All Key Language Uses are present across all grade levels and disciplines. The emphasis placed on these four Key Language Uses is not intended to restrict curriculum and instruction; rather it accentuates the most prominent genre families as an organizing principle for the ELD Standards.">
            <a:extLst>
              <a:ext uri="{FF2B5EF4-FFF2-40B4-BE49-F238E27FC236}">
                <a16:creationId xmlns:a16="http://schemas.microsoft.com/office/drawing/2014/main" id="{B0A82B08-234D-44E7-8A58-5F8D87198776}"/>
              </a:ext>
            </a:extLst>
          </p:cNvPr>
          <p:cNvPicPr preferRelativeResize="0"/>
          <p:nvPr/>
        </p:nvPicPr>
        <p:blipFill>
          <a:blip r:embed="rId3">
            <a:alphaModFix/>
          </a:blip>
          <a:stretch>
            <a:fillRect/>
          </a:stretch>
        </p:blipFill>
        <p:spPr>
          <a:xfrm>
            <a:off x="683079" y="1695872"/>
            <a:ext cx="3153400" cy="2285600"/>
          </a:xfrm>
          <a:prstGeom prst="rect">
            <a:avLst/>
          </a:prstGeom>
          <a:solidFill>
            <a:schemeClr val="accent5">
              <a:lumMod val="40000"/>
              <a:lumOff val="60000"/>
            </a:schemeClr>
          </a:solidFill>
          <a:ln>
            <a:solidFill>
              <a:schemeClr val="accent4">
                <a:lumMod val="60000"/>
                <a:lumOff val="40000"/>
              </a:schemeClr>
            </a:solidFill>
          </a:ln>
        </p:spPr>
      </p:pic>
      <p:pic>
        <p:nvPicPr>
          <p:cNvPr id="11" name="Google Shape;2040;g100f04b5389_0_123" descr="Key Language Uses can overlap and inform each other. As genre families, Key Language Uses can intersect, blend, and build on each other.">
            <a:extLst>
              <a:ext uri="{FF2B5EF4-FFF2-40B4-BE49-F238E27FC236}">
                <a16:creationId xmlns:a16="http://schemas.microsoft.com/office/drawing/2014/main" id="{5E258CCA-426B-4847-9B97-D2DD0E9DB399}"/>
              </a:ext>
            </a:extLst>
          </p:cNvPr>
          <p:cNvPicPr preferRelativeResize="0"/>
          <p:nvPr/>
        </p:nvPicPr>
        <p:blipFill>
          <a:blip r:embed="rId4">
            <a:alphaModFix/>
          </a:blip>
          <a:stretch>
            <a:fillRect/>
          </a:stretch>
        </p:blipFill>
        <p:spPr>
          <a:xfrm>
            <a:off x="683079" y="4434890"/>
            <a:ext cx="3153400" cy="1454475"/>
          </a:xfrm>
          <a:prstGeom prst="rect">
            <a:avLst/>
          </a:prstGeom>
          <a:noFill/>
          <a:ln>
            <a:noFill/>
          </a:ln>
        </p:spPr>
      </p:pic>
      <p:pic>
        <p:nvPicPr>
          <p:cNvPr id="12" name="Google Shape;2038;g100f04b5389_0_123" descr="Venn diagram of the 4 Key Language Uses: Narrative, Inform, Explain and Argue">
            <a:extLst>
              <a:ext uri="{FF2B5EF4-FFF2-40B4-BE49-F238E27FC236}">
                <a16:creationId xmlns:a16="http://schemas.microsoft.com/office/drawing/2014/main" id="{3F622F6E-3FE2-4821-978D-6965EC034650}"/>
              </a:ext>
            </a:extLst>
          </p:cNvPr>
          <p:cNvPicPr preferRelativeResize="0"/>
          <p:nvPr/>
        </p:nvPicPr>
        <p:blipFill>
          <a:blip r:embed="rId5">
            <a:alphaModFix/>
          </a:blip>
          <a:stretch>
            <a:fillRect/>
          </a:stretch>
        </p:blipFill>
        <p:spPr>
          <a:xfrm>
            <a:off x="4082143" y="1910443"/>
            <a:ext cx="4288234" cy="3995871"/>
          </a:xfrm>
          <a:prstGeom prst="rect">
            <a:avLst/>
          </a:prstGeom>
          <a:noFill/>
          <a:ln>
            <a:noFill/>
          </a:ln>
        </p:spPr>
      </p:pic>
      <p:sp>
        <p:nvSpPr>
          <p:cNvPr id="13" name="Google Shape;2041;g100f04b5389_0_123">
            <a:extLst>
              <a:ext uri="{FF2B5EF4-FFF2-40B4-BE49-F238E27FC236}">
                <a16:creationId xmlns:a16="http://schemas.microsoft.com/office/drawing/2014/main" id="{A29A1CC4-83F3-42AD-82D0-FE2C34DA6381}"/>
              </a:ext>
            </a:extLst>
          </p:cNvPr>
          <p:cNvSpPr txBox="1"/>
          <p:nvPr/>
        </p:nvSpPr>
        <p:spPr>
          <a:xfrm>
            <a:off x="8255511" y="1622678"/>
            <a:ext cx="3506700" cy="457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dirty="0"/>
              <a:t>Key Language Uses help both students and educators see that language use is shaped by:</a:t>
            </a:r>
            <a:endParaRPr sz="1900" dirty="0"/>
          </a:p>
          <a:p>
            <a:pPr marL="457200" lvl="0" indent="-349250" algn="l" rtl="0">
              <a:spcBef>
                <a:spcPts val="0"/>
              </a:spcBef>
              <a:spcAft>
                <a:spcPts val="0"/>
              </a:spcAft>
              <a:buSzPts val="1900"/>
              <a:buChar char="●"/>
            </a:pPr>
            <a:r>
              <a:rPr lang="en-US" sz="1900" dirty="0"/>
              <a:t>The larger context of schooling </a:t>
            </a:r>
            <a:endParaRPr sz="1900" dirty="0"/>
          </a:p>
          <a:p>
            <a:pPr marL="457200" lvl="0" indent="-349250" algn="l" rtl="0">
              <a:spcBef>
                <a:spcPts val="0"/>
              </a:spcBef>
              <a:spcAft>
                <a:spcPts val="0"/>
              </a:spcAft>
              <a:buSzPts val="1900"/>
              <a:buChar char="●"/>
            </a:pPr>
            <a:r>
              <a:rPr lang="en-US" sz="1900" dirty="0"/>
              <a:t>Content area, topic, and purpose for using language </a:t>
            </a:r>
            <a:endParaRPr sz="1900" dirty="0"/>
          </a:p>
          <a:p>
            <a:pPr marL="457200" lvl="0" indent="-349250" algn="l" rtl="0">
              <a:spcBef>
                <a:spcPts val="0"/>
              </a:spcBef>
              <a:spcAft>
                <a:spcPts val="0"/>
              </a:spcAft>
              <a:buSzPts val="1900"/>
              <a:buChar char="●"/>
            </a:pPr>
            <a:r>
              <a:rPr lang="en-US" sz="1900" dirty="0"/>
              <a:t>Person(s) with whom one communicates</a:t>
            </a:r>
            <a:endParaRPr sz="1900" dirty="0"/>
          </a:p>
          <a:p>
            <a:pPr marL="457200" lvl="0" indent="-349250" algn="l" rtl="0">
              <a:spcBef>
                <a:spcPts val="0"/>
              </a:spcBef>
              <a:spcAft>
                <a:spcPts val="0"/>
              </a:spcAft>
              <a:buSzPts val="1900"/>
              <a:buChar char="●"/>
            </a:pPr>
            <a:r>
              <a:rPr lang="en-US" sz="1900" dirty="0"/>
              <a:t>Students’ identities and social roles </a:t>
            </a:r>
            <a:endParaRPr sz="1900" dirty="0"/>
          </a:p>
          <a:p>
            <a:pPr marL="457200" lvl="0" indent="-349250" algn="l" rtl="0">
              <a:spcBef>
                <a:spcPts val="0"/>
              </a:spcBef>
              <a:spcAft>
                <a:spcPts val="0"/>
              </a:spcAft>
              <a:buSzPts val="1900"/>
              <a:buChar char="●"/>
            </a:pPr>
            <a:r>
              <a:rPr lang="en-US" sz="1900" dirty="0"/>
              <a:t>The channel of communication</a:t>
            </a:r>
            <a:endParaRPr sz="1900" dirty="0"/>
          </a:p>
        </p:txBody>
      </p:sp>
    </p:spTree>
    <p:extLst>
      <p:ext uri="{BB962C8B-B14F-4D97-AF65-F5344CB8AC3E}">
        <p14:creationId xmlns:p14="http://schemas.microsoft.com/office/powerpoint/2010/main" val="103800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CC0E23-4BB8-4147-A5B4-855A7AC06327}"/>
              </a:ext>
            </a:extLst>
          </p:cNvPr>
          <p:cNvSpPr txBox="1">
            <a:spLocks/>
          </p:cNvSpPr>
          <p:nvPr/>
        </p:nvSpPr>
        <p:spPr>
          <a:xfrm>
            <a:off x="557213" y="317232"/>
            <a:ext cx="10987087" cy="1071547"/>
          </a:xfrm>
          <a:prstGeom prst="rect">
            <a:avLst/>
          </a:prstGeom>
          <a:solidFill>
            <a:schemeClr val="accent5">
              <a:lumMod val="40000"/>
              <a:lumOff val="6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  Overview of Key Language Uses</a:t>
            </a:r>
            <a:endParaRPr lang="en-US" dirty="0"/>
          </a:p>
        </p:txBody>
      </p:sp>
      <p:grpSp>
        <p:nvGrpSpPr>
          <p:cNvPr id="8" name="Google Shape;2052;p2">
            <a:extLst>
              <a:ext uri="{FF2B5EF4-FFF2-40B4-BE49-F238E27FC236}">
                <a16:creationId xmlns:a16="http://schemas.microsoft.com/office/drawing/2014/main" id="{24D21756-4E38-4B62-B0BF-6287F37E5A1F}"/>
              </a:ext>
            </a:extLst>
          </p:cNvPr>
          <p:cNvGrpSpPr/>
          <p:nvPr/>
        </p:nvGrpSpPr>
        <p:grpSpPr>
          <a:xfrm>
            <a:off x="1943100" y="1587265"/>
            <a:ext cx="2320172" cy="2222378"/>
            <a:chOff x="2986712" y="1676962"/>
            <a:chExt cx="1854000" cy="1854000"/>
          </a:xfrm>
        </p:grpSpPr>
        <p:sp>
          <p:nvSpPr>
            <p:cNvPr id="9" name="Google Shape;2053;p2">
              <a:extLst>
                <a:ext uri="{FF2B5EF4-FFF2-40B4-BE49-F238E27FC236}">
                  <a16:creationId xmlns:a16="http://schemas.microsoft.com/office/drawing/2014/main" id="{99B23275-6CCB-44BB-86F0-0F1BA33AC27C}"/>
                </a:ext>
              </a:extLst>
            </p:cNvPr>
            <p:cNvSpPr/>
            <p:nvPr/>
          </p:nvSpPr>
          <p:spPr>
            <a:xfrm>
              <a:off x="2986712" y="1676962"/>
              <a:ext cx="1854000" cy="1854000"/>
            </a:xfrm>
            <a:prstGeom prst="ellipse">
              <a:avLst/>
            </a:prstGeom>
            <a:solidFill>
              <a:srgbClr val="CFE2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 name="Google Shape;2054;p2">
              <a:extLst>
                <a:ext uri="{FF2B5EF4-FFF2-40B4-BE49-F238E27FC236}">
                  <a16:creationId xmlns:a16="http://schemas.microsoft.com/office/drawing/2014/main" id="{CCC38219-21D4-4D33-AA47-BA46EE009DEC}"/>
                </a:ext>
              </a:extLst>
            </p:cNvPr>
            <p:cNvSpPr txBox="1"/>
            <p:nvPr/>
          </p:nvSpPr>
          <p:spPr>
            <a:xfrm>
              <a:off x="3325955" y="2368851"/>
              <a:ext cx="1125351" cy="489213"/>
            </a:xfrm>
            <a:prstGeom prst="rect">
              <a:avLst/>
            </a:prstGeom>
            <a:solidFill>
              <a:srgbClr val="CFE2F3"/>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000" b="1" dirty="0">
                  <a:solidFill>
                    <a:srgbClr val="202020"/>
                  </a:solidFill>
                </a:rPr>
                <a:t>NARRATE</a:t>
              </a:r>
              <a:endParaRPr sz="2000" b="1" dirty="0">
                <a:solidFill>
                  <a:srgbClr val="202020"/>
                </a:solidFill>
              </a:endParaRPr>
            </a:p>
          </p:txBody>
        </p:sp>
      </p:grpSp>
      <p:grpSp>
        <p:nvGrpSpPr>
          <p:cNvPr id="15" name="Google Shape;2049;p2">
            <a:extLst>
              <a:ext uri="{FF2B5EF4-FFF2-40B4-BE49-F238E27FC236}">
                <a16:creationId xmlns:a16="http://schemas.microsoft.com/office/drawing/2014/main" id="{11CD4479-F75B-40BF-B593-404B15727104}"/>
              </a:ext>
            </a:extLst>
          </p:cNvPr>
          <p:cNvGrpSpPr/>
          <p:nvPr/>
        </p:nvGrpSpPr>
        <p:grpSpPr>
          <a:xfrm>
            <a:off x="363816" y="3809643"/>
            <a:ext cx="2320173" cy="2211600"/>
            <a:chOff x="6085560" y="3397467"/>
            <a:chExt cx="1854000" cy="1854000"/>
          </a:xfrm>
        </p:grpSpPr>
        <p:sp>
          <p:nvSpPr>
            <p:cNvPr id="16" name="Google Shape;2050;p2">
              <a:extLst>
                <a:ext uri="{FF2B5EF4-FFF2-40B4-BE49-F238E27FC236}">
                  <a16:creationId xmlns:a16="http://schemas.microsoft.com/office/drawing/2014/main" id="{F131BDFC-8A9C-44F6-A3D0-702D0A5A1B00}"/>
                </a:ext>
              </a:extLst>
            </p:cNvPr>
            <p:cNvSpPr/>
            <p:nvPr/>
          </p:nvSpPr>
          <p:spPr>
            <a:xfrm>
              <a:off x="6085560" y="3397467"/>
              <a:ext cx="1854000" cy="1854000"/>
            </a:xfrm>
            <a:prstGeom prst="ellipse">
              <a:avLst/>
            </a:pr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2051;p2">
              <a:extLst>
                <a:ext uri="{FF2B5EF4-FFF2-40B4-BE49-F238E27FC236}">
                  <a16:creationId xmlns:a16="http://schemas.microsoft.com/office/drawing/2014/main" id="{148B772B-F8D1-4EF4-97C5-8CC21C06BCFD}"/>
                </a:ext>
              </a:extLst>
            </p:cNvPr>
            <p:cNvSpPr txBox="1"/>
            <p:nvPr/>
          </p:nvSpPr>
          <p:spPr>
            <a:xfrm>
              <a:off x="6474960" y="4063768"/>
              <a:ext cx="1075200" cy="521400"/>
            </a:xfrm>
            <a:prstGeom prst="rect">
              <a:avLst/>
            </a:prstGeom>
            <a:solidFill>
              <a:srgbClr val="D9EAD3"/>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000" b="1" dirty="0">
                  <a:solidFill>
                    <a:srgbClr val="202020"/>
                  </a:solidFill>
                </a:rPr>
                <a:t>ARGUE</a:t>
              </a:r>
              <a:endParaRPr sz="2000" b="1" dirty="0">
                <a:solidFill>
                  <a:srgbClr val="202020"/>
                </a:solidFill>
              </a:endParaRPr>
            </a:p>
          </p:txBody>
        </p:sp>
      </p:grpSp>
      <p:sp>
        <p:nvSpPr>
          <p:cNvPr id="18" name="Google Shape;2048;p2">
            <a:extLst>
              <a:ext uri="{FF2B5EF4-FFF2-40B4-BE49-F238E27FC236}">
                <a16:creationId xmlns:a16="http://schemas.microsoft.com/office/drawing/2014/main" id="{1D906902-DC1F-4BEF-88E2-3C3791B2CA94}"/>
              </a:ext>
            </a:extLst>
          </p:cNvPr>
          <p:cNvSpPr txBox="1"/>
          <p:nvPr/>
        </p:nvSpPr>
        <p:spPr>
          <a:xfrm>
            <a:off x="4597380" y="1896424"/>
            <a:ext cx="6662700" cy="1354500"/>
          </a:xfrm>
          <a:prstGeom prst="rect">
            <a:avLst/>
          </a:prstGeom>
          <a:solidFill>
            <a:schemeClr val="accent5">
              <a:lumMod val="40000"/>
              <a:lumOff val="60000"/>
            </a:schemeClr>
          </a:solid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Char char="●"/>
            </a:pPr>
            <a:r>
              <a:rPr lang="en-US" sz="1900" b="1" i="1" dirty="0"/>
              <a:t>Narrate </a:t>
            </a:r>
            <a:r>
              <a:rPr lang="en-US" sz="1900" dirty="0"/>
              <a:t>highlights language to </a:t>
            </a:r>
            <a:r>
              <a:rPr lang="en-US" sz="1900" dirty="0">
                <a:solidFill>
                  <a:srgbClr val="202020"/>
                </a:solidFill>
              </a:rPr>
              <a:t>convey real or imaginary experiences through stories and histories.</a:t>
            </a:r>
            <a:r>
              <a:rPr lang="en-US" sz="1900" dirty="0"/>
              <a:t> Narratives serve many purposes, including to instruct, entertain, teach, or support argumentation. </a:t>
            </a:r>
            <a:endParaRPr sz="1900" dirty="0"/>
          </a:p>
        </p:txBody>
      </p:sp>
      <p:sp>
        <p:nvSpPr>
          <p:cNvPr id="19" name="Google Shape;2055;p2">
            <a:extLst>
              <a:ext uri="{FF2B5EF4-FFF2-40B4-BE49-F238E27FC236}">
                <a16:creationId xmlns:a16="http://schemas.microsoft.com/office/drawing/2014/main" id="{7D19EB78-C7AB-49F9-8F39-02C1FC55FF3E}"/>
              </a:ext>
            </a:extLst>
          </p:cNvPr>
          <p:cNvSpPr txBox="1"/>
          <p:nvPr/>
        </p:nvSpPr>
        <p:spPr>
          <a:xfrm>
            <a:off x="3027295" y="4152863"/>
            <a:ext cx="7452900" cy="1354500"/>
          </a:xfrm>
          <a:prstGeom prst="rect">
            <a:avLst/>
          </a:prstGeom>
          <a:solidFill>
            <a:schemeClr val="accent5">
              <a:lumMod val="40000"/>
              <a:lumOff val="60000"/>
            </a:schemeClr>
          </a:solid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Char char="●"/>
            </a:pPr>
            <a:r>
              <a:rPr lang="en-US" sz="1900" b="1" i="1" dirty="0"/>
              <a:t>Argue </a:t>
            </a:r>
            <a:r>
              <a:rPr lang="en-US" sz="1900" dirty="0"/>
              <a:t>highlights language to justify claims using evidence and reasoning. Argue can be used to advance or defend an idea or solution, change the audience’s point of view, bring about action, or accept a position or evaluation of an issue. </a:t>
            </a:r>
            <a:endParaRPr dirty="0"/>
          </a:p>
        </p:txBody>
      </p:sp>
    </p:spTree>
    <p:extLst>
      <p:ext uri="{BB962C8B-B14F-4D97-AF65-F5344CB8AC3E}">
        <p14:creationId xmlns:p14="http://schemas.microsoft.com/office/powerpoint/2010/main" val="3568754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CC0E23-4BB8-4147-A5B4-855A7AC06327}"/>
              </a:ext>
            </a:extLst>
          </p:cNvPr>
          <p:cNvSpPr txBox="1">
            <a:spLocks/>
          </p:cNvSpPr>
          <p:nvPr/>
        </p:nvSpPr>
        <p:spPr>
          <a:xfrm>
            <a:off x="557213" y="317232"/>
            <a:ext cx="10987087" cy="1071547"/>
          </a:xfrm>
          <a:prstGeom prst="rect">
            <a:avLst/>
          </a:prstGeom>
          <a:solidFill>
            <a:schemeClr val="accent5">
              <a:lumMod val="40000"/>
              <a:lumOff val="6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  Overview of Key Language Uses</a:t>
            </a:r>
            <a:endParaRPr lang="en-US" dirty="0"/>
          </a:p>
        </p:txBody>
      </p:sp>
      <p:grpSp>
        <p:nvGrpSpPr>
          <p:cNvPr id="11" name="Google Shape;2066;g100f04b5389_0_182">
            <a:extLst>
              <a:ext uri="{FF2B5EF4-FFF2-40B4-BE49-F238E27FC236}">
                <a16:creationId xmlns:a16="http://schemas.microsoft.com/office/drawing/2014/main" id="{154CCFE6-3867-42EE-82D2-85C5C8787A5D}"/>
              </a:ext>
            </a:extLst>
          </p:cNvPr>
          <p:cNvGrpSpPr/>
          <p:nvPr/>
        </p:nvGrpSpPr>
        <p:grpSpPr>
          <a:xfrm>
            <a:off x="2257802" y="1518557"/>
            <a:ext cx="2344320" cy="2245636"/>
            <a:chOff x="2986712" y="-177394"/>
            <a:chExt cx="1854000" cy="1854000"/>
          </a:xfrm>
        </p:grpSpPr>
        <p:sp>
          <p:nvSpPr>
            <p:cNvPr id="12" name="Google Shape;2067;g100f04b5389_0_182">
              <a:extLst>
                <a:ext uri="{FF2B5EF4-FFF2-40B4-BE49-F238E27FC236}">
                  <a16:creationId xmlns:a16="http://schemas.microsoft.com/office/drawing/2014/main" id="{C09A489A-7186-4458-B362-311DAD5DD2E2}"/>
                </a:ext>
              </a:extLst>
            </p:cNvPr>
            <p:cNvSpPr/>
            <p:nvPr/>
          </p:nvSpPr>
          <p:spPr>
            <a:xfrm>
              <a:off x="2986712" y="-177394"/>
              <a:ext cx="1854000" cy="1854000"/>
            </a:xfrm>
            <a:prstGeom prst="ellipse">
              <a:avLst/>
            </a:prstGeom>
            <a:solidFill>
              <a:srgbClr val="FFF2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2068;g100f04b5389_0_182">
              <a:extLst>
                <a:ext uri="{FF2B5EF4-FFF2-40B4-BE49-F238E27FC236}">
                  <a16:creationId xmlns:a16="http://schemas.microsoft.com/office/drawing/2014/main" id="{D5704100-B816-400A-A798-0B4761C6337D}"/>
                </a:ext>
              </a:extLst>
            </p:cNvPr>
            <p:cNvSpPr txBox="1"/>
            <p:nvPr/>
          </p:nvSpPr>
          <p:spPr>
            <a:xfrm>
              <a:off x="3376106" y="488906"/>
              <a:ext cx="1075200" cy="521400"/>
            </a:xfrm>
            <a:prstGeom prst="rect">
              <a:avLst/>
            </a:prstGeom>
            <a:solidFill>
              <a:srgbClr val="FFF2CC"/>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000" b="1" dirty="0">
                  <a:solidFill>
                    <a:srgbClr val="202020"/>
                  </a:solidFill>
                </a:rPr>
                <a:t>INFORM</a:t>
              </a:r>
              <a:endParaRPr sz="2000" b="1" dirty="0">
                <a:solidFill>
                  <a:srgbClr val="202020"/>
                </a:solidFill>
              </a:endParaRPr>
            </a:p>
          </p:txBody>
        </p:sp>
      </p:grpSp>
      <p:grpSp>
        <p:nvGrpSpPr>
          <p:cNvPr id="14" name="Google Shape;2063;g100f04b5389_0_182">
            <a:extLst>
              <a:ext uri="{FF2B5EF4-FFF2-40B4-BE49-F238E27FC236}">
                <a16:creationId xmlns:a16="http://schemas.microsoft.com/office/drawing/2014/main" id="{B01E6C8E-A6C6-46ED-BB88-CF626FA1EB6A}"/>
              </a:ext>
            </a:extLst>
          </p:cNvPr>
          <p:cNvGrpSpPr/>
          <p:nvPr/>
        </p:nvGrpSpPr>
        <p:grpSpPr>
          <a:xfrm>
            <a:off x="821634" y="3764193"/>
            <a:ext cx="2209940" cy="2226738"/>
            <a:chOff x="4303290" y="1676962"/>
            <a:chExt cx="1854000" cy="1854000"/>
          </a:xfrm>
        </p:grpSpPr>
        <p:sp>
          <p:nvSpPr>
            <p:cNvPr id="20" name="Google Shape;2064;g100f04b5389_0_182">
              <a:extLst>
                <a:ext uri="{FF2B5EF4-FFF2-40B4-BE49-F238E27FC236}">
                  <a16:creationId xmlns:a16="http://schemas.microsoft.com/office/drawing/2014/main" id="{813B83AA-7964-49A8-99AD-1A50B9BD7821}"/>
                </a:ext>
              </a:extLst>
            </p:cNvPr>
            <p:cNvSpPr/>
            <p:nvPr/>
          </p:nvSpPr>
          <p:spPr>
            <a:xfrm>
              <a:off x="4303290" y="1676962"/>
              <a:ext cx="1854000" cy="1854000"/>
            </a:xfrm>
            <a:prstGeom prst="ellipse">
              <a:avLst/>
            </a:prstGeom>
            <a:solidFill>
              <a:srgbClr val="D9D2E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 name="Google Shape;2065;g100f04b5389_0_182">
              <a:extLst>
                <a:ext uri="{FF2B5EF4-FFF2-40B4-BE49-F238E27FC236}">
                  <a16:creationId xmlns:a16="http://schemas.microsoft.com/office/drawing/2014/main" id="{939F7712-C8BF-4FC2-BB42-185E4F7306C3}"/>
                </a:ext>
              </a:extLst>
            </p:cNvPr>
            <p:cNvSpPr txBox="1"/>
            <p:nvPr/>
          </p:nvSpPr>
          <p:spPr>
            <a:xfrm>
              <a:off x="4692689" y="2348917"/>
              <a:ext cx="1170240" cy="485749"/>
            </a:xfrm>
            <a:prstGeom prst="rect">
              <a:avLst/>
            </a:prstGeom>
            <a:solidFill>
              <a:srgbClr val="D9D2E9"/>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000" b="1" dirty="0">
                  <a:solidFill>
                    <a:srgbClr val="202020"/>
                  </a:solidFill>
                </a:rPr>
                <a:t>EXPLAIN</a:t>
              </a:r>
              <a:endParaRPr sz="2000" b="1" dirty="0">
                <a:solidFill>
                  <a:srgbClr val="202020"/>
                </a:solidFill>
              </a:endParaRPr>
            </a:p>
          </p:txBody>
        </p:sp>
      </p:grpSp>
      <p:sp>
        <p:nvSpPr>
          <p:cNvPr id="22" name="Google Shape;2062;g100f04b5389_0_182">
            <a:extLst>
              <a:ext uri="{FF2B5EF4-FFF2-40B4-BE49-F238E27FC236}">
                <a16:creationId xmlns:a16="http://schemas.microsoft.com/office/drawing/2014/main" id="{F873871D-0923-45F7-B8DE-E7B683FE8050}"/>
              </a:ext>
            </a:extLst>
          </p:cNvPr>
          <p:cNvSpPr txBox="1"/>
          <p:nvPr/>
        </p:nvSpPr>
        <p:spPr>
          <a:xfrm>
            <a:off x="4846286" y="1964125"/>
            <a:ext cx="6662700" cy="1354500"/>
          </a:xfrm>
          <a:prstGeom prst="rect">
            <a:avLst/>
          </a:prstGeom>
          <a:solidFill>
            <a:schemeClr val="accent5">
              <a:lumMod val="40000"/>
              <a:lumOff val="60000"/>
            </a:schemeClr>
          </a:solid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Char char="●"/>
            </a:pPr>
            <a:r>
              <a:rPr lang="en-US" sz="1900" b="1" i="1" dirty="0"/>
              <a:t>Inform </a:t>
            </a:r>
            <a:r>
              <a:rPr lang="en-US" sz="1900" dirty="0"/>
              <a:t>highlights language to </a:t>
            </a:r>
            <a:r>
              <a:rPr lang="en-US" sz="1900" dirty="0">
                <a:solidFill>
                  <a:schemeClr val="dk2"/>
                </a:solidFill>
              </a:rPr>
              <a:t>provide factual information.</a:t>
            </a:r>
            <a:r>
              <a:rPr lang="en-US" sz="1900" dirty="0"/>
              <a:t> As students convey information, they define, describe, compare, contrast, organize, categorize, or classify concepts, ideas, or phenomena.</a:t>
            </a:r>
            <a:endParaRPr sz="1900" dirty="0"/>
          </a:p>
        </p:txBody>
      </p:sp>
      <p:sp>
        <p:nvSpPr>
          <p:cNvPr id="23" name="Google Shape;2069;g100f04b5389_0_182">
            <a:extLst>
              <a:ext uri="{FF2B5EF4-FFF2-40B4-BE49-F238E27FC236}">
                <a16:creationId xmlns:a16="http://schemas.microsoft.com/office/drawing/2014/main" id="{C8CACC3C-88E0-412F-9A36-636B8FB8B7AB}"/>
              </a:ext>
            </a:extLst>
          </p:cNvPr>
          <p:cNvSpPr txBox="1"/>
          <p:nvPr/>
        </p:nvSpPr>
        <p:spPr>
          <a:xfrm>
            <a:off x="3290537" y="4200312"/>
            <a:ext cx="6177900" cy="1354500"/>
          </a:xfrm>
          <a:prstGeom prst="rect">
            <a:avLst/>
          </a:prstGeom>
          <a:solidFill>
            <a:schemeClr val="accent5">
              <a:lumMod val="40000"/>
              <a:lumOff val="60000"/>
            </a:schemeClr>
          </a:solid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Char char="●"/>
            </a:pPr>
            <a:r>
              <a:rPr lang="en-US" sz="1900" b="1" i="1" dirty="0"/>
              <a:t>Explain </a:t>
            </a:r>
            <a:r>
              <a:rPr lang="en-US" sz="1900" dirty="0"/>
              <a:t>highlights language to give an account for how things work or why things happen. As students explain, they </a:t>
            </a:r>
            <a:r>
              <a:rPr lang="en-US" sz="1900" dirty="0">
                <a:solidFill>
                  <a:schemeClr val="dk2"/>
                </a:solidFill>
              </a:rPr>
              <a:t>substantiate the inner workings of natural, man-made, and social phenomena.</a:t>
            </a:r>
            <a:r>
              <a:rPr lang="en-US" sz="1900" dirty="0"/>
              <a:t> </a:t>
            </a:r>
            <a:endParaRPr dirty="0"/>
          </a:p>
        </p:txBody>
      </p:sp>
    </p:spTree>
    <p:extLst>
      <p:ext uri="{BB962C8B-B14F-4D97-AF65-F5344CB8AC3E}">
        <p14:creationId xmlns:p14="http://schemas.microsoft.com/office/powerpoint/2010/main" val="215122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CC0E23-4BB8-4147-A5B4-855A7AC06327}"/>
              </a:ext>
            </a:extLst>
          </p:cNvPr>
          <p:cNvSpPr txBox="1">
            <a:spLocks/>
          </p:cNvSpPr>
          <p:nvPr/>
        </p:nvSpPr>
        <p:spPr>
          <a:xfrm>
            <a:off x="557213" y="281266"/>
            <a:ext cx="10987087" cy="1071547"/>
          </a:xfrm>
          <a:prstGeom prst="rect">
            <a:avLst/>
          </a:prstGeom>
          <a:solidFill>
            <a:schemeClr val="accent5">
              <a:lumMod val="40000"/>
              <a:lumOff val="6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  Overview of Key Language Uses</a:t>
            </a:r>
            <a:endParaRPr lang="en-US" dirty="0"/>
          </a:p>
        </p:txBody>
      </p:sp>
      <p:sp>
        <p:nvSpPr>
          <p:cNvPr id="15" name="Google Shape;2074;g100f04b5389_0_134">
            <a:extLst>
              <a:ext uri="{FF2B5EF4-FFF2-40B4-BE49-F238E27FC236}">
                <a16:creationId xmlns:a16="http://schemas.microsoft.com/office/drawing/2014/main" id="{F5C5662E-F14D-43B7-9B33-7B4E43B9A72B}"/>
              </a:ext>
            </a:extLst>
          </p:cNvPr>
          <p:cNvSpPr/>
          <p:nvPr/>
        </p:nvSpPr>
        <p:spPr>
          <a:xfrm>
            <a:off x="304763" y="1851667"/>
            <a:ext cx="6957300" cy="2570100"/>
          </a:xfrm>
          <a:prstGeom prst="rightArrow">
            <a:avLst>
              <a:gd name="adj1" fmla="val 50000"/>
              <a:gd name="adj2" fmla="val 50000"/>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2078;g100f04b5389_0_134">
            <a:extLst>
              <a:ext uri="{FF2B5EF4-FFF2-40B4-BE49-F238E27FC236}">
                <a16:creationId xmlns:a16="http://schemas.microsoft.com/office/drawing/2014/main" id="{552223C2-9F0F-43DE-8517-F35A92C6F174}"/>
              </a:ext>
            </a:extLst>
          </p:cNvPr>
          <p:cNvSpPr txBox="1"/>
          <p:nvPr/>
        </p:nvSpPr>
        <p:spPr>
          <a:xfrm>
            <a:off x="429589" y="2628901"/>
            <a:ext cx="6219900" cy="1015632"/>
          </a:xfrm>
          <a:prstGeom prst="rect">
            <a:avLst/>
          </a:prstGeom>
          <a:solidFill>
            <a:schemeClr val="accent5">
              <a:lumMod val="40000"/>
              <a:lumOff val="60000"/>
            </a:scheme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tx2"/>
                </a:solidFill>
              </a:rPr>
              <a:t>For a deeper dive into the features of each Key Language Use across grades and disciplines, visit </a:t>
            </a:r>
            <a:r>
              <a:rPr lang="en-US" b="1" i="1" dirty="0">
                <a:solidFill>
                  <a:schemeClr val="tx2"/>
                </a:solidFill>
              </a:rPr>
              <a:t>Section 4: Resources—Key Language Uses: A Closer Look.</a:t>
            </a:r>
            <a:r>
              <a:rPr lang="en-US" i="1" dirty="0">
                <a:solidFill>
                  <a:schemeClr val="tx2"/>
                </a:solidFill>
              </a:rPr>
              <a:t> (p.219)</a:t>
            </a:r>
            <a:endParaRPr i="1" dirty="0">
              <a:solidFill>
                <a:schemeClr val="tx2"/>
              </a:solidFill>
            </a:endParaRPr>
          </a:p>
        </p:txBody>
      </p:sp>
      <p:pic>
        <p:nvPicPr>
          <p:cNvPr id="17" name="Google Shape;2079;g100f04b5389_0_134" descr="Picture of students using language">
            <a:extLst>
              <a:ext uri="{FF2B5EF4-FFF2-40B4-BE49-F238E27FC236}">
                <a16:creationId xmlns:a16="http://schemas.microsoft.com/office/drawing/2014/main" id="{9D238D4E-68D4-4DAD-9EF4-6D643831BE9A}"/>
              </a:ext>
            </a:extLst>
          </p:cNvPr>
          <p:cNvPicPr preferRelativeResize="0"/>
          <p:nvPr/>
        </p:nvPicPr>
        <p:blipFill>
          <a:blip r:embed="rId3">
            <a:alphaModFix/>
          </a:blip>
          <a:stretch>
            <a:fillRect/>
          </a:stretch>
        </p:blipFill>
        <p:spPr>
          <a:xfrm>
            <a:off x="319050" y="4143387"/>
            <a:ext cx="5539778" cy="2536975"/>
          </a:xfrm>
          <a:prstGeom prst="rect">
            <a:avLst/>
          </a:prstGeom>
          <a:noFill/>
          <a:ln>
            <a:noFill/>
          </a:ln>
        </p:spPr>
      </p:pic>
      <p:pic>
        <p:nvPicPr>
          <p:cNvPr id="18" name="Google Shape;2077;g100f04b5389_0_134" descr="Table of Key Language Uses with Genre Examples and Sample Classroom Applications.">
            <a:extLst>
              <a:ext uri="{FF2B5EF4-FFF2-40B4-BE49-F238E27FC236}">
                <a16:creationId xmlns:a16="http://schemas.microsoft.com/office/drawing/2014/main" id="{D1E7A4F9-BDBE-41BD-8C31-0D20AD46D275}"/>
              </a:ext>
            </a:extLst>
          </p:cNvPr>
          <p:cNvPicPr preferRelativeResize="0"/>
          <p:nvPr/>
        </p:nvPicPr>
        <p:blipFill>
          <a:blip r:embed="rId4">
            <a:alphaModFix/>
          </a:blip>
          <a:stretch>
            <a:fillRect/>
          </a:stretch>
        </p:blipFill>
        <p:spPr>
          <a:xfrm>
            <a:off x="7341450" y="1484712"/>
            <a:ext cx="4202850" cy="5317349"/>
          </a:xfrm>
          <a:prstGeom prst="rect">
            <a:avLst/>
          </a:prstGeom>
          <a:noFill/>
          <a:ln>
            <a:noFill/>
          </a:ln>
        </p:spPr>
      </p:pic>
    </p:spTree>
    <p:extLst>
      <p:ext uri="{BB962C8B-B14F-4D97-AF65-F5344CB8AC3E}">
        <p14:creationId xmlns:p14="http://schemas.microsoft.com/office/powerpoint/2010/main" val="285056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3"/>
        <p:cNvGrpSpPr/>
        <p:nvPr/>
      </p:nvGrpSpPr>
      <p:grpSpPr>
        <a:xfrm>
          <a:off x="0" y="0"/>
          <a:ext cx="0" cy="0"/>
          <a:chOff x="0" y="0"/>
          <a:chExt cx="0" cy="0"/>
        </a:xfrm>
      </p:grpSpPr>
      <p:pic>
        <p:nvPicPr>
          <p:cNvPr id="2084" name="Google Shape;2084;g101c4501625_4_15" descr="Table of the Key Language Use of Narrate across content areas"/>
          <p:cNvPicPr preferRelativeResize="0"/>
          <p:nvPr/>
        </p:nvPicPr>
        <p:blipFill rotWithShape="1">
          <a:blip r:embed="rId3">
            <a:alphaModFix/>
          </a:blip>
          <a:srcRect l="3632"/>
          <a:stretch/>
        </p:blipFill>
        <p:spPr>
          <a:xfrm>
            <a:off x="0" y="0"/>
            <a:ext cx="6665850" cy="4814325"/>
          </a:xfrm>
          <a:prstGeom prst="rect">
            <a:avLst/>
          </a:prstGeom>
          <a:noFill/>
          <a:ln>
            <a:noFill/>
          </a:ln>
        </p:spPr>
      </p:pic>
      <p:pic>
        <p:nvPicPr>
          <p:cNvPr id="2085" name="Google Shape;2085;g101c4501625_4_15" descr="Table of the Key Language Use of Argue across content areas"/>
          <p:cNvPicPr preferRelativeResize="0"/>
          <p:nvPr/>
        </p:nvPicPr>
        <p:blipFill rotWithShape="1">
          <a:blip r:embed="rId4">
            <a:alphaModFix/>
          </a:blip>
          <a:srcRect r="3770"/>
          <a:stretch/>
        </p:blipFill>
        <p:spPr>
          <a:xfrm>
            <a:off x="6382150" y="1962900"/>
            <a:ext cx="5684664" cy="4895099"/>
          </a:xfrm>
          <a:prstGeom prst="rect">
            <a:avLst/>
          </a:prstGeom>
          <a:noFill/>
          <a:ln>
            <a:noFill/>
          </a:ln>
        </p:spPr>
      </p:pic>
      <p:sp>
        <p:nvSpPr>
          <p:cNvPr id="2086" name="Google Shape;2086;g101c4501625_4_15"/>
          <p:cNvSpPr txBox="1"/>
          <p:nvPr/>
        </p:nvSpPr>
        <p:spPr>
          <a:xfrm>
            <a:off x="1783525" y="4814325"/>
            <a:ext cx="1556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Quattrocento Sans"/>
                <a:ea typeface="Quattrocento Sans"/>
                <a:cs typeface="Quattrocento Sans"/>
                <a:sym typeface="Quattrocento Sans"/>
              </a:rPr>
              <a:t>Pg. 224</a:t>
            </a:r>
            <a:endParaRPr sz="2400" b="1">
              <a:latin typeface="Quattrocento Sans"/>
              <a:ea typeface="Quattrocento Sans"/>
              <a:cs typeface="Quattrocento Sans"/>
              <a:sym typeface="Quattrocento Sans"/>
            </a:endParaRPr>
          </a:p>
        </p:txBody>
      </p:sp>
      <p:sp>
        <p:nvSpPr>
          <p:cNvPr id="2087" name="Google Shape;2087;g101c4501625_4_15" descr="arrow"/>
          <p:cNvSpPr/>
          <p:nvPr/>
        </p:nvSpPr>
        <p:spPr>
          <a:xfrm>
            <a:off x="1547050" y="4926725"/>
            <a:ext cx="1694700" cy="554100"/>
          </a:xfrm>
          <a:prstGeom prst="bentUpArrow">
            <a:avLst>
              <a:gd name="adj1" fmla="val 25000"/>
              <a:gd name="adj2" fmla="val 25000"/>
              <a:gd name="adj3" fmla="val 25000"/>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g101c4501625_4_15" descr="arrow"/>
          <p:cNvSpPr/>
          <p:nvPr/>
        </p:nvSpPr>
        <p:spPr>
          <a:xfrm rot="10800000">
            <a:off x="8488475" y="906500"/>
            <a:ext cx="1694700" cy="554100"/>
          </a:xfrm>
          <a:prstGeom prst="bentUpArrow">
            <a:avLst>
              <a:gd name="adj1" fmla="val 25000"/>
              <a:gd name="adj2" fmla="val 25000"/>
              <a:gd name="adj3" fmla="val 25000"/>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g101c4501625_4_15"/>
          <p:cNvSpPr txBox="1"/>
          <p:nvPr/>
        </p:nvSpPr>
        <p:spPr>
          <a:xfrm>
            <a:off x="8833350" y="1024750"/>
            <a:ext cx="1556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Quattrocento Sans"/>
                <a:ea typeface="Quattrocento Sans"/>
                <a:cs typeface="Quattrocento Sans"/>
                <a:sym typeface="Quattrocento Sans"/>
              </a:rPr>
              <a:t>Pg. 233</a:t>
            </a:r>
            <a:endParaRPr sz="2400" b="1">
              <a:latin typeface="Quattrocento Sans"/>
              <a:ea typeface="Quattrocento Sans"/>
              <a:cs typeface="Quattrocento Sans"/>
              <a:sym typeface="Quattrocento Sans"/>
            </a:endParaRPr>
          </a:p>
        </p:txBody>
      </p:sp>
      <p:pic>
        <p:nvPicPr>
          <p:cNvPr id="2091" name="Google Shape;2091;g101c4501625_4_15" descr="Picture of teaching"/>
          <p:cNvPicPr preferRelativeResize="0"/>
          <p:nvPr/>
        </p:nvPicPr>
        <p:blipFill>
          <a:blip r:embed="rId5">
            <a:alphaModFix/>
          </a:blip>
          <a:stretch>
            <a:fillRect/>
          </a:stretch>
        </p:blipFill>
        <p:spPr>
          <a:xfrm>
            <a:off x="4111352" y="4681325"/>
            <a:ext cx="1978075" cy="2038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pic>
        <p:nvPicPr>
          <p:cNvPr id="2098" name="Google Shape;2098;g101c4501625_4_25" descr="Table of the Key Language Use of Inform across content areas"/>
          <p:cNvPicPr preferRelativeResize="0"/>
          <p:nvPr/>
        </p:nvPicPr>
        <p:blipFill>
          <a:blip r:embed="rId3">
            <a:alphaModFix/>
          </a:blip>
          <a:stretch>
            <a:fillRect/>
          </a:stretch>
        </p:blipFill>
        <p:spPr>
          <a:xfrm>
            <a:off x="0" y="258500"/>
            <a:ext cx="6585425" cy="4313500"/>
          </a:xfrm>
          <a:prstGeom prst="rect">
            <a:avLst/>
          </a:prstGeom>
          <a:noFill/>
          <a:ln>
            <a:noFill/>
          </a:ln>
        </p:spPr>
      </p:pic>
      <p:pic>
        <p:nvPicPr>
          <p:cNvPr id="2099" name="Google Shape;2099;g101c4501625_4_25" descr="Table of the Key Language Use of Explain across content areas"/>
          <p:cNvPicPr preferRelativeResize="0"/>
          <p:nvPr/>
        </p:nvPicPr>
        <p:blipFill>
          <a:blip r:embed="rId4">
            <a:alphaModFix/>
          </a:blip>
          <a:stretch>
            <a:fillRect/>
          </a:stretch>
        </p:blipFill>
        <p:spPr>
          <a:xfrm>
            <a:off x="6390626" y="2029987"/>
            <a:ext cx="5668300" cy="4870875"/>
          </a:xfrm>
          <a:prstGeom prst="rect">
            <a:avLst/>
          </a:prstGeom>
          <a:noFill/>
          <a:ln>
            <a:noFill/>
          </a:ln>
        </p:spPr>
      </p:pic>
      <p:sp>
        <p:nvSpPr>
          <p:cNvPr id="2100" name="Google Shape;2100;g101c4501625_4_25" descr="arrow"/>
          <p:cNvSpPr/>
          <p:nvPr/>
        </p:nvSpPr>
        <p:spPr>
          <a:xfrm>
            <a:off x="1734300" y="4887300"/>
            <a:ext cx="1694700" cy="554100"/>
          </a:xfrm>
          <a:prstGeom prst="bentUpArrow">
            <a:avLst>
              <a:gd name="adj1" fmla="val 25000"/>
              <a:gd name="adj2" fmla="val 25000"/>
              <a:gd name="adj3" fmla="val 25000"/>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g101c4501625_4_25" descr="arrow"/>
          <p:cNvSpPr/>
          <p:nvPr/>
        </p:nvSpPr>
        <p:spPr>
          <a:xfrm rot="10800000">
            <a:off x="8377425" y="822450"/>
            <a:ext cx="1694700" cy="554100"/>
          </a:xfrm>
          <a:prstGeom prst="bentUpArrow">
            <a:avLst>
              <a:gd name="adj1" fmla="val 25000"/>
              <a:gd name="adj2" fmla="val 25000"/>
              <a:gd name="adj3" fmla="val 25000"/>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g101c4501625_4_25"/>
          <p:cNvSpPr txBox="1"/>
          <p:nvPr/>
        </p:nvSpPr>
        <p:spPr>
          <a:xfrm>
            <a:off x="1872300" y="4729650"/>
            <a:ext cx="1556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Quattrocento Sans"/>
                <a:ea typeface="Quattrocento Sans"/>
                <a:cs typeface="Quattrocento Sans"/>
                <a:sym typeface="Quattrocento Sans"/>
              </a:rPr>
              <a:t>Pg. 227</a:t>
            </a:r>
            <a:endParaRPr sz="2400" b="1">
              <a:latin typeface="Quattrocento Sans"/>
              <a:ea typeface="Quattrocento Sans"/>
              <a:cs typeface="Quattrocento Sans"/>
              <a:sym typeface="Quattrocento Sans"/>
            </a:endParaRPr>
          </a:p>
        </p:txBody>
      </p:sp>
      <p:sp>
        <p:nvSpPr>
          <p:cNvPr id="2103" name="Google Shape;2103;g101c4501625_4_25"/>
          <p:cNvSpPr txBox="1"/>
          <p:nvPr/>
        </p:nvSpPr>
        <p:spPr>
          <a:xfrm>
            <a:off x="8675675" y="985950"/>
            <a:ext cx="1556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Quattrocento Sans"/>
                <a:ea typeface="Quattrocento Sans"/>
                <a:cs typeface="Quattrocento Sans"/>
                <a:sym typeface="Quattrocento Sans"/>
              </a:rPr>
              <a:t>Pg. 230</a:t>
            </a:r>
            <a:endParaRPr sz="2400" b="1">
              <a:latin typeface="Quattrocento Sans"/>
              <a:ea typeface="Quattrocento Sans"/>
              <a:cs typeface="Quattrocento Sans"/>
              <a:sym typeface="Quattrocento Sans"/>
            </a:endParaRPr>
          </a:p>
        </p:txBody>
      </p:sp>
      <p:pic>
        <p:nvPicPr>
          <p:cNvPr id="2105" name="Google Shape;2105;g101c4501625_4_25" descr="Picture of teaching"/>
          <p:cNvPicPr preferRelativeResize="0"/>
          <p:nvPr/>
        </p:nvPicPr>
        <p:blipFill>
          <a:blip r:embed="rId5">
            <a:alphaModFix/>
          </a:blip>
          <a:stretch>
            <a:fillRect/>
          </a:stretch>
        </p:blipFill>
        <p:spPr>
          <a:xfrm>
            <a:off x="3623438" y="4453741"/>
            <a:ext cx="2572750" cy="20711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8A6F86-7AE3-4605-AF98-A05F22076083}"/>
              </a:ext>
            </a:extLst>
          </p:cNvPr>
          <p:cNvSpPr txBox="1"/>
          <p:nvPr/>
        </p:nvSpPr>
        <p:spPr>
          <a:xfrm>
            <a:off x="941070" y="441783"/>
            <a:ext cx="10309860" cy="1143000"/>
          </a:xfrm>
          <a:prstGeom prst="rect">
            <a:avLst/>
          </a:prstGeom>
          <a:solidFill>
            <a:schemeClr val="accent5">
              <a:lumMod val="40000"/>
              <a:lumOff val="60000"/>
            </a:schemeClr>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08699EF-2BD3-442E-BB73-9C0C8C53C466}"/>
              </a:ext>
            </a:extLst>
          </p:cNvPr>
          <p:cNvSpPr>
            <a:spLocks noGrp="1"/>
          </p:cNvSpPr>
          <p:nvPr>
            <p:ph type="title"/>
          </p:nvPr>
        </p:nvSpPr>
        <p:spPr>
          <a:xfrm>
            <a:off x="2436284" y="553888"/>
            <a:ext cx="7685194" cy="1030895"/>
          </a:xfrm>
        </p:spPr>
        <p:txBody>
          <a:bodyPr wrap="square">
            <a:normAutofit/>
          </a:bodyPr>
          <a:lstStyle/>
          <a:p>
            <a:r>
              <a:rPr lang="en-US" dirty="0"/>
              <a:t>Breakout Room Discussion</a:t>
            </a:r>
          </a:p>
        </p:txBody>
      </p:sp>
      <p:pic>
        <p:nvPicPr>
          <p:cNvPr id="7" name="Picture Placeholder 6" descr="A yellow flower&#10;">
            <a:extLst>
              <a:ext uri="{FF2B5EF4-FFF2-40B4-BE49-F238E27FC236}">
                <a16:creationId xmlns:a16="http://schemas.microsoft.com/office/drawing/2014/main" id="{B225D113-B019-439B-86CB-26F8CADB127B}"/>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734" r="7165"/>
          <a:stretch/>
        </p:blipFill>
        <p:spPr>
          <a:xfrm>
            <a:off x="941070" y="1833884"/>
            <a:ext cx="5303520" cy="4526280"/>
          </a:xfrm>
          <a:noFill/>
        </p:spPr>
      </p:pic>
      <p:sp>
        <p:nvSpPr>
          <p:cNvPr id="4" name="Text Placeholder 3">
            <a:extLst>
              <a:ext uri="{FF2B5EF4-FFF2-40B4-BE49-F238E27FC236}">
                <a16:creationId xmlns:a16="http://schemas.microsoft.com/office/drawing/2014/main" id="{45980765-8797-49F2-B613-D5E5BF8DBD05}"/>
              </a:ext>
            </a:extLst>
          </p:cNvPr>
          <p:cNvSpPr>
            <a:spLocks noGrp="1"/>
          </p:cNvSpPr>
          <p:nvPr>
            <p:ph sz="half" idx="3"/>
          </p:nvPr>
        </p:nvSpPr>
        <p:spPr>
          <a:xfrm>
            <a:off x="6652545" y="1803110"/>
            <a:ext cx="4793784" cy="4526280"/>
          </a:xfrm>
        </p:spPr>
        <p:txBody>
          <a:bodyPr wrap="square">
            <a:normAutofit/>
          </a:bodyPr>
          <a:lstStyle/>
          <a:p>
            <a:pPr marL="0" indent="0" rtl="0" fontAlgn="base">
              <a:lnSpc>
                <a:spcPct val="100000"/>
              </a:lnSpc>
              <a:spcBef>
                <a:spcPts val="0"/>
              </a:spcBef>
              <a:spcAft>
                <a:spcPts val="0"/>
              </a:spcAft>
              <a:buNone/>
            </a:pPr>
            <a:r>
              <a:rPr lang="en-US" b="0" i="0" u="none" strike="noStrike" dirty="0">
                <a:solidFill>
                  <a:srgbClr val="2F2F2F"/>
                </a:solidFill>
                <a:effectLst/>
                <a:latin typeface="Calibri" panose="020F0502020204030204" pitchFamily="34" charset="0"/>
              </a:rPr>
              <a:t>Choose 1 Key Language Use and review the documents for that KLU with your group. </a:t>
            </a:r>
          </a:p>
          <a:p>
            <a:pPr marL="0" indent="0" rtl="0" fontAlgn="base">
              <a:spcBef>
                <a:spcPts val="0"/>
              </a:spcBef>
              <a:spcAft>
                <a:spcPts val="0"/>
              </a:spcAft>
              <a:buNone/>
            </a:pPr>
            <a:endParaRPr lang="en-US" b="0" i="0" u="none" strike="noStrike" dirty="0">
              <a:solidFill>
                <a:srgbClr val="2F2F2F"/>
              </a:solidFill>
              <a:effectLst/>
              <a:latin typeface="Calibri" panose="020F0502020204030204" pitchFamily="34" charset="0"/>
            </a:endParaRPr>
          </a:p>
          <a:p>
            <a:pPr fontAlgn="base">
              <a:lnSpc>
                <a:spcPct val="100000"/>
              </a:lnSpc>
              <a:spcBef>
                <a:spcPts val="600"/>
              </a:spcBef>
              <a:spcAft>
                <a:spcPts val="600"/>
              </a:spcAft>
            </a:pPr>
            <a:r>
              <a:rPr lang="en-US" b="0" i="0" u="none" strike="noStrike" dirty="0">
                <a:solidFill>
                  <a:srgbClr val="2F2F2F"/>
                </a:solidFill>
                <a:effectLst/>
                <a:latin typeface="Calibri" panose="020F0502020204030204" pitchFamily="34" charset="0"/>
              </a:rPr>
              <a:t>What do you notice about this KLU across content areas? </a:t>
            </a:r>
          </a:p>
          <a:p>
            <a:pPr fontAlgn="base">
              <a:lnSpc>
                <a:spcPct val="100000"/>
              </a:lnSpc>
              <a:spcBef>
                <a:spcPts val="600"/>
              </a:spcBef>
            </a:pPr>
            <a:r>
              <a:rPr lang="en-US" b="0" i="0" u="none" strike="noStrike" dirty="0">
                <a:solidFill>
                  <a:srgbClr val="2F2F2F"/>
                </a:solidFill>
                <a:effectLst/>
                <a:latin typeface="Calibri" panose="020F0502020204030204" pitchFamily="34" charset="0"/>
              </a:rPr>
              <a:t>What language supports or scaffolds might be useful for students for this KLU?</a:t>
            </a:r>
          </a:p>
        </p:txBody>
      </p:sp>
    </p:spTree>
    <p:extLst>
      <p:ext uri="{BB962C8B-B14F-4D97-AF65-F5344CB8AC3E}">
        <p14:creationId xmlns:p14="http://schemas.microsoft.com/office/powerpoint/2010/main" val="598043989"/>
      </p:ext>
    </p:extLst>
  </p:cSld>
  <p:clrMapOvr>
    <a:masterClrMapping/>
  </p:clrMapOvr>
</p:sld>
</file>

<file path=ppt/theme/theme1.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2021" id="{4D9F2BF3-A7DF-41CA-92EF-EAA0B5D8D671}" vid="{9A4B9B34-A3E8-4DE4-B1C7-DF3CBFA6AC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8E347852E65444A5B6E4F993F8F735" ma:contentTypeVersion="9" ma:contentTypeDescription="Create a new document." ma:contentTypeScope="" ma:versionID="167fbb2eee365e026b801117ea00355c">
  <xsd:schema xmlns:xsd="http://www.w3.org/2001/XMLSchema" xmlns:xs="http://www.w3.org/2001/XMLSchema" xmlns:p="http://schemas.microsoft.com/office/2006/metadata/properties" xmlns:ns2="1abddef2-746b-45ce-bbc2-1711cab18878" xmlns:ns3="3148fd10-d408-47c9-8872-5c4b4d26ba2f" targetNamespace="http://schemas.microsoft.com/office/2006/metadata/properties" ma:root="true" ma:fieldsID="993b1c87fb7e408744307805e24ae161" ns2:_="" ns3:_="">
    <xsd:import namespace="1abddef2-746b-45ce-bbc2-1711cab18878"/>
    <xsd:import namespace="3148fd10-d408-47c9-8872-5c4b4d26ba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bddef2-746b-45ce-bbc2-1711cab18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48fd10-d408-47c9-8872-5c4b4d26ba2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2E2506-6F46-474D-A8B5-41AA2BE82D9E}">
  <ds:schemaRefs>
    <ds:schemaRef ds:uri="http://schemas.microsoft.com/sharepoint/v3/contenttype/forms"/>
  </ds:schemaRefs>
</ds:datastoreItem>
</file>

<file path=customXml/itemProps2.xml><?xml version="1.0" encoding="utf-8"?>
<ds:datastoreItem xmlns:ds="http://schemas.openxmlformats.org/officeDocument/2006/customXml" ds:itemID="{31E8CD39-01C8-448B-93E4-657053375E90}">
  <ds:schemaRefs>
    <ds:schemaRef ds:uri="1abddef2-746b-45ce-bbc2-1711cab188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A88F626-3DFE-461F-BE88-F84E8FF691FB}"/>
</file>

<file path=docProps/app.xml><?xml version="1.0" encoding="utf-8"?>
<Properties xmlns="http://schemas.openxmlformats.org/officeDocument/2006/extended-properties" xmlns:vt="http://schemas.openxmlformats.org/officeDocument/2006/docPropsVTypes">
  <Template>PowerPoint-Template-2021</Template>
  <TotalTime>791</TotalTime>
  <Words>1730</Words>
  <Application>Microsoft Office PowerPoint</Application>
  <PresentationFormat>Widescreen</PresentationFormat>
  <Paragraphs>107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Quattrocento Sans</vt:lpstr>
      <vt:lpstr>Segoe UI</vt:lpstr>
      <vt:lpstr>Content Slides</vt:lpstr>
      <vt:lpstr>Module 3: Focus on Key Language 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Breakout Room Discussion</vt:lpstr>
      <vt:lpstr>Let’s Practice </vt:lpstr>
      <vt:lpstr>Let’s Practice </vt:lpstr>
      <vt:lpstr>Breakout Room Discussion</vt:lpstr>
      <vt:lpstr>Collaborative Planning</vt:lpstr>
      <vt:lpstr>Collaboration Planning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(Sage)</dc:title>
  <dc:subject>Brand</dc:subject>
  <dc:creator>OSPI</dc:creator>
  <cp:lastModifiedBy>Kristin PercyCalaff</cp:lastModifiedBy>
  <cp:revision>71</cp:revision>
  <dcterms:created xsi:type="dcterms:W3CDTF">2021-04-30T15:22:26Z</dcterms:created>
  <dcterms:modified xsi:type="dcterms:W3CDTF">2021-11-30T00:35:36Z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0x010100B28E347852E65444A5B6E4F993F8F735</vt:lpwstr>
  </property>
  <property fmtid="{D5CDD505-2E9C-101B-9397-08002B2CF9AE}" pid="3" name="Audience">
    <vt:lpwstr>;#General;#</vt:lpwstr>
  </property>
  <property fmtid="{D5CDD505-2E9C-101B-9397-08002B2CF9AE}" pid="4" name="FileCategory">
    <vt:lpwstr>Template</vt:lpwstr>
  </property>
  <property fmtid="{D5CDD505-2E9C-101B-9397-08002B2CF9AE}" pid="5" name="FileOwner">
    <vt:lpwstr>Communications</vt:lpwstr>
  </property>
  <property fmtid="{D5CDD505-2E9C-101B-9397-08002B2CF9AE}" pid="6" name="Audience0">
    <vt:lpwstr>;#New Employees;#</vt:lpwstr>
  </property>
</Properties>
</file>