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3"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Lst>
  <p:sldSz cx="9144000" cy="5143500" type="screen16x9"/>
  <p:notesSz cx="6858000" cy="9144000"/>
  <p:embeddedFontLs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Open Sans" panose="020B0606030504020204" pitchFamily="34" charset="0"/>
      <p:regular r:id="rId67"/>
      <p:bold r:id="rId68"/>
      <p:italic r:id="rId69"/>
      <p:boldItalic r:id="rId70"/>
    </p:embeddedFont>
    <p:embeddedFont>
      <p:font typeface="Open Sans Light" panose="020B030603050402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Stauffer III MD" initials="" lastIdx="4" clrIdx="0"/>
  <p:cmAuthor id="1" name="Sarah Krause" initials="" lastIdx="3" clrIdx="1"/>
  <p:cmAuthor id="2" name="Erin M Man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3"/>
    <p:restoredTop sz="79430"/>
  </p:normalViewPr>
  <p:slideViewPr>
    <p:cSldViewPr snapToGrid="0" snapToObjects="1">
      <p:cViewPr varScale="1">
        <p:scale>
          <a:sx n="116" d="100"/>
          <a:sy n="116" d="100"/>
        </p:scale>
        <p:origin x="192" y="6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6" d="100"/>
          <a:sy n="86" d="100"/>
        </p:scale>
        <p:origin x="3088" y="2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rcrim.umn.edu/node/7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learning.umn.edu/portal/events/reg/participantTypeSelection.do?method=load&amp;entityId=2670512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Font typeface="Calibri"/>
              <a:buNone/>
            </a:pPr>
            <a:r>
              <a:rPr lang="en-US" sz="1000" b="1" dirty="0"/>
              <a:t>Script: </a:t>
            </a:r>
            <a:endParaRPr sz="1000" dirty="0"/>
          </a:p>
          <a:p>
            <a:pPr marL="139700" lvl="0" indent="0" algn="l" rtl="0">
              <a:lnSpc>
                <a:spcPct val="100000"/>
              </a:lnSpc>
              <a:spcBef>
                <a:spcPts val="0"/>
              </a:spcBef>
              <a:spcAft>
                <a:spcPts val="0"/>
              </a:spcAft>
              <a:buSzPts val="1400"/>
              <a:buFont typeface="Arial"/>
              <a:buNone/>
            </a:pPr>
            <a:endParaRPr sz="1000" b="1" dirty="0"/>
          </a:p>
          <a:p>
            <a:pPr marL="139700" lvl="0" indent="0" algn="l" rtl="0">
              <a:lnSpc>
                <a:spcPct val="100000"/>
              </a:lnSpc>
              <a:spcBef>
                <a:spcPts val="0"/>
              </a:spcBef>
              <a:spcAft>
                <a:spcPts val="0"/>
              </a:spcAft>
              <a:buSzPts val="1400"/>
              <a:buFont typeface="Calibri"/>
              <a:buNone/>
            </a:pPr>
            <a:r>
              <a:rPr lang="en-US" sz="1000" dirty="0"/>
              <a:t>Thank you for taking the time to learn more about the COVID-19 vaccination process. It is our hope that this presentation will prepare you to share accurate and reassuring vaccine information to refugee, immigrant, and migrant communities.</a:t>
            </a: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dirty="0"/>
              <a:t>Script:</a:t>
            </a:r>
            <a:endParaRPr sz="1000" dirty="0"/>
          </a:p>
          <a:p>
            <a:pPr marL="13970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dirty="0"/>
              <a:t>What is a vaccine? To put it simply, a vaccine is designed to help prevent us from getting sick from “germs”. The vaccine contains ingredients that give a person's body a sample of a germ so the body can learn to fight the disease.  Common germs include bacteria and viruses.  When a person’s body gets a vaccine with a sample of the virus or bacteria, their body makes antibodies that will guard them in the future.  If a person then catches the actual virus or bacteria invader, their antibodies attack and kill the invader before it can make them sick. </a:t>
            </a:r>
          </a:p>
          <a:p>
            <a:pPr marL="0" lvl="0" indent="0" algn="l" rtl="0">
              <a:lnSpc>
                <a:spcPct val="100000"/>
              </a:lnSpc>
              <a:spcBef>
                <a:spcPts val="0"/>
              </a:spcBef>
              <a:spcAft>
                <a:spcPts val="0"/>
              </a:spcAft>
              <a:buSzPts val="1400"/>
              <a:buNone/>
            </a:pPr>
            <a:endParaRPr sz="1000" dirty="0"/>
          </a:p>
          <a:p>
            <a:pPr marL="0" marR="0" lvl="0" indent="0" algn="l" rtl="0">
              <a:lnSpc>
                <a:spcPct val="100000"/>
              </a:lnSpc>
              <a:spcBef>
                <a:spcPts val="0"/>
              </a:spcBef>
              <a:spcAft>
                <a:spcPts val="0"/>
              </a:spcAft>
              <a:buClr>
                <a:srgbClr val="000000"/>
              </a:buClr>
              <a:buSzPts val="1400"/>
              <a:buFont typeface="Arial"/>
              <a:buNone/>
            </a:pPr>
            <a:r>
              <a:rPr lang="en-US" sz="1000" dirty="0"/>
              <a:t>Vaccines have helped eliminate worry about many diseases in the United States such as chickenpox.  They also help protect people from diseases that still occur every year like influenza.  In the short run the new COVID-19 vaccines can protect </a:t>
            </a:r>
            <a:r>
              <a:rPr lang="en-US" sz="1000" dirty="0" err="1"/>
              <a:t>indivudal</a:t>
            </a:r>
            <a:r>
              <a:rPr lang="en-US" sz="1000" dirty="0"/>
              <a:t> people from getting sick.  In the long run, it is hoped that we can eliminate the concern for COVID-19 by making it rare, like chickenpox</a:t>
            </a:r>
          </a:p>
          <a:p>
            <a:pPr marL="0" marR="0" lvl="0" indent="0" algn="l" rtl="0">
              <a:lnSpc>
                <a:spcPct val="100000"/>
              </a:lnSpc>
              <a:spcBef>
                <a:spcPts val="0"/>
              </a:spcBef>
              <a:spcAft>
                <a:spcPts val="0"/>
              </a:spcAft>
              <a:buClr>
                <a:srgbClr val="000000"/>
              </a:buClr>
              <a:buSzPts val="1400"/>
              <a:buFont typeface="Arial"/>
              <a:buNone/>
            </a:pPr>
            <a:endParaRPr lang="en-US" sz="1000" dirty="0"/>
          </a:p>
          <a:p>
            <a:pPr marL="0" marR="0" lvl="0" indent="0" algn="l" rtl="0">
              <a:lnSpc>
                <a:spcPct val="100000"/>
              </a:lnSpc>
              <a:spcBef>
                <a:spcPts val="0"/>
              </a:spcBef>
              <a:spcAft>
                <a:spcPts val="0"/>
              </a:spcAft>
              <a:buClr>
                <a:srgbClr val="000000"/>
              </a:buClr>
              <a:buSzPts val="1400"/>
              <a:buFont typeface="Arial"/>
              <a:buNone/>
            </a:pPr>
            <a:r>
              <a:rPr lang="en-US" sz="1000" dirty="0"/>
              <a:t>In some cases, immunity does not last forever, whether you get a vaccine or get the disease.</a:t>
            </a:r>
            <a:endParaRPr sz="1000" dirty="0"/>
          </a:p>
          <a:p>
            <a:pPr marL="13970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dirty="0"/>
              <a:t>Script: </a:t>
            </a:r>
            <a:endParaRPr sz="1000" dirty="0"/>
          </a:p>
          <a:p>
            <a:pPr marL="0" lvl="0" indent="0" algn="l" rtl="0">
              <a:lnSpc>
                <a:spcPct val="100000"/>
              </a:lnSpc>
              <a:spcBef>
                <a:spcPts val="0"/>
              </a:spcBef>
              <a:spcAft>
                <a:spcPts val="0"/>
              </a:spcAft>
              <a:buSzPts val="1400"/>
              <a:buNone/>
            </a:pPr>
            <a:endParaRPr sz="1000" dirty="0"/>
          </a:p>
          <a:p>
            <a:pPr marL="0" marR="0" lvl="0" indent="0" algn="l" rtl="0">
              <a:lnSpc>
                <a:spcPct val="100000"/>
              </a:lnSpc>
              <a:spcBef>
                <a:spcPts val="0"/>
              </a:spcBef>
              <a:spcAft>
                <a:spcPts val="0"/>
              </a:spcAft>
              <a:buClr>
                <a:srgbClr val="000000"/>
              </a:buClr>
              <a:buSzPts val="1400"/>
              <a:buFont typeface="Arial"/>
              <a:buNone/>
            </a:pPr>
            <a:r>
              <a:rPr lang="en-US" sz="1000" dirty="0"/>
              <a:t>One way to help keep people healthy is widespread vaccination. Vaccinating all, or most, of the people in a community can help stop diseases like COVID-19 from spreading from one person to another. This is called herd immunity, when most people in a population or group are immune so that the infection cannot spread from person to person. When most of the people are immune and cannot get the disease, it helps to protect other people who cannot get the vaccine, or who have other conditions that make them vulnerable even if they get the vaccine.  So when most the people get the vaccine, it can protect all the people.</a:t>
            </a: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51ac6ac3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c51ac6ac3f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dirty="0"/>
              <a:t>Script:</a:t>
            </a:r>
            <a:endParaRPr sz="1000" dirty="0"/>
          </a:p>
          <a:p>
            <a:pPr marL="139700" lvl="0" indent="0" algn="l" rtl="0">
              <a:lnSpc>
                <a:spcPct val="100000"/>
              </a:lnSpc>
              <a:spcBef>
                <a:spcPts val="0"/>
              </a:spcBef>
              <a:spcAft>
                <a:spcPts val="0"/>
              </a:spcAft>
              <a:buSzPts val="1400"/>
              <a:buNone/>
            </a:pPr>
            <a:endParaRPr sz="1000" dirty="0"/>
          </a:p>
          <a:p>
            <a:pPr marL="0" marR="0" lvl="0" indent="0" algn="l" rtl="0">
              <a:lnSpc>
                <a:spcPct val="100000"/>
              </a:lnSpc>
              <a:spcBef>
                <a:spcPts val="0"/>
              </a:spcBef>
              <a:spcAft>
                <a:spcPts val="0"/>
              </a:spcAft>
              <a:buClr>
                <a:srgbClr val="000000"/>
              </a:buClr>
              <a:buSzPts val="1400"/>
              <a:buFont typeface="Arial"/>
              <a:buNone/>
            </a:pPr>
            <a:r>
              <a:rPr lang="en-US" sz="1000" dirty="0"/>
              <a:t>Many people call microorganisms that can make you sick, “germs”.   A virus is the most common kind of germ that makes people sick.  COVID-19 is a disease that is caused by a virus that was first discovered in 2019. </a:t>
            </a:r>
            <a:endParaRPr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 </a:t>
            </a:r>
            <a:endParaRPr sz="1000" dirty="0"/>
          </a:p>
          <a:p>
            <a:pPr marL="139700" lvl="0" indent="0" algn="l" rtl="0">
              <a:lnSpc>
                <a:spcPct val="100000"/>
              </a:lnSpc>
              <a:spcBef>
                <a:spcPts val="0"/>
              </a:spcBef>
              <a:spcAft>
                <a:spcPts val="0"/>
              </a:spcAft>
              <a:buSzPts val="1400"/>
              <a:buNone/>
            </a:pPr>
            <a:endParaRPr sz="1000" b="1" dirty="0"/>
          </a:p>
          <a:p>
            <a:pPr marL="139700" lvl="0" indent="0" algn="l" rtl="0">
              <a:lnSpc>
                <a:spcPct val="100000"/>
              </a:lnSpc>
              <a:spcBef>
                <a:spcPts val="0"/>
              </a:spcBef>
              <a:spcAft>
                <a:spcPts val="0"/>
              </a:spcAft>
              <a:buSzPts val="1400"/>
              <a:buNone/>
            </a:pPr>
            <a:r>
              <a:rPr lang="en-US" sz="1000" dirty="0"/>
              <a:t>The main three ways to make a vaccine against a virus are.</a:t>
            </a:r>
            <a:endParaRPr sz="1000" dirty="0"/>
          </a:p>
          <a:p>
            <a:pPr lvl="0" indent="-311150">
              <a:buSzPts val="1300"/>
            </a:pPr>
            <a:r>
              <a:rPr lang="en-US" sz="1000" dirty="0"/>
              <a:t>First, to include a whole virus inside the vaccine. In this case, the virus is weakened or killed, so that it cannot make someone sick with the disease. Many common vaccines are made this way, like chickenpox, influenza and Measles/MMR</a:t>
            </a:r>
            <a:endParaRPr sz="1000" dirty="0"/>
          </a:p>
          <a:p>
            <a:pPr marL="457200" lvl="0" indent="-311150" algn="l" rtl="0">
              <a:lnSpc>
                <a:spcPct val="100000"/>
              </a:lnSpc>
              <a:spcBef>
                <a:spcPts val="0"/>
              </a:spcBef>
              <a:spcAft>
                <a:spcPts val="0"/>
              </a:spcAft>
              <a:buSzPts val="1300"/>
              <a:buChar char="●"/>
            </a:pPr>
            <a:r>
              <a:rPr lang="en-US" sz="1000" dirty="0"/>
              <a:t>A second method is to use just part of the virus. Because it is just a piece of a virus, it does not need to be killed or weakened. A piece of a virus cannot make someone sick. Many vaccines are made this way, probably the best known are tetanus and hepatitis B vaccines.</a:t>
            </a:r>
            <a:endParaRPr sz="1000" dirty="0"/>
          </a:p>
          <a:p>
            <a:pPr lvl="0" indent="-311150">
              <a:buSzPts val="1300"/>
            </a:pPr>
            <a:r>
              <a:rPr lang="en-US" sz="1000" dirty="0"/>
              <a:t>A third way to make a vaccine is to give the body instructions to make something that looks like a piece of the virus, but not give them any of the real virus. For COVID, this type of vaccine is called an mRNA vaccine. This type of vaccine does not contain any virus at all, and it does not create a virus in your body, so you cannot get the infection from the vaccine</a:t>
            </a:r>
          </a:p>
          <a:p>
            <a:pPr lvl="0" indent="-311150">
              <a:buSzPts val="1300"/>
            </a:pPr>
            <a:endParaRPr sz="1000" dirty="0"/>
          </a:p>
          <a:p>
            <a:pPr marL="0" lvl="0" indent="0" algn="l" rtl="0">
              <a:lnSpc>
                <a:spcPct val="100000"/>
              </a:lnSpc>
              <a:spcBef>
                <a:spcPts val="0"/>
              </a:spcBef>
              <a:spcAft>
                <a:spcPts val="0"/>
              </a:spcAft>
              <a:buNone/>
            </a:pPr>
            <a:r>
              <a:rPr lang="en-US" sz="1000" dirty="0"/>
              <a:t>While a person can get side effects from any vaccine since it is triggering your bodies defenses, most vaccines </a:t>
            </a:r>
            <a:r>
              <a:rPr lang="en-US" sz="1000" b="1" dirty="0"/>
              <a:t>cannot</a:t>
            </a:r>
            <a:r>
              <a:rPr lang="en-US" sz="1000" dirty="0"/>
              <a:t> make a person sick with the actual disease.</a:t>
            </a:r>
            <a:endParaRPr sz="1000" dirty="0"/>
          </a:p>
          <a:p>
            <a:pPr marL="457200" lvl="0" indent="-228600" algn="l" rtl="0">
              <a:lnSpc>
                <a:spcPct val="100000"/>
              </a:lnSpc>
              <a:spcBef>
                <a:spcPts val="1000"/>
              </a:spcBef>
              <a:spcAft>
                <a:spcPts val="0"/>
              </a:spcAft>
              <a:buSzPts val="1400"/>
              <a:buNone/>
            </a:pP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dirty="0"/>
              <a:t>None of the COVID-19 vaccines contain the whole or weakened viruses, like influenza, chickenpox or MMR. They either use a messenger RNA (mRNA) and we call it an mRNA vaccine (Moderna and Pfizer), or they contain a piece of the covid virus (J&amp;J vaccine).  There is no possibility of getting the COVID virus with these types of vaccines.  </a:t>
            </a:r>
          </a:p>
          <a:p>
            <a:pPr marL="139700" lvl="0" indent="0" algn="l" rtl="0">
              <a:lnSpc>
                <a:spcPct val="100000"/>
              </a:lnSpc>
              <a:spcBef>
                <a:spcPts val="0"/>
              </a:spcBef>
              <a:spcAft>
                <a:spcPts val="0"/>
              </a:spcAft>
              <a:buSzPts val="1400"/>
              <a:buNone/>
            </a:pPr>
            <a:endParaRPr lang="en-US" sz="1000" dirty="0"/>
          </a:p>
          <a:p>
            <a:pPr marL="139700" lvl="0" indent="0" algn="l" rtl="0">
              <a:lnSpc>
                <a:spcPct val="100000"/>
              </a:lnSpc>
              <a:spcBef>
                <a:spcPts val="0"/>
              </a:spcBef>
              <a:spcAft>
                <a:spcPts val="0"/>
              </a:spcAft>
              <a:buSzPts val="1400"/>
              <a:buNone/>
            </a:pPr>
            <a:r>
              <a:rPr lang="en-US" sz="1000" dirty="0"/>
              <a:t>After getting one of these vaccines, your body prepares for the actual infection by making antibodies which guard your body. If you get COVID, these antibodies work like guards –they recognize the virus and attack and kill the COVID virus before it can make you very sick. </a:t>
            </a:r>
            <a:endParaRPr sz="10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p>
          <a:p>
            <a:pPr marL="139700" lvl="0" indent="0" algn="l" rtl="0">
              <a:lnSpc>
                <a:spcPct val="100000"/>
              </a:lnSpc>
              <a:spcBef>
                <a:spcPts val="0"/>
              </a:spcBef>
              <a:spcAft>
                <a:spcPts val="0"/>
              </a:spcAft>
              <a:buSzPts val="1400"/>
              <a:buNone/>
            </a:pPr>
            <a:endParaRPr lang="en-US" sz="1000" dirty="0"/>
          </a:p>
          <a:p>
            <a:pPr marL="139700" lvl="0" indent="0" algn="l" rtl="0">
              <a:lnSpc>
                <a:spcPct val="100000"/>
              </a:lnSpc>
              <a:spcBef>
                <a:spcPts val="0"/>
              </a:spcBef>
              <a:spcAft>
                <a:spcPts val="0"/>
              </a:spcAft>
              <a:buSzPts val="1400"/>
              <a:buNone/>
            </a:pPr>
            <a:r>
              <a:rPr lang="en-US" sz="1000" dirty="0"/>
              <a:t>All three vaccines protect a person by making their body recognize a piece of the outside of the virus called the “spike protein”.  This part of the virus is critical to the virus being able to make you sick. If your body can attack these spike proteins when you get the covid, it will kill it before it can make you very sick.</a:t>
            </a:r>
            <a:endParaRPr sz="1000" dirty="0"/>
          </a:p>
          <a:p>
            <a:pPr marL="139700" lvl="0" indent="0" algn="l" rtl="0">
              <a:lnSpc>
                <a:spcPct val="100000"/>
              </a:lnSpc>
              <a:spcBef>
                <a:spcPts val="0"/>
              </a:spcBef>
              <a:spcAft>
                <a:spcPts val="0"/>
              </a:spcAft>
              <a:buSzPts val="1400"/>
              <a:buNone/>
            </a:pPr>
            <a:endParaRPr sz="1000" dirty="0"/>
          </a:p>
        </p:txBody>
      </p:sp>
    </p:spTree>
    <p:extLst>
      <p:ext uri="{BB962C8B-B14F-4D97-AF65-F5344CB8AC3E}">
        <p14:creationId xmlns:p14="http://schemas.microsoft.com/office/powerpoint/2010/main" val="57122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4810268b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c4810268b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endParaRPr sz="1000" dirty="0"/>
          </a:p>
          <a:p>
            <a:pPr marL="139700" lvl="0" indent="0" algn="l" rtl="0">
              <a:lnSpc>
                <a:spcPct val="100000"/>
              </a:lnSpc>
              <a:spcBef>
                <a:spcPts val="0"/>
              </a:spcBef>
              <a:spcAft>
                <a:spcPts val="0"/>
              </a:spcAft>
              <a:buSzPts val="1400"/>
              <a:buNone/>
            </a:pPr>
            <a:endParaRPr sz="1000" dirty="0"/>
          </a:p>
          <a:p>
            <a:pPr marL="139700" lvl="0" indent="0">
              <a:buNone/>
            </a:pPr>
            <a:r>
              <a:rPr lang="en-US" sz="1000" dirty="0"/>
              <a:t>The mRNA vaccines, Pfizer and Moderna vaccines do not contain any live viruses (or germs). When someone gets one of these vaccines, it gives their body instructions to make something that looks just like the "spike protein”.  When their body sees this fake spike protein their body responds by making antibody protectors against these spike proteins.  These antibody protectors then stand by and are on-guard. If you catch COVID, these antibody protectors immediately attack the real COVID spike proteins, killing the COVID before it can make you sick. </a:t>
            </a:r>
          </a:p>
          <a:p>
            <a:pPr marL="139700" lvl="0" indent="0">
              <a:buNone/>
            </a:pPr>
            <a:endParaRPr lang="en-US" sz="1000" dirty="0"/>
          </a:p>
          <a:p>
            <a:pPr marL="139700" lvl="0" indent="0">
              <a:buNone/>
            </a:pPr>
            <a:r>
              <a:rPr lang="en-US" sz="1000" dirty="0"/>
              <a:t>Some people hear mRNA and confuse it with DNA.  mRNA is very different than DNA.  There is no DNA in the vaccine, and these vaccines to not affect someone's DNA.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4810268b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c4810268bd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endParaRPr sz="1000" b="1" dirty="0"/>
          </a:p>
          <a:p>
            <a:pPr marL="139700" lvl="0" indent="0" algn="l" rtl="0">
              <a:lnSpc>
                <a:spcPct val="100000"/>
              </a:lnSpc>
              <a:spcBef>
                <a:spcPts val="0"/>
              </a:spcBef>
              <a:spcAft>
                <a:spcPts val="0"/>
              </a:spcAft>
              <a:buSzPts val="1400"/>
              <a:buNone/>
            </a:pPr>
            <a:endParaRPr sz="1000" b="1" dirty="0"/>
          </a:p>
          <a:p>
            <a:pPr lvl="0" indent="-292100">
              <a:lnSpc>
                <a:spcPct val="115000"/>
              </a:lnSpc>
              <a:buClr>
                <a:schemeClr val="dk1"/>
              </a:buClr>
              <a:buSzPts val="1000"/>
            </a:pPr>
            <a:r>
              <a:rPr lang="en-US" dirty="0"/>
              <a:t>The J&amp;J vaccine is not an mRNA vaccine. Instead, the J&amp;J vaccine uses another virus, called an adenovirus (a virus that causes the common cold). The adenovirus is killed and then a fake spike protein is attached. After someone gets the vaccine, their body prepares their antibody protectors against the spike protein, like the mRNA vaccines.   If the person catches the COVID, their antibody protectors recognize the spike protein and attack and kill the covid before it can make them sick. </a:t>
            </a:r>
            <a:endParaRPr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strike="noStrike" dirty="0"/>
              <a:t>Script</a:t>
            </a:r>
            <a:r>
              <a:rPr lang="en-US" sz="1000" strike="noStrike" dirty="0"/>
              <a:t>:</a:t>
            </a:r>
            <a:r>
              <a:rPr lang="en-US" sz="1000" dirty="0"/>
              <a:t> </a:t>
            </a:r>
            <a:endParaRPr sz="1000"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dirty="0"/>
              <a:t>Some people have concerns about what is in vaccines.  The COVID-19 vaccines available do NOT contain eggs, pork products, gelatin, latex, preservatives or microchips.</a:t>
            </a:r>
            <a:endParaRPr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Now let’s move onto the vaccination development process and the results of the COVID-19 vaccine clinical studies.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dirty="0"/>
              <a:t>Script:</a:t>
            </a:r>
            <a:endParaRPr sz="1000" dirty="0"/>
          </a:p>
          <a:p>
            <a:pPr marL="0" lvl="0" indent="0" algn="l" rtl="0">
              <a:spcBef>
                <a:spcPts val="600"/>
              </a:spcBef>
              <a:spcAft>
                <a:spcPts val="0"/>
              </a:spcAft>
              <a:buNone/>
            </a:pPr>
            <a:r>
              <a:rPr lang="en-US" sz="1000" dirty="0">
                <a:solidFill>
                  <a:schemeClr val="dk1"/>
                </a:solidFill>
                <a:highlight>
                  <a:schemeClr val="lt1"/>
                </a:highlight>
              </a:rPr>
              <a:t>The National Resource Center for Refugees, Immigrants, and Migrants (NRC-RIM) is funded by the U.S. Centers for Disease Control and Prevention and the International Organization for Migration to support state and local health departments working with </a:t>
            </a:r>
            <a:r>
              <a:rPr lang="en-US" sz="1000" dirty="0">
                <a:solidFill>
                  <a:schemeClr val="dk1"/>
                </a:solidFill>
                <a:highlight>
                  <a:schemeClr val="lt1"/>
                </a:highlight>
                <a:uFill>
                  <a:noFill/>
                </a:uFill>
                <a:hlinkClick r:id="rId3">
                  <a:extLst>
                    <a:ext uri="{A12FA001-AC4F-418D-AE19-62706E023703}">
                      <ahyp:hlinkClr xmlns:ahyp="http://schemas.microsoft.com/office/drawing/2018/hyperlinkcolor" val="tx"/>
                    </a:ext>
                  </a:extLst>
                </a:hlinkClick>
              </a:rPr>
              <a:t>refugee, immigrant, and migrant (RIM) communities</a:t>
            </a:r>
            <a:r>
              <a:rPr lang="en-US" sz="1000" dirty="0">
                <a:solidFill>
                  <a:schemeClr val="dk1"/>
                </a:solidFill>
                <a:highlight>
                  <a:schemeClr val="lt1"/>
                </a:highlight>
              </a:rPr>
              <a:t> that have been disproportionately affected by COVID -19.</a:t>
            </a:r>
            <a:endParaRPr sz="1000" dirty="0">
              <a:solidFill>
                <a:schemeClr val="dk1"/>
              </a:solidFill>
            </a:endParaRPr>
          </a:p>
          <a:p>
            <a:pPr marL="0" lvl="0" indent="0" algn="l" rtl="0">
              <a:lnSpc>
                <a:spcPct val="100000"/>
              </a:lnSpc>
              <a:spcBef>
                <a:spcPts val="0"/>
              </a:spcBef>
              <a:spcAft>
                <a:spcPts val="0"/>
              </a:spcAft>
              <a:buSzPts val="1400"/>
              <a:buNone/>
            </a:pPr>
            <a:endParaRPr lang="en-US" sz="10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000" b="0" i="0" u="none" strike="noStrike" cap="none" dirty="0">
                <a:solidFill>
                  <a:schemeClr val="accent5"/>
                </a:solidFill>
                <a:highlight>
                  <a:srgbClr val="FFFFFF"/>
                </a:highlight>
                <a:latin typeface="Arial"/>
                <a:ea typeface="Arial"/>
                <a:cs typeface="Arial"/>
                <a:sym typeface="Arial"/>
              </a:rPr>
              <a:t>This presentation has been adapted from slides by the Minnesota Department of Health, and we are grateful for their efforts and these materials. </a:t>
            </a:r>
            <a:endParaRPr lang="en-US" sz="10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Script: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two goals of any vaccine development are that the vaccine is safe and effective.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Script:</a:t>
            </a:r>
            <a:r>
              <a:rPr lang="en-US" b="0" dirty="0"/>
              <a:t> </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en-US" dirty="0"/>
              <a:t>The first COVID-19 vaccines have come out within a year of the COVID-19 virus being discovered, which is incredibly fast. Many people have questions about how a vaccine could be created so quickly</a:t>
            </a:r>
            <a:r>
              <a:rPr lang="en-US" b="0" dirty="0"/>
              <a:t>. </a:t>
            </a:r>
            <a:endParaRPr dirty="0"/>
          </a:p>
          <a:p>
            <a:pPr marL="0" marR="0" lvl="0" indent="0" algn="l" rtl="0">
              <a:lnSpc>
                <a:spcPct val="100000"/>
              </a:lnSpc>
              <a:spcBef>
                <a:spcPts val="0"/>
              </a:spcBef>
              <a:spcAft>
                <a:spcPts val="0"/>
              </a:spcAft>
              <a:buClr>
                <a:srgbClr val="000000"/>
              </a:buClr>
              <a:buSzPts val="1100"/>
              <a:buFont typeface="Arial"/>
              <a:buNone/>
            </a:pPr>
            <a:endParaRPr b="0" dirty="0"/>
          </a:p>
          <a:p>
            <a:pPr marL="0" marR="0" lvl="0" indent="0" algn="l" rtl="0">
              <a:lnSpc>
                <a:spcPct val="100000"/>
              </a:lnSpc>
              <a:spcBef>
                <a:spcPts val="0"/>
              </a:spcBef>
              <a:spcAft>
                <a:spcPts val="0"/>
              </a:spcAft>
              <a:buClr>
                <a:srgbClr val="000000"/>
              </a:buClr>
              <a:buSzPts val="1100"/>
              <a:buFont typeface="Arial"/>
              <a:buNone/>
            </a:pPr>
            <a:r>
              <a:rPr lang="en-US" b="0" dirty="0"/>
              <a:t>This picture shows all the steps used to make, test, and approve any vaccine in the US. All three vaccines went through all these steps--no steps were skipped.</a:t>
            </a:r>
          </a:p>
          <a:p>
            <a:pPr marL="0" marR="0" lvl="0" indent="0" algn="l" rtl="0">
              <a:lnSpc>
                <a:spcPct val="100000"/>
              </a:lnSpc>
              <a:spcBef>
                <a:spcPts val="0"/>
              </a:spcBef>
              <a:spcAft>
                <a:spcPts val="0"/>
              </a:spcAft>
              <a:buClr>
                <a:srgbClr val="000000"/>
              </a:buClr>
              <a:buSzPts val="1100"/>
              <a:buFont typeface="Arial"/>
              <a:buNone/>
            </a:pPr>
            <a:endParaRPr lang="en-US" dirty="0"/>
          </a:p>
          <a:p>
            <a:pPr marL="0" marR="0" lvl="0" indent="0" algn="l" rtl="0">
              <a:lnSpc>
                <a:spcPct val="100000"/>
              </a:lnSpc>
              <a:spcBef>
                <a:spcPts val="0"/>
              </a:spcBef>
              <a:spcAft>
                <a:spcPts val="0"/>
              </a:spcAft>
              <a:buClr>
                <a:srgbClr val="000000"/>
              </a:buClr>
              <a:buSzPts val="1100"/>
              <a:buFont typeface="Arial"/>
              <a:buNone/>
            </a:pPr>
            <a:r>
              <a:rPr lang="en-US" b="0" dirty="0"/>
              <a:t>The reason this could occur so fast were: first, the technology used to make these types of vaccines already existed, and have more than 10 years research behind them, so they just needed to adjust them to the COVID virus.  Second, money from the federal government and partnerships helped the process go much faster than usual. Third, </a:t>
            </a:r>
            <a:r>
              <a:rPr lang="en-US" dirty="0"/>
              <a:t>usually each step is completed before the next step starts.  To speed up the process, when possible, these steps overlapped and were done at the same time.  </a:t>
            </a:r>
          </a:p>
          <a:p>
            <a:pPr marL="0" marR="0" lvl="0" indent="0" algn="l" rtl="0">
              <a:lnSpc>
                <a:spcPct val="100000"/>
              </a:lnSpc>
              <a:spcBef>
                <a:spcPts val="0"/>
              </a:spcBef>
              <a:spcAft>
                <a:spcPts val="0"/>
              </a:spcAft>
              <a:buClr>
                <a:srgbClr val="000000"/>
              </a:buClr>
              <a:buSzPts val="1100"/>
              <a:buFont typeface="Arial"/>
              <a:buNone/>
            </a:pPr>
            <a:endParaRPr lang="en-US" b="0" dirty="0"/>
          </a:p>
          <a:p>
            <a:pPr marL="0" marR="0" lvl="0" indent="0" algn="l" rtl="0">
              <a:lnSpc>
                <a:spcPct val="100000"/>
              </a:lnSpc>
              <a:spcBef>
                <a:spcPts val="0"/>
              </a:spcBef>
              <a:spcAft>
                <a:spcPts val="0"/>
              </a:spcAft>
              <a:buClr>
                <a:srgbClr val="000000"/>
              </a:buClr>
              <a:buSzPts val="1100"/>
              <a:buFont typeface="Arial"/>
              <a:buNone/>
            </a:pPr>
            <a:r>
              <a:rPr lang="en-US" dirty="0"/>
              <a:t>After the vaccine was developed, like every other vaccine in the US, the </a:t>
            </a:r>
            <a:r>
              <a:rPr lang="en-US" b="0" dirty="0"/>
              <a:t>Food and Drug Administration (FDA) did a very thorough review of all the data to make sure </a:t>
            </a:r>
            <a:r>
              <a:rPr lang="en-US" dirty="0"/>
              <a:t>it was </a:t>
            </a:r>
            <a:r>
              <a:rPr lang="en-US" b="0" dirty="0"/>
              <a:t>safe and that it worked. </a:t>
            </a:r>
          </a:p>
          <a:p>
            <a:pPr marL="0" marR="0" lvl="0" indent="0" algn="l" rtl="0">
              <a:lnSpc>
                <a:spcPct val="100000"/>
              </a:lnSpc>
              <a:spcBef>
                <a:spcPts val="0"/>
              </a:spcBef>
              <a:spcAft>
                <a:spcPts val="0"/>
              </a:spcAft>
              <a:buClr>
                <a:srgbClr val="000000"/>
              </a:buClr>
              <a:buSzPts val="1100"/>
              <a:buFont typeface="Arial"/>
              <a:buNone/>
            </a:pPr>
            <a:endParaRPr lang="en-US" dirty="0"/>
          </a:p>
          <a:p>
            <a:pPr marL="0" marR="0" lvl="0" indent="0" algn="l" rtl="0">
              <a:lnSpc>
                <a:spcPct val="100000"/>
              </a:lnSpc>
              <a:spcBef>
                <a:spcPts val="0"/>
              </a:spcBef>
              <a:spcAft>
                <a:spcPts val="0"/>
              </a:spcAft>
              <a:buClr>
                <a:srgbClr val="000000"/>
              </a:buClr>
              <a:buSzPts val="1100"/>
              <a:buFont typeface="Arial"/>
              <a:buNone/>
            </a:pPr>
            <a:r>
              <a:rPr lang="en-US" dirty="0"/>
              <a:t>Every vaccine, COVID or other vaccine, must go through all these steps before it can be used outside research.</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a:t>Script</a:t>
            </a:r>
            <a:r>
              <a:rPr lang="en-US" sz="1000"/>
              <a:t>: </a:t>
            </a:r>
            <a:endParaRPr sz="1000"/>
          </a:p>
          <a:p>
            <a:pPr marL="0" marR="0" lvl="0" indent="0" algn="l" rtl="0">
              <a:lnSpc>
                <a:spcPct val="100000"/>
              </a:lnSpc>
              <a:spcBef>
                <a:spcPts val="0"/>
              </a:spcBef>
              <a:spcAft>
                <a:spcPts val="0"/>
              </a:spcAft>
              <a:buClr>
                <a:srgbClr val="000000"/>
              </a:buClr>
              <a:buSzPts val="1400"/>
              <a:buFont typeface="Arial"/>
              <a:buNone/>
            </a:pPr>
            <a:endParaRPr sz="1000"/>
          </a:p>
          <a:p>
            <a:pPr marL="0" marR="0" lvl="0" indent="0" algn="l" rtl="0">
              <a:lnSpc>
                <a:spcPct val="100000"/>
              </a:lnSpc>
              <a:spcBef>
                <a:spcPts val="0"/>
              </a:spcBef>
              <a:spcAft>
                <a:spcPts val="0"/>
              </a:spcAft>
              <a:buClr>
                <a:srgbClr val="000000"/>
              </a:buClr>
              <a:buSzPts val="1400"/>
              <a:buFont typeface="Arial"/>
              <a:buNone/>
            </a:pPr>
            <a:r>
              <a:rPr lang="en-US" sz="1000"/>
              <a:t>Public health officials wanted to ensure the vaccine worked in all our various populations in the U.S. As a result, vaccine manufacturers worked to include study participants that reflect the diversity of the population, including race, ethnicity, and various ages and health conditions. In the Pfizer study, about 1 in 3 participants were people of color.</a:t>
            </a: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dirty="0"/>
              <a:t>Script</a:t>
            </a:r>
            <a:r>
              <a:rPr lang="en-US" sz="1000" dirty="0"/>
              <a:t>: </a:t>
            </a:r>
            <a:endParaRPr sz="1000" dirty="0"/>
          </a:p>
          <a:p>
            <a:pPr marL="0" marR="0" lvl="0" indent="0" algn="l" rtl="0">
              <a:lnSpc>
                <a:spcPct val="100000"/>
              </a:lnSpc>
              <a:spcBef>
                <a:spcPts val="0"/>
              </a:spcBef>
              <a:spcAft>
                <a:spcPts val="0"/>
              </a:spcAft>
              <a:buClr>
                <a:srgbClr val="000000"/>
              </a:buClr>
              <a:buSzPts val="1400"/>
              <a:buFont typeface="Arial"/>
              <a:buNone/>
            </a:pPr>
            <a:endParaRPr sz="1000" dirty="0"/>
          </a:p>
          <a:p>
            <a:pPr marL="0" marR="0" lvl="0" indent="0" algn="l" rtl="0">
              <a:lnSpc>
                <a:spcPct val="100000"/>
              </a:lnSpc>
              <a:spcBef>
                <a:spcPts val="0"/>
              </a:spcBef>
              <a:spcAft>
                <a:spcPts val="0"/>
              </a:spcAft>
              <a:buClr>
                <a:srgbClr val="000000"/>
              </a:buClr>
              <a:buSzPts val="1400"/>
              <a:buFont typeface="Arial"/>
              <a:buNone/>
            </a:pPr>
            <a:r>
              <a:rPr lang="en-US" sz="1000" dirty="0"/>
              <a:t>In the Moderna study, a little more than 1 in 3 participants were people of color.</a:t>
            </a: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c2fd00d4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c2fd00d43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dirty="0"/>
              <a:t>Script</a:t>
            </a:r>
            <a:r>
              <a:rPr lang="en-US" sz="1000" dirty="0"/>
              <a:t>: </a:t>
            </a:r>
            <a:r>
              <a:rPr lang="en-US" sz="1100" b="0" i="0" u="none" strike="noStrike" cap="none" dirty="0">
                <a:solidFill>
                  <a:srgbClr val="000000"/>
                </a:solidFill>
                <a:effectLst/>
                <a:latin typeface="Arial"/>
                <a:ea typeface="Arial"/>
                <a:cs typeface="Arial"/>
                <a:sym typeface="Arial"/>
              </a:rPr>
              <a:t>The J&amp;J vaccine trial population in the study was “diverse and broad”. 44% were from the US with the other main countries where it was studied in Central and South America (41%) and South Africa (15%). </a:t>
            </a: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r>
              <a:rPr lang="en-US" sz="1000" dirty="0"/>
              <a:t>: </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dirty="0"/>
              <a:t>Both the Pfizer and Moderna vaccines are over 94% effective, meaning they totally prevented COVID-19 disease in more than 9 out of 10 people. The Johnson &amp; Johnson totally protected about 7 in every 10.  However, all three vaccines prevented everyone who got them from very severe disease or from dying.   </a:t>
            </a:r>
            <a:endParaRPr sz="1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r>
              <a:rPr lang="en-US" sz="1000" dirty="0"/>
              <a:t>: </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dirty="0"/>
              <a:t>The high efficacy rates mean that the vaccine helps most people not to get sick. The few people who do get sick after the vaccine get less sick, and don’t die from the infection.</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dirty="0"/>
              <a:t>Because participants in the vaccine studies included people of different races, ethnicities, ages, and health conditions, we know that the vaccine works equally in everyone. </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dirty="0"/>
              <a:t>There may be questions about how well the COVID-19 vaccine works on new COVID-19 variants. Current research shows that the COVID-19 vaccine still protects against these new variants. </a:t>
            </a:r>
            <a:endParaRPr sz="10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dirty="0"/>
              <a:t>Script:</a:t>
            </a:r>
            <a:endParaRPr sz="1000"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dirty="0"/>
              <a:t>The Pfizer and Moderna vaccines require two doses about 1 month apart. The Johnson &amp; Johnson vaccine requires only one dose. All vaccines take a couple of weeks to give any protection. After the final dose of any of these vaccines, it takes about two weeks for the body to build up full protection. </a:t>
            </a:r>
            <a:endParaRPr sz="1000" dirty="0"/>
          </a:p>
          <a:p>
            <a:pPr marL="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1" i="0" dirty="0"/>
              <a:t>Script</a:t>
            </a:r>
            <a:r>
              <a:rPr lang="en-US" sz="1000" dirty="0"/>
              <a:t>: </a:t>
            </a:r>
            <a:endParaRPr sz="1000" dirty="0"/>
          </a:p>
          <a:p>
            <a:pPr marL="0" marR="0" lvl="0" indent="0" algn="l" rtl="0">
              <a:lnSpc>
                <a:spcPct val="100000"/>
              </a:lnSpc>
              <a:spcBef>
                <a:spcPts val="0"/>
              </a:spcBef>
              <a:spcAft>
                <a:spcPts val="0"/>
              </a:spcAft>
              <a:buClr>
                <a:srgbClr val="000000"/>
              </a:buClr>
              <a:buSzPts val="1100"/>
              <a:buFont typeface="Arial"/>
              <a:buNone/>
            </a:pPr>
            <a:endParaRPr sz="1000" dirty="0"/>
          </a:p>
          <a:p>
            <a:pPr marL="0" marR="0" lvl="0" indent="0" algn="l" rtl="0">
              <a:lnSpc>
                <a:spcPct val="100000"/>
              </a:lnSpc>
              <a:spcBef>
                <a:spcPts val="0"/>
              </a:spcBef>
              <a:spcAft>
                <a:spcPts val="0"/>
              </a:spcAft>
              <a:buClr>
                <a:srgbClr val="000000"/>
              </a:buClr>
              <a:buSzPts val="1100"/>
              <a:buFont typeface="Arial"/>
              <a:buNone/>
            </a:pPr>
            <a:r>
              <a:rPr lang="en-US" sz="1000" dirty="0"/>
              <a:t>There are some things we don’t know about COVID-19 vaccines yet.</a:t>
            </a:r>
            <a:endParaRPr sz="1000" dirty="0"/>
          </a:p>
          <a:p>
            <a:pPr marL="0" marR="0" lvl="0" indent="0" algn="l" rtl="0">
              <a:lnSpc>
                <a:spcPct val="100000"/>
              </a:lnSpc>
              <a:spcBef>
                <a:spcPts val="0"/>
              </a:spcBef>
              <a:spcAft>
                <a:spcPts val="0"/>
              </a:spcAft>
              <a:buClr>
                <a:srgbClr val="000000"/>
              </a:buClr>
              <a:buSzPts val="1100"/>
              <a:buFont typeface="Arial"/>
              <a:buNone/>
            </a:pPr>
            <a:endParaRPr sz="1000" dirty="0"/>
          </a:p>
          <a:p>
            <a:pPr marL="0" marR="0" lvl="0" indent="0" algn="l" rtl="0">
              <a:lnSpc>
                <a:spcPct val="100000"/>
              </a:lnSpc>
              <a:spcBef>
                <a:spcPts val="0"/>
              </a:spcBef>
              <a:spcAft>
                <a:spcPts val="0"/>
              </a:spcAft>
              <a:buClr>
                <a:srgbClr val="000000"/>
              </a:buClr>
              <a:buSzPts val="1100"/>
              <a:buFont typeface="Arial"/>
              <a:buNone/>
            </a:pPr>
            <a:r>
              <a:rPr lang="en-US" sz="1000" dirty="0"/>
              <a:t>We know these vaccines are good at preventing people from getting sick, but we don’t have enough data yet to say if someone who was vaccinated may still spread the disease to others if they get infected with COVID-19.</a:t>
            </a:r>
            <a:endParaRPr sz="1000" dirty="0"/>
          </a:p>
          <a:p>
            <a:pPr marL="0" marR="0" lvl="0" indent="0" algn="l" rtl="0">
              <a:lnSpc>
                <a:spcPct val="100000"/>
              </a:lnSpc>
              <a:spcBef>
                <a:spcPts val="0"/>
              </a:spcBef>
              <a:spcAft>
                <a:spcPts val="0"/>
              </a:spcAft>
              <a:buClr>
                <a:srgbClr val="000000"/>
              </a:buClr>
              <a:buSzPts val="1100"/>
              <a:buFont typeface="Arial"/>
              <a:buNone/>
            </a:pPr>
            <a:endParaRPr sz="1000" dirty="0"/>
          </a:p>
          <a:p>
            <a:pPr marL="0" marR="0" lvl="0" indent="0" algn="l" rtl="0">
              <a:lnSpc>
                <a:spcPct val="100000"/>
              </a:lnSpc>
              <a:spcBef>
                <a:spcPts val="0"/>
              </a:spcBef>
              <a:spcAft>
                <a:spcPts val="0"/>
              </a:spcAft>
              <a:buClr>
                <a:srgbClr val="000000"/>
              </a:buClr>
              <a:buSzPts val="1100"/>
              <a:buFont typeface="Open Sans"/>
              <a:buNone/>
            </a:pPr>
            <a:r>
              <a:rPr lang="en-US" sz="1000" i="0" dirty="0">
                <a:solidFill>
                  <a:srgbClr val="000000"/>
                </a:solidFill>
              </a:rPr>
              <a:t>At this time, we do not know if this will be a vaccine that people need to get again, like needing a flu vaccine every year, or the tetanus shot every 10 years.</a:t>
            </a:r>
            <a:endParaRPr sz="1000" dirty="0"/>
          </a:p>
          <a:p>
            <a:pPr marL="0" marR="0" lvl="0" indent="0" algn="l" rtl="0">
              <a:lnSpc>
                <a:spcPct val="100000"/>
              </a:lnSpc>
              <a:spcBef>
                <a:spcPts val="0"/>
              </a:spcBef>
              <a:spcAft>
                <a:spcPts val="0"/>
              </a:spcAft>
              <a:buClr>
                <a:srgbClr val="000000"/>
              </a:buClr>
              <a:buSzPts val="1100"/>
              <a:buFont typeface="Arial"/>
              <a:buNone/>
            </a:pPr>
            <a:endParaRPr sz="1000" i="0" dirty="0">
              <a:solidFill>
                <a:srgbClr val="000000"/>
              </a:solidFill>
            </a:endParaRPr>
          </a:p>
          <a:p>
            <a:pPr marL="0" marR="0" lvl="0" indent="0" algn="l" rtl="0">
              <a:lnSpc>
                <a:spcPct val="100000"/>
              </a:lnSpc>
              <a:spcBef>
                <a:spcPts val="0"/>
              </a:spcBef>
              <a:spcAft>
                <a:spcPts val="0"/>
              </a:spcAft>
              <a:buClr>
                <a:srgbClr val="000000"/>
              </a:buClr>
              <a:buSzPts val="1100"/>
              <a:buFont typeface="Open Sans"/>
              <a:buNone/>
            </a:pPr>
            <a:r>
              <a:rPr lang="en-US" sz="1000" i="0" dirty="0">
                <a:solidFill>
                  <a:srgbClr val="000000"/>
                </a:solidFill>
              </a:rPr>
              <a:t>At this point, we do not know when there will be enough vaccine for everyone who wants it. We also don’t know when we will have enough people vaccinated in order to put an end to this terrible pandemic.</a:t>
            </a:r>
            <a:endParaRPr sz="1000"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a:t>Script:</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Because there is still so much that is unknown, it is important that we continue to follow public health recommendations and wear masks, wash our hands frequently, maintain social distance, and stay at home as much as possible.</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Clr>
                <a:srgbClr val="000000"/>
              </a:buClr>
              <a:buSzPts val="1400"/>
              <a:buFont typeface="Arial"/>
              <a:buNone/>
            </a:pPr>
            <a:r>
              <a:rPr lang="en-US" sz="1000" b="1"/>
              <a:t>Script:</a:t>
            </a:r>
            <a:endParaRPr sz="1000"/>
          </a:p>
          <a:p>
            <a:pPr marL="457200" lvl="0" indent="-292100" algn="l" rtl="0">
              <a:spcBef>
                <a:spcPts val="600"/>
              </a:spcBef>
              <a:spcAft>
                <a:spcPts val="0"/>
              </a:spcAft>
              <a:buClr>
                <a:schemeClr val="dk1"/>
              </a:buClr>
              <a:buSzPts val="1000"/>
              <a:buChar char="●"/>
            </a:pPr>
            <a:r>
              <a:rPr lang="en-US" sz="1000">
                <a:solidFill>
                  <a:schemeClr val="dk1"/>
                </a:solidFill>
              </a:rPr>
              <a:t>Refugee, immigrant, and migrant communities; black, indigenous, people of color; those with disabilities; and the LGBTQ+ communities have endured discrimination and medical abuse.</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Among some, this has contributed to an understandable distrust in medicine and public health.</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For certain RIM communities, distrust may exist alongside different cultural approaches to medicine and/or limited access to accurate information about the vaccin.</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This distrust may result in a hesitancy to be vaccinated.</a:t>
            </a:r>
            <a:endParaRPr sz="10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a:t>Script</a:t>
            </a:r>
            <a:r>
              <a:rPr lang="en-US" sz="1000"/>
              <a:t>: </a:t>
            </a:r>
            <a:endParaRPr sz="1000"/>
          </a:p>
          <a:p>
            <a:pPr marL="0" marR="0" lvl="0" indent="0" algn="l" rtl="0">
              <a:lnSpc>
                <a:spcPct val="100000"/>
              </a:lnSpc>
              <a:spcBef>
                <a:spcPts val="0"/>
              </a:spcBef>
              <a:spcAft>
                <a:spcPts val="0"/>
              </a:spcAft>
              <a:buClr>
                <a:srgbClr val="000000"/>
              </a:buClr>
              <a:buSzPts val="1400"/>
              <a:buFont typeface="Arial"/>
              <a:buNone/>
            </a:pPr>
            <a:endParaRPr sz="1000"/>
          </a:p>
          <a:p>
            <a:pPr marL="0" marR="0" lvl="0" indent="0" algn="l" rtl="0">
              <a:lnSpc>
                <a:spcPct val="100000"/>
              </a:lnSpc>
              <a:spcBef>
                <a:spcPts val="0"/>
              </a:spcBef>
              <a:spcAft>
                <a:spcPts val="0"/>
              </a:spcAft>
              <a:buClr>
                <a:srgbClr val="000000"/>
              </a:buClr>
              <a:buSzPts val="1400"/>
              <a:buFont typeface="Arial"/>
              <a:buNone/>
            </a:pPr>
            <a:r>
              <a:rPr lang="en-US" sz="1000"/>
              <a:t>Now that we know we have safe vaccines that work, how is it getting out to people and what side effects, if any, are people experiencing?</a:t>
            </a: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dirty="0"/>
              <a:t>Script</a:t>
            </a:r>
            <a:r>
              <a:rPr lang="en-US" sz="1000" dirty="0"/>
              <a:t>: </a:t>
            </a:r>
            <a:endParaRPr sz="1000" dirty="0"/>
          </a:p>
          <a:p>
            <a:pPr marL="13970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dirty="0"/>
              <a:t>There is not enough vaccine available to give it to everyone at the same time. More vaccine is becoming available every day.</a:t>
            </a:r>
            <a:endParaRPr sz="1000" dirty="0"/>
          </a:p>
          <a:p>
            <a:pPr marL="13970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dirty="0"/>
              <a:t>Because there is not enough vaccine for everyone right away, difficult decisions have to be made about who gets the vaccine first and how to get the vaccine out to people.</a:t>
            </a:r>
            <a:endParaRPr sz="1000" dirty="0"/>
          </a:p>
          <a:p>
            <a:pPr marL="139700" lvl="0" indent="0" algn="l" rtl="0">
              <a:lnSpc>
                <a:spcPct val="100000"/>
              </a:lnSpc>
              <a:spcBef>
                <a:spcPts val="0"/>
              </a:spcBef>
              <a:spcAft>
                <a:spcPts val="0"/>
              </a:spcAft>
              <a:buSzPts val="1400"/>
              <a:buNone/>
            </a:pPr>
            <a:endParaRPr sz="1000" dirty="0"/>
          </a:p>
          <a:p>
            <a:pPr marL="0" lvl="0" indent="0" algn="l" rtl="0">
              <a:lnSpc>
                <a:spcPct val="100000"/>
              </a:lnSpc>
              <a:spcBef>
                <a:spcPts val="0"/>
              </a:spcBef>
              <a:spcAft>
                <a:spcPts val="0"/>
              </a:spcAft>
              <a:buSzPts val="1400"/>
              <a:buNone/>
            </a:pPr>
            <a:r>
              <a:rPr lang="en-US" sz="1000" dirty="0"/>
              <a:t>There are many, many people that need the vaccine. </a:t>
            </a:r>
            <a:r>
              <a:rPr lang="en-US" sz="1000" i="0" dirty="0">
                <a:solidFill>
                  <a:srgbClr val="000000"/>
                </a:solidFill>
              </a:rPr>
              <a:t>The goal for the first, limited doses of COVID-19 vaccine is to give vaccine to those at highest risk of getting COVID-19 and those most at risk of severe disease and complications if they get COVID-19.</a:t>
            </a:r>
            <a:endParaRPr sz="1000" dirty="0"/>
          </a:p>
          <a:p>
            <a:pPr marL="139700" lvl="0" indent="0" algn="l" rtl="0">
              <a:lnSpc>
                <a:spcPct val="100000"/>
              </a:lnSpc>
              <a:spcBef>
                <a:spcPts val="0"/>
              </a:spcBef>
              <a:spcAft>
                <a:spcPts val="0"/>
              </a:spcAft>
              <a:buSzPts val="1400"/>
              <a:buNone/>
            </a:pPr>
            <a:endParaRPr sz="1000" i="0" dirty="0">
              <a:solidFill>
                <a:srgbClr val="000000"/>
              </a:solidFill>
            </a:endParaRPr>
          </a:p>
          <a:p>
            <a:pPr marL="139700" lvl="0" indent="0" algn="l" rtl="0">
              <a:lnSpc>
                <a:spcPct val="100000"/>
              </a:lnSpc>
              <a:spcBef>
                <a:spcPts val="0"/>
              </a:spcBef>
              <a:spcAft>
                <a:spcPts val="0"/>
              </a:spcAft>
              <a:buSzPts val="1400"/>
              <a:buNone/>
            </a:pPr>
            <a:r>
              <a:rPr lang="en-US" sz="1000" dirty="0"/>
              <a:t>Each state does not control how much vaccine is received from the federal government, but each state can make sure that the vaccine they get, gets out to people that need it quickly and safely. Decision makers are responsible for making sure that the vaccine efforts are equitable--meaning that we need to make sure those in charge are making the vaccine available to all people fairly regardless of where they live, the color of their skin or how much money they have. </a:t>
            </a:r>
            <a:endParaRPr sz="10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c3830259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c3830259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i="0">
                <a:solidFill>
                  <a:schemeClr val="dk1"/>
                </a:solidFill>
              </a:rPr>
              <a:t>Script</a:t>
            </a:r>
            <a:r>
              <a:rPr lang="en-US" sz="1000" i="0">
                <a:solidFill>
                  <a:schemeClr val="dk1"/>
                </a:solidFill>
              </a:rPr>
              <a:t>: </a:t>
            </a:r>
            <a:endParaRPr sz="1000"/>
          </a:p>
          <a:p>
            <a:pPr marL="139700" lvl="0" indent="0" algn="l" rtl="0">
              <a:lnSpc>
                <a:spcPct val="100000"/>
              </a:lnSpc>
              <a:spcBef>
                <a:spcPts val="0"/>
              </a:spcBef>
              <a:spcAft>
                <a:spcPts val="0"/>
              </a:spcAft>
              <a:buSzPts val="1400"/>
              <a:buNone/>
            </a:pPr>
            <a:endParaRPr sz="1000" i="0">
              <a:solidFill>
                <a:schemeClr val="dk1"/>
              </a:solidFill>
            </a:endParaRPr>
          </a:p>
          <a:p>
            <a:pPr marL="139700" lvl="0" indent="0" algn="l" rtl="0">
              <a:lnSpc>
                <a:spcPct val="100000"/>
              </a:lnSpc>
              <a:spcBef>
                <a:spcPts val="0"/>
              </a:spcBef>
              <a:spcAft>
                <a:spcPts val="0"/>
              </a:spcAft>
              <a:buSzPts val="1400"/>
              <a:buNone/>
            </a:pPr>
            <a:r>
              <a:rPr lang="en-US" sz="1000" i="0">
                <a:solidFill>
                  <a:schemeClr val="dk1"/>
                </a:solidFill>
              </a:rPr>
              <a:t>COVID-19 vaccine will be provided free of charge.</a:t>
            </a:r>
            <a:r>
              <a:rPr lang="en-US" sz="1000"/>
              <a:t> A person might be asked for their insurance information because health care providers can charge an administration fee for giving the vaccine to someone. However, anyone can still get the COVID-19 vaccine if they do not have insurance and/or cannot pay the administration fee. No one should receive a bill for the vaccine or administration fee. If you get a bill, call your clinic and let them know you should not have to pay. </a:t>
            </a:r>
            <a:endParaRPr sz="1000"/>
          </a:p>
          <a:p>
            <a:pPr marL="139700" lvl="0" indent="0" algn="l" rtl="0">
              <a:lnSpc>
                <a:spcPct val="100000"/>
              </a:lnSpc>
              <a:spcBef>
                <a:spcPts val="0"/>
              </a:spcBef>
              <a:spcAft>
                <a:spcPts val="0"/>
              </a:spcAft>
              <a:buSzPts val="1400"/>
              <a:buNone/>
            </a:pPr>
            <a:endParaRPr sz="1000"/>
          </a:p>
          <a:p>
            <a:pPr marL="139700" lvl="0" indent="0" algn="l" rtl="0">
              <a:lnSpc>
                <a:spcPct val="100000"/>
              </a:lnSpc>
              <a:spcBef>
                <a:spcPts val="0"/>
              </a:spcBef>
              <a:spcAft>
                <a:spcPts val="0"/>
              </a:spcAft>
              <a:buSzPts val="1400"/>
              <a:buNone/>
            </a:pPr>
            <a:r>
              <a:rPr lang="en-US" sz="1000"/>
              <a:t>The vaccine will be available to all -- no one will be asked about their immigration or citizenship status.</a:t>
            </a:r>
            <a:endParaRPr sz="1000"/>
          </a:p>
          <a:p>
            <a:pPr marL="139700" lvl="0" indent="0" algn="l" rtl="0">
              <a:lnSpc>
                <a:spcPct val="100000"/>
              </a:lnSpc>
              <a:spcBef>
                <a:spcPts val="0"/>
              </a:spcBef>
              <a:spcAft>
                <a:spcPts val="0"/>
              </a:spcAft>
              <a:buSzPts val="1400"/>
              <a:buNone/>
            </a:pPr>
            <a:endParaRPr sz="1000" i="0" u="none" strike="noStrike" cap="none">
              <a:solidFill>
                <a:schemeClr val="dk1"/>
              </a:solidFill>
            </a:endParaRPr>
          </a:p>
          <a:p>
            <a:pPr marL="139700" lvl="0" indent="0" algn="l" rtl="0">
              <a:lnSpc>
                <a:spcPct val="100000"/>
              </a:lnSpc>
              <a:spcBef>
                <a:spcPts val="0"/>
              </a:spcBef>
              <a:spcAft>
                <a:spcPts val="0"/>
              </a:spcAft>
              <a:buSzPts val="1400"/>
              <a:buNone/>
            </a:pPr>
            <a:endParaRPr sz="1000" i="0" u="none" strike="noStrike" cap="none">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i="0" dirty="0">
                <a:solidFill>
                  <a:schemeClr val="dk1"/>
                </a:solidFill>
              </a:rPr>
              <a:t>Script</a:t>
            </a:r>
            <a:r>
              <a:rPr lang="en-US" sz="1000" i="0" dirty="0">
                <a:solidFill>
                  <a:schemeClr val="dk1"/>
                </a:solidFill>
              </a:rPr>
              <a:t>: </a:t>
            </a:r>
            <a:endParaRPr sz="1000" dirty="0"/>
          </a:p>
          <a:p>
            <a:pPr marL="0" lvl="0" indent="0" algn="l" rtl="0">
              <a:lnSpc>
                <a:spcPct val="100000"/>
              </a:lnSpc>
              <a:spcBef>
                <a:spcPts val="0"/>
              </a:spcBef>
              <a:spcAft>
                <a:spcPts val="0"/>
              </a:spcAft>
              <a:buSzPts val="1400"/>
              <a:buNone/>
            </a:pPr>
            <a:endParaRPr sz="1000" i="0" dirty="0">
              <a:solidFill>
                <a:schemeClr val="dk1"/>
              </a:solidFill>
            </a:endParaRPr>
          </a:p>
          <a:p>
            <a:pPr marL="0" lvl="0" indent="0" algn="l" rtl="0">
              <a:spcBef>
                <a:spcPts val="0"/>
              </a:spcBef>
              <a:spcAft>
                <a:spcPts val="0"/>
              </a:spcAft>
              <a:buSzPts val="1400"/>
              <a:buNone/>
            </a:pPr>
            <a:r>
              <a:rPr lang="en-US" sz="1000" dirty="0">
                <a:solidFill>
                  <a:schemeClr val="dk1"/>
                </a:solidFill>
              </a:rPr>
              <a:t>Everyone is recommended to get the COVID-19 vaccine when it is available to them, even if they have had COVID-19 disease before. However, it is an individual’s choice as to whether or not they receive the vaccine.</a:t>
            </a:r>
            <a:endParaRPr sz="1000" dirty="0">
              <a:solidFill>
                <a:schemeClr val="dk1"/>
              </a:solidFill>
            </a:endParaRPr>
          </a:p>
          <a:p>
            <a:pPr marL="0" lvl="0" indent="0" algn="l" rtl="0">
              <a:spcBef>
                <a:spcPts val="0"/>
              </a:spcBef>
              <a:spcAft>
                <a:spcPts val="0"/>
              </a:spcAft>
              <a:buSzPts val="1400"/>
              <a:buNone/>
            </a:pPr>
            <a:endParaRPr sz="1000" dirty="0">
              <a:solidFill>
                <a:schemeClr val="dk1"/>
              </a:solidFill>
            </a:endParaRPr>
          </a:p>
          <a:p>
            <a:pPr marL="0" lvl="0" indent="0" algn="l" rtl="0">
              <a:spcBef>
                <a:spcPts val="0"/>
              </a:spcBef>
              <a:spcAft>
                <a:spcPts val="0"/>
              </a:spcAft>
              <a:buSzPts val="1400"/>
              <a:buNone/>
            </a:pPr>
            <a:r>
              <a:rPr lang="en-US" sz="1000" dirty="0">
                <a:solidFill>
                  <a:schemeClr val="dk1"/>
                </a:solidFill>
              </a:rPr>
              <a:t>The age of availability depends on vaccine type: The Pfizer vaccines is for those 16 and older, while the Moderna and Johnson &amp; Johnson vaccines are for those 18 and older. </a:t>
            </a:r>
            <a:endParaRPr sz="1000" dirty="0">
              <a:solidFill>
                <a:schemeClr val="dk1"/>
              </a:solidFill>
            </a:endParaRPr>
          </a:p>
          <a:p>
            <a:pPr marL="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endParaRPr sz="1000" i="0" u="none" strike="noStrike" cap="none" dirty="0">
              <a:solidFill>
                <a:schemeClr val="dk1"/>
              </a:solidFill>
            </a:endParaRPr>
          </a:p>
          <a:p>
            <a:pPr marL="139700" lvl="0" indent="0" algn="l" rtl="0">
              <a:lnSpc>
                <a:spcPct val="100000"/>
              </a:lnSpc>
              <a:spcBef>
                <a:spcPts val="0"/>
              </a:spcBef>
              <a:spcAft>
                <a:spcPts val="0"/>
              </a:spcAft>
              <a:buSzPts val="1400"/>
              <a:buNone/>
            </a:pPr>
            <a:endParaRPr sz="1000" i="0" u="none" strike="noStrike" cap="none"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c57a4060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c57a40603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i="0" u="none" strike="noStrike" cap="none">
                <a:solidFill>
                  <a:schemeClr val="dk1"/>
                </a:solidFill>
              </a:rPr>
              <a:t>Script:</a:t>
            </a:r>
            <a:endParaRPr sz="1000"/>
          </a:p>
          <a:p>
            <a:pPr marL="0" lvl="0" indent="0" algn="l" rtl="0">
              <a:lnSpc>
                <a:spcPct val="100000"/>
              </a:lnSpc>
              <a:spcBef>
                <a:spcPts val="0"/>
              </a:spcBef>
              <a:spcAft>
                <a:spcPts val="0"/>
              </a:spcAft>
              <a:buSzPts val="1400"/>
              <a:buNone/>
            </a:pPr>
            <a:endParaRPr sz="1000"/>
          </a:p>
          <a:p>
            <a:pPr marL="0" lvl="0" indent="0" algn="l" rtl="0">
              <a:spcBef>
                <a:spcPts val="600"/>
              </a:spcBef>
              <a:spcAft>
                <a:spcPts val="0"/>
              </a:spcAft>
              <a:buNone/>
            </a:pPr>
            <a:r>
              <a:rPr lang="en-US" sz="1000">
                <a:solidFill>
                  <a:schemeClr val="dk1"/>
                </a:solidFill>
              </a:rPr>
              <a:t>While there is no evidence the vaccine causes fertility problems, pregnant women should talk to their doctor about whether they should get vaccinated</a:t>
            </a:r>
            <a:endParaRPr sz="10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a:t>Script</a:t>
            </a:r>
            <a:r>
              <a:rPr lang="en-US" sz="1000"/>
              <a:t>: </a:t>
            </a:r>
            <a:endParaRPr sz="1000"/>
          </a:p>
          <a:p>
            <a:pPr marL="0" marR="0" lvl="0" indent="0" algn="l" rtl="0">
              <a:lnSpc>
                <a:spcPct val="100000"/>
              </a:lnSpc>
              <a:spcBef>
                <a:spcPts val="0"/>
              </a:spcBef>
              <a:spcAft>
                <a:spcPts val="0"/>
              </a:spcAft>
              <a:buClr>
                <a:srgbClr val="000000"/>
              </a:buClr>
              <a:buSzPts val="1400"/>
              <a:buFont typeface="Arial"/>
              <a:buNone/>
            </a:pPr>
            <a:endParaRPr sz="1000" i="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000" i="0">
                <a:solidFill>
                  <a:srgbClr val="000000"/>
                </a:solidFill>
              </a:rPr>
              <a:t>There are scams related to the COVID-19 vaccine. Note that health care providers will never contact an individual and ask for their personal information or credit card information in order for them to receive the vaccine. </a:t>
            </a:r>
            <a:r>
              <a:rPr lang="en-US" sz="1000" i="0" u="none" strike="noStrike" cap="none">
                <a:solidFill>
                  <a:srgbClr val="000000"/>
                </a:solidFill>
              </a:rPr>
              <a:t>Offers to sell or ship vaccine are also scams.</a:t>
            </a:r>
            <a:r>
              <a:rPr lang="en-US" sz="1000" i="0" u="none" strike="noStrike" cap="none">
                <a:solidFill>
                  <a:schemeClr val="dk1"/>
                </a:solidFill>
              </a:rPr>
              <a:t> </a:t>
            </a:r>
            <a:r>
              <a:rPr lang="en-US" sz="1000" i="0">
                <a:solidFill>
                  <a:srgbClr val="000000"/>
                </a:solidFill>
              </a:rPr>
              <a:t>If a suspicious call is received, it should be ignored.</a:t>
            </a:r>
            <a:endParaRPr sz="1000" i="0" u="none" strike="noStrike" cap="none">
              <a:solidFill>
                <a:schemeClr val="dk1"/>
              </a:solidFill>
            </a:endParaRPr>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i="0" u="none" strike="noStrike" cap="none" dirty="0">
                <a:solidFill>
                  <a:schemeClr val="dk1"/>
                </a:solidFill>
              </a:rPr>
              <a:t>Script:</a:t>
            </a:r>
            <a:endParaRPr sz="1000" dirty="0"/>
          </a:p>
          <a:p>
            <a:pPr marL="139700" lvl="0" indent="0" algn="l" rtl="0">
              <a:lnSpc>
                <a:spcPct val="100000"/>
              </a:lnSpc>
              <a:spcBef>
                <a:spcPts val="0"/>
              </a:spcBef>
              <a:spcAft>
                <a:spcPts val="0"/>
              </a:spcAft>
              <a:buSzPts val="1400"/>
              <a:buNone/>
            </a:pPr>
            <a:endParaRPr sz="1000" i="0" u="none" strike="noStrike" cap="none" dirty="0">
              <a:solidFill>
                <a:schemeClr val="dk1"/>
              </a:solidFill>
            </a:endParaRPr>
          </a:p>
          <a:p>
            <a:pPr marL="139700" lvl="0" indent="0" algn="l" rtl="0">
              <a:lnSpc>
                <a:spcPct val="100000"/>
              </a:lnSpc>
              <a:spcBef>
                <a:spcPts val="0"/>
              </a:spcBef>
              <a:spcAft>
                <a:spcPts val="0"/>
              </a:spcAft>
              <a:buSzPts val="1400"/>
              <a:buNone/>
            </a:pPr>
            <a:endParaRPr sz="1000" i="0" u="none" strike="noStrike" cap="none" dirty="0">
              <a:solidFill>
                <a:schemeClr val="dk1"/>
              </a:solidFill>
            </a:endParaRPr>
          </a:p>
          <a:p>
            <a:pPr marL="139700" lvl="0" indent="0" algn="l" rtl="0">
              <a:lnSpc>
                <a:spcPct val="100000"/>
              </a:lnSpc>
              <a:spcBef>
                <a:spcPts val="0"/>
              </a:spcBef>
              <a:spcAft>
                <a:spcPts val="0"/>
              </a:spcAft>
              <a:buSzPts val="1400"/>
              <a:buNone/>
            </a:pPr>
            <a:r>
              <a:rPr lang="en-US" sz="1000" i="0" u="none" strike="noStrike" cap="none" dirty="0">
                <a:solidFill>
                  <a:schemeClr val="dk1"/>
                </a:solidFill>
              </a:rPr>
              <a:t>At the clinic, a person who has limited English proficiency should be offered (or request) a professional interpreter services to make sure their questions are answered. The ACA requires language services as a matter of law.  They should also be given a fact sheet, called the emergency use authorization (EUA) fact sheet, from the federal government. Ideally, this should be given in the primary/preferred language. Consent must be obtained in the patient’s primary/preferred language.</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dirty="0"/>
              <a:t>Individuals have the right to refuse or accept the COVID-19 vaccine.</a:t>
            </a:r>
            <a:endParaRPr sz="10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r>
              <a:rPr lang="en-US" sz="1000" dirty="0"/>
              <a:t>: </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i="0" u="none" strike="noStrike" cap="none" dirty="0">
                <a:solidFill>
                  <a:schemeClr val="dk1"/>
                </a:solidFill>
              </a:rPr>
              <a:t>Some side effects are common when </a:t>
            </a:r>
            <a:r>
              <a:rPr lang="en-US" sz="1000" dirty="0"/>
              <a:t>someone gets their COVID-19 vaccination such as a sore arm, fever, headache, body aches and fatigue</a:t>
            </a:r>
            <a:r>
              <a:rPr lang="en-US" sz="1000" i="0" u="none" strike="noStrike" cap="none" dirty="0">
                <a:solidFill>
                  <a:schemeClr val="dk1"/>
                </a:solidFill>
              </a:rPr>
              <a:t>. </a:t>
            </a:r>
            <a:r>
              <a:rPr lang="en-US" sz="1000" dirty="0">
                <a:solidFill>
                  <a:schemeClr val="dk1"/>
                </a:solidFill>
              </a:rPr>
              <a:t>Side effects mean the body is developing immunity and are signs that the vaccine is teaching a person’s body how to fight COVID-19.  A sore arm may last for a few days but most side effects go away in a day or two.</a:t>
            </a:r>
            <a:endParaRPr sz="1000" dirty="0">
              <a:solidFill>
                <a:schemeClr val="dk1"/>
              </a:solidFill>
            </a:endParaRPr>
          </a:p>
          <a:p>
            <a:pPr marL="139700" lvl="0" indent="0" algn="l" rtl="0">
              <a:lnSpc>
                <a:spcPct val="100000"/>
              </a:lnSpc>
              <a:spcBef>
                <a:spcPts val="0"/>
              </a:spcBef>
              <a:spcAft>
                <a:spcPts val="0"/>
              </a:spcAft>
              <a:buSzPts val="1400"/>
              <a:buNone/>
            </a:pPr>
            <a:endParaRPr sz="1000" dirty="0">
              <a:solidFill>
                <a:schemeClr val="dk1"/>
              </a:solidFill>
            </a:endParaRPr>
          </a:p>
          <a:p>
            <a:pPr marL="139700" lvl="0" indent="0" algn="l" rtl="0">
              <a:lnSpc>
                <a:spcPct val="100000"/>
              </a:lnSpc>
              <a:spcBef>
                <a:spcPts val="0"/>
              </a:spcBef>
              <a:spcAft>
                <a:spcPts val="0"/>
              </a:spcAft>
              <a:buSzPts val="1400"/>
              <a:buNone/>
            </a:pPr>
            <a:r>
              <a:rPr lang="en-US" sz="1000" dirty="0">
                <a:solidFill>
                  <a:schemeClr val="dk1"/>
                </a:solidFill>
              </a:rPr>
              <a:t>Side effects do not mean that a person has COVID-19. </a:t>
            </a:r>
          </a:p>
          <a:p>
            <a:pPr marL="139700" lvl="0" indent="0" algn="l" rtl="0">
              <a:lnSpc>
                <a:spcPct val="100000"/>
              </a:lnSpc>
              <a:spcBef>
                <a:spcPts val="0"/>
              </a:spcBef>
              <a:spcAft>
                <a:spcPts val="0"/>
              </a:spcAft>
              <a:buSzPts val="1400"/>
              <a:buNone/>
            </a:pPr>
            <a:endParaRPr lang="en-US" sz="1000" dirty="0">
              <a:solidFill>
                <a:schemeClr val="dk1"/>
              </a:solidFill>
            </a:endParaRPr>
          </a:p>
          <a:p>
            <a:pPr marL="139700" lvl="0" indent="0" algn="l" rtl="0">
              <a:lnSpc>
                <a:spcPct val="100000"/>
              </a:lnSpc>
              <a:spcBef>
                <a:spcPts val="0"/>
              </a:spcBef>
              <a:spcAft>
                <a:spcPts val="0"/>
              </a:spcAft>
              <a:buSzPts val="1400"/>
              <a:buNone/>
            </a:pPr>
            <a:r>
              <a:rPr lang="en-US" sz="1000" dirty="0">
                <a:solidFill>
                  <a:schemeClr val="dk1"/>
                </a:solidFill>
              </a:rPr>
              <a:t>The vaccine cannot give someone COVID-19.</a:t>
            </a:r>
            <a:endParaRPr sz="1000" dirty="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i="0" u="none" strike="noStrike" cap="none" dirty="0">
                <a:solidFill>
                  <a:schemeClr val="dk1"/>
                </a:solidFill>
              </a:rPr>
              <a:t>Script:</a:t>
            </a:r>
            <a:endParaRPr sz="1000" dirty="0"/>
          </a:p>
          <a:p>
            <a:pPr marL="139700" lvl="0" indent="0" algn="l" rtl="0">
              <a:lnSpc>
                <a:spcPct val="100000"/>
              </a:lnSpc>
              <a:spcBef>
                <a:spcPts val="0"/>
              </a:spcBef>
              <a:spcAft>
                <a:spcPts val="0"/>
              </a:spcAft>
              <a:buSzPts val="1400"/>
              <a:buNone/>
            </a:pPr>
            <a:endParaRPr sz="1000" i="0" u="none" strike="noStrike" cap="none" dirty="0">
              <a:solidFill>
                <a:schemeClr val="dk1"/>
              </a:solidFill>
            </a:endParaRPr>
          </a:p>
          <a:p>
            <a:pPr marL="139700" lvl="0" indent="0" algn="l" rtl="0">
              <a:lnSpc>
                <a:spcPct val="100000"/>
              </a:lnSpc>
              <a:spcBef>
                <a:spcPts val="0"/>
              </a:spcBef>
              <a:spcAft>
                <a:spcPts val="0"/>
              </a:spcAft>
              <a:buSzPts val="1400"/>
              <a:buNone/>
            </a:pPr>
            <a:r>
              <a:rPr lang="en-US" sz="1000" i="0" u="none" strike="noStrike" cap="none" dirty="0">
                <a:solidFill>
                  <a:schemeClr val="dk1"/>
                </a:solidFill>
              </a:rPr>
              <a:t>Side effects usually start in 12-24 hours and go away within </a:t>
            </a:r>
            <a:r>
              <a:rPr lang="en-US" sz="1000" dirty="0">
                <a:solidFill>
                  <a:schemeClr val="dk1"/>
                </a:solidFill>
              </a:rPr>
              <a:t>1-2 days. They are more common after the second dose for Pfizer and Moderna vaccines.  They are also more common in younger adults. They </a:t>
            </a:r>
            <a:r>
              <a:rPr lang="en-US" sz="1000" i="0" u="none" strike="noStrike" cap="none" dirty="0">
                <a:solidFill>
                  <a:schemeClr val="dk1"/>
                </a:solidFill>
              </a:rPr>
              <a:t>usually don’t prevent someone from doing their daily activities.</a:t>
            </a:r>
            <a:endParaRPr sz="1000" dirty="0"/>
          </a:p>
          <a:p>
            <a:pPr marL="139700" lvl="0" indent="0" algn="l" rtl="0">
              <a:lnSpc>
                <a:spcPct val="100000"/>
              </a:lnSpc>
              <a:spcBef>
                <a:spcPts val="0"/>
              </a:spcBef>
              <a:spcAft>
                <a:spcPts val="0"/>
              </a:spcAft>
              <a:buSzPts val="1400"/>
              <a:buNone/>
            </a:pPr>
            <a:endParaRPr sz="1000" i="0" u="none" strike="noStrike" cap="none" dirty="0">
              <a:solidFill>
                <a:schemeClr val="dk1"/>
              </a:solidFill>
            </a:endParaRPr>
          </a:p>
          <a:p>
            <a:pPr marL="139700" lvl="0" indent="0" algn="l" rtl="0">
              <a:lnSpc>
                <a:spcPct val="100000"/>
              </a:lnSpc>
              <a:spcBef>
                <a:spcPts val="0"/>
              </a:spcBef>
              <a:spcAft>
                <a:spcPts val="0"/>
              </a:spcAft>
              <a:buSzPts val="1400"/>
              <a:buNone/>
            </a:pPr>
            <a:r>
              <a:rPr lang="en-US" sz="1000" i="0" u="none" strike="noStrike" cap="none" dirty="0">
                <a:solidFill>
                  <a:schemeClr val="dk1"/>
                </a:solidFill>
              </a:rPr>
              <a:t>You might have heard about serious adverse events with COVID-19 vaccines. A serious “adverse event” is different than a “side effect”  and is more serious, and could be life-threatening. These events are ext</a:t>
            </a:r>
            <a:r>
              <a:rPr lang="en-US" sz="1000" dirty="0">
                <a:solidFill>
                  <a:schemeClr val="dk1"/>
                </a:solidFill>
              </a:rPr>
              <a:t>remely rare. They may happen with</a:t>
            </a:r>
            <a:r>
              <a:rPr lang="en-US" sz="1000" i="0" u="none" strike="noStrike" cap="none" dirty="0">
                <a:solidFill>
                  <a:schemeClr val="dk1"/>
                </a:solidFill>
              </a:rPr>
              <a:t> severe allergic reactions to the COVID-19 vaccine.  These occur within minutes after the vaccination. Health departments are aware of this and have talked to vaccinators and clinics about it. Clinics are prepared to respond quickly with the right medicine. The person getting the COVID-19 vaccine will be asked to wait 15-30 minutes after they have been vaccinated to make sure they do not have this reaction.  </a:t>
            </a:r>
            <a:endParaRPr sz="1000" b="1" dirty="0"/>
          </a:p>
          <a:p>
            <a:pPr marL="0" marR="0" lvl="0" indent="0" algn="l" rtl="0">
              <a:lnSpc>
                <a:spcPct val="100000"/>
              </a:lnSpc>
              <a:spcBef>
                <a:spcPts val="0"/>
              </a:spcBef>
              <a:spcAft>
                <a:spcPts val="0"/>
              </a:spcAft>
              <a:buClr>
                <a:srgbClr val="000000"/>
              </a:buClr>
              <a:buSzPts val="1400"/>
              <a:buNone/>
            </a:pPr>
            <a:endParaRPr sz="1000" b="1" dirty="0"/>
          </a:p>
          <a:p>
            <a:pPr marL="0" lvl="0" indent="0" algn="l" rtl="0">
              <a:lnSpc>
                <a:spcPct val="100000"/>
              </a:lnSpc>
              <a:spcBef>
                <a:spcPts val="0"/>
              </a:spcBef>
              <a:spcAft>
                <a:spcPts val="0"/>
              </a:spcAft>
              <a:buSzPts val="1400"/>
              <a:buNone/>
            </a:pPr>
            <a:endParaRPr sz="10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c3830259f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c3830259f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sz="1000" b="1" dirty="0"/>
              <a:t>Script</a:t>
            </a:r>
            <a:r>
              <a:rPr lang="en-US" sz="1000" dirty="0"/>
              <a:t>: </a:t>
            </a:r>
            <a:endParaRPr sz="1000" dirty="0"/>
          </a:p>
          <a:p>
            <a:pPr marL="139700" lvl="0" indent="0" algn="l" rtl="0">
              <a:lnSpc>
                <a:spcPct val="100000"/>
              </a:lnSpc>
              <a:spcBef>
                <a:spcPts val="0"/>
              </a:spcBef>
              <a:spcAft>
                <a:spcPts val="0"/>
              </a:spcAft>
              <a:buSzPts val="1400"/>
              <a:buNone/>
            </a:pPr>
            <a:endParaRPr sz="1000" dirty="0"/>
          </a:p>
          <a:p>
            <a:pPr marL="139700" lvl="0" indent="0" algn="l" rtl="0">
              <a:lnSpc>
                <a:spcPct val="100000"/>
              </a:lnSpc>
              <a:spcBef>
                <a:spcPts val="0"/>
              </a:spcBef>
              <a:spcAft>
                <a:spcPts val="0"/>
              </a:spcAft>
              <a:buSzPts val="1400"/>
              <a:buNone/>
            </a:pPr>
            <a:r>
              <a:rPr lang="en-US" sz="1000" i="0" u="none" strike="noStrike" cap="none" dirty="0">
                <a:solidFill>
                  <a:schemeClr val="dk1"/>
                </a:solidFill>
              </a:rPr>
              <a:t>After getting the COVID-19 vaccination, many people have a sore arm.  Some people (about 15%) will have muscle aches, tiredness, headache, or maybe a fever, although a fever is less common.</a:t>
            </a:r>
            <a:endParaRPr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US" sz="1000" b="1"/>
              <a:t>Script </a:t>
            </a:r>
            <a:endParaRPr sz="1000"/>
          </a:p>
          <a:p>
            <a:pPr marL="0" lvl="0" indent="0" algn="l" rtl="0">
              <a:lnSpc>
                <a:spcPct val="100000"/>
              </a:lnSpc>
              <a:spcBef>
                <a:spcPts val="1000"/>
              </a:spcBef>
              <a:spcAft>
                <a:spcPts val="0"/>
              </a:spcAft>
              <a:buSzPts val="1400"/>
              <a:buNone/>
            </a:pPr>
            <a:r>
              <a:rPr lang="en-US" sz="1000"/>
              <a:t>Diverse communities are a long way from being healed. It is important to recognize the trauma that has occurred and lean into showing understanding and compassion. To support understanding, providers must engage in transparent and open communication, seeking community input in their work. It is necessary to view vaccine concerns and questions that come up from a perspective that takes into consideration centuries of injustice, and acknowledge that the building of trust takes time.</a:t>
            </a:r>
            <a:endParaRPr sz="10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Script</a:t>
            </a:r>
            <a:r>
              <a:rPr lang="en-US"/>
              <a:t>: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Looking ahead, other vaccines are in production. Some have been approved to be used in other parts of the world. It is expected that there will be enough vaccine for everyone who wants to be vaccinated by summer of 2021.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Let’s now turn our attention to RIM communities and how they can be supported in accessing the vaccine.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Script: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”RIM communities” refers to refugees, immigrants, and migrants — people currently in the U.S. but who were born in other countries.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c51ac6ac3f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gc51ac6ac3f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Script:</a:t>
            </a:r>
            <a:endParaRPr/>
          </a:p>
          <a:p>
            <a:pPr marL="0" lvl="0" indent="0" algn="l" rtl="0">
              <a:lnSpc>
                <a:spcPct val="100000"/>
              </a:lnSpc>
              <a:spcBef>
                <a:spcPts val="0"/>
              </a:spcBef>
              <a:spcAft>
                <a:spcPts val="0"/>
              </a:spcAft>
              <a:buSzPts val="1400"/>
              <a:buNone/>
            </a:pPr>
            <a:endParaRPr sz="1000"/>
          </a:p>
          <a:p>
            <a:pPr marL="0" lvl="0" indent="0" algn="l" rtl="0">
              <a:spcBef>
                <a:spcPts val="600"/>
              </a:spcBef>
              <a:spcAft>
                <a:spcPts val="600"/>
              </a:spcAft>
              <a:buClr>
                <a:schemeClr val="dk1"/>
              </a:buClr>
              <a:buSzPts val="1100"/>
              <a:buFont typeface="Arial"/>
              <a:buNone/>
            </a:pPr>
            <a:r>
              <a:rPr lang="en-US" sz="1000">
                <a:solidFill>
                  <a:schemeClr val="dk1"/>
                </a:solidFill>
              </a:rPr>
              <a:t>There are neighbors and friends, business owners and entrepreneurs, parents and grandparents, artists and musicians.They care for the sick and the elderly, bring food to stores, educate children, and pursue their own education. They lead policy change at the state level, conduct health equity research, and run clinics.</a:t>
            </a:r>
            <a:endParaRPr sz="10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c51ac6ac3f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gc51ac6ac3f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000" b="1"/>
              <a:t>Script:</a:t>
            </a:r>
            <a:endParaRPr sz="1000"/>
          </a:p>
          <a:p>
            <a:pPr marL="0" lvl="0" indent="0" algn="l" rtl="0">
              <a:lnSpc>
                <a:spcPct val="100000"/>
              </a:lnSpc>
              <a:spcBef>
                <a:spcPts val="0"/>
              </a:spcBef>
              <a:spcAft>
                <a:spcPts val="0"/>
              </a:spcAft>
              <a:buNone/>
            </a:pPr>
            <a:endParaRPr sz="1000"/>
          </a:p>
          <a:p>
            <a:pPr marL="457200" lvl="0" indent="-292100" algn="l" rtl="0">
              <a:spcBef>
                <a:spcPts val="600"/>
              </a:spcBef>
              <a:spcAft>
                <a:spcPts val="0"/>
              </a:spcAft>
              <a:buClr>
                <a:schemeClr val="dk1"/>
              </a:buClr>
              <a:buSzPts val="1000"/>
              <a:buChar char="●"/>
            </a:pPr>
            <a:r>
              <a:rPr lang="en-US" sz="1000">
                <a:solidFill>
                  <a:schemeClr val="dk1"/>
                </a:solidFill>
              </a:rPr>
              <a:t>There is growing evidence that COVID-19 disproportionately affects some populations, including certain RIM communities</a:t>
            </a:r>
            <a:endParaRPr sz="1000">
              <a:solidFill>
                <a:schemeClr val="dk1"/>
              </a:solidFill>
            </a:endParaRPr>
          </a:p>
          <a:p>
            <a:pPr marL="914400" lvl="1" indent="-292100" algn="l" rtl="0">
              <a:spcBef>
                <a:spcPts val="0"/>
              </a:spcBef>
              <a:spcAft>
                <a:spcPts val="0"/>
              </a:spcAft>
              <a:buSzPts val="1000"/>
              <a:buChar char="○"/>
            </a:pPr>
            <a:r>
              <a:rPr lang="en-US" sz="1000" u="sng">
                <a:solidFill>
                  <a:srgbClr val="00759A"/>
                </a:solidFill>
                <a:hlinkClick r:id="rId3">
                  <a:extLst>
                    <a:ext uri="{A12FA001-AC4F-418D-AE19-62706E023703}">
                      <ahyp:hlinkClr xmlns:ahyp="http://schemas.microsoft.com/office/drawing/2018/hyperlinkcolor" val="tx"/>
                    </a:ext>
                  </a:extLst>
                </a:hlinkClick>
              </a:rPr>
              <a:t>Learn more about this through the NRC-RIM Module, Working with Refugees, Immigrants, and Migrants in COVID-19</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Certain RIM communities may be hesitant to obtain the vaccine</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This is due, in part, to social and structural determinants of health</a:t>
            </a:r>
            <a:endParaRPr sz="1000">
              <a:solidFill>
                <a:schemeClr val="dk1"/>
              </a:solidFill>
            </a:endParaRPr>
          </a:p>
          <a:p>
            <a:pPr marL="0" lvl="0" indent="0" algn="l" rtl="0">
              <a:lnSpc>
                <a:spcPct val="100000"/>
              </a:lnSpc>
              <a:spcBef>
                <a:spcPts val="60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42303c9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gc42303c9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Script:</a:t>
            </a:r>
            <a:endParaRPr/>
          </a:p>
          <a:p>
            <a:pPr marL="457200" lvl="0" indent="0" algn="l" rtl="0">
              <a:lnSpc>
                <a:spcPct val="100000"/>
              </a:lnSpc>
              <a:spcBef>
                <a:spcPts val="0"/>
              </a:spcBef>
              <a:spcAft>
                <a:spcPts val="0"/>
              </a:spcAft>
              <a:buNone/>
            </a:pPr>
            <a:endParaRPr sz="1000"/>
          </a:p>
          <a:p>
            <a:pPr marL="457200" lvl="0" indent="-292100" algn="l" rtl="0">
              <a:spcBef>
                <a:spcPts val="0"/>
              </a:spcBef>
              <a:spcAft>
                <a:spcPts val="0"/>
              </a:spcAft>
              <a:buClr>
                <a:schemeClr val="dk1"/>
              </a:buClr>
              <a:buSzPts val="1000"/>
              <a:buChar char="●"/>
            </a:pPr>
            <a:r>
              <a:rPr lang="en-US" sz="1000">
                <a:solidFill>
                  <a:schemeClr val="dk1"/>
                </a:solidFill>
              </a:rPr>
              <a:t>Social determinants of health are conditions in society that affect who gets sick and who doesn’t. </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Examples of social determinants include language barriers, transportation, working conditions, community strength, healthcare access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Structural determinants of health are larger social forces that impact on the way in which people live their lives.</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Examples of structural determinants of health include racism, xenophobia, patriarchy, racial capitalism</a:t>
            </a:r>
            <a:endParaRPr sz="10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Script:</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RIM communities are not monolithic. Within RIM communities there is great diversity.</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b="1">
                <a:solidFill>
                  <a:schemeClr val="dk1"/>
                </a:solidFill>
              </a:rPr>
              <a:t>Script:</a:t>
            </a:r>
            <a:endParaRPr b="1">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we discussed at the beginning of this presentation, some communities may be hesitant to receive the COVID-19 vaccine.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General data suggests that refugees, immigrants, or migrants who are newer arrivals to the US tend to be more open to the vaccine.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also possible that in the future, some refugees, immigrants, or migrants may be vaccinated before travel to the US.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c41e29ab9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gc41e29ab9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b="1">
                <a:solidFill>
                  <a:schemeClr val="dk1"/>
                </a:solidFill>
              </a:rPr>
              <a:t>Script:</a:t>
            </a:r>
            <a:endParaRPr b="1">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It’s important to be aware of and consider the diversity of responses to the COVID-19 vaccine. Providers should assess an individual’s readiness to receive the COVID-19 vaccine based on personalized conversation, and then tailor communications about the vaccine based on this. </a:t>
            </a:r>
            <a:endParaRPr/>
          </a:p>
          <a:p>
            <a:pPr marL="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solidFill>
                  <a:schemeClr val="dk1"/>
                </a:solidFill>
              </a:rPr>
              <a:t>If an individual has limited English proficiency, it’s important to ensure that written materials use simplified language, translated into the languages of community members. For verbal communication, information should be conveyed in the individual’s primary language. If the information is being communicated in English, interpretation should be provided by a trained interpreter.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c41e29ab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c41e29ab9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b="1">
                <a:solidFill>
                  <a:schemeClr val="dk1"/>
                </a:solidFill>
              </a:rPr>
              <a:t>Script:</a:t>
            </a:r>
            <a:endParaRPr sz="1000" b="1">
              <a:solidFill>
                <a:schemeClr val="dk1"/>
              </a:solidFill>
            </a:endParaRPr>
          </a:p>
          <a:p>
            <a:pPr marL="0" lvl="0" indent="0" algn="l" rtl="0">
              <a:lnSpc>
                <a:spcPct val="100000"/>
              </a:lnSpc>
              <a:spcBef>
                <a:spcPts val="0"/>
              </a:spcBef>
              <a:spcAft>
                <a:spcPts val="0"/>
              </a:spcAft>
              <a:buSzPts val="1400"/>
              <a:buNone/>
            </a:pPr>
            <a:endParaRPr sz="1000"/>
          </a:p>
          <a:p>
            <a:pPr marL="0" lvl="0" indent="0" algn="l" rtl="0">
              <a:spcBef>
                <a:spcPts val="300"/>
              </a:spcBef>
              <a:spcAft>
                <a:spcPts val="0"/>
              </a:spcAft>
              <a:buClr>
                <a:schemeClr val="dk1"/>
              </a:buClr>
              <a:buSzPts val="1100"/>
              <a:buFont typeface="Arial"/>
              <a:buNone/>
            </a:pPr>
            <a:r>
              <a:rPr lang="en-US" sz="1000">
                <a:solidFill>
                  <a:schemeClr val="dk1"/>
                </a:solidFill>
              </a:rPr>
              <a:t>An example of an effective, primary message tagline for use with RIM communities is: </a:t>
            </a:r>
            <a:r>
              <a:rPr lang="en-US" sz="1000" b="1">
                <a:solidFill>
                  <a:schemeClr val="dk1"/>
                </a:solidFill>
              </a:rPr>
              <a:t>Protect yourself. Protect your community. Get vaccinated. </a:t>
            </a:r>
            <a:r>
              <a:rPr lang="en-US" sz="1000">
                <a:solidFill>
                  <a:schemeClr val="dk1"/>
                </a:solidFill>
              </a:rPr>
              <a:t>Followed by the words:</a:t>
            </a:r>
            <a:r>
              <a:rPr lang="en-US" sz="1000" b="1">
                <a:solidFill>
                  <a:schemeClr val="dk1"/>
                </a:solidFill>
              </a:rPr>
              <a:t> SAFE. EFFECTIVE. </a:t>
            </a:r>
            <a:endParaRPr sz="1000" b="1">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2fd00d4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c2fd00d43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000" b="1"/>
              <a:t>Script:</a:t>
            </a:r>
            <a:endParaRPr sz="1000"/>
          </a:p>
          <a:p>
            <a:pPr marL="457200" lvl="0" indent="-292100" algn="l" rtl="0">
              <a:spcBef>
                <a:spcPts val="600"/>
              </a:spcBef>
              <a:spcAft>
                <a:spcPts val="0"/>
              </a:spcAft>
              <a:buClr>
                <a:schemeClr val="dk1"/>
              </a:buClr>
              <a:buSzPts val="1000"/>
              <a:buChar char="●"/>
            </a:pPr>
            <a:r>
              <a:rPr lang="en-US" sz="1000">
                <a:solidFill>
                  <a:schemeClr val="dk1"/>
                </a:solidFill>
              </a:rPr>
              <a:t>This presentation is intended to aid those working with RIM populations in:</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Understanding the COVID-19 vaccine and</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Effectively communicating knowledge about the COVID-19 vaccine to RIM communities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This presentation is not intended for direct use with RIM populations, but can be modified for such use.</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The language used is simplified to support modification.</a:t>
            </a:r>
            <a:endParaRPr sz="10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Script:</a:t>
            </a:r>
            <a:endParaRPr/>
          </a:p>
          <a:p>
            <a:pPr marL="0" lvl="0" indent="0" algn="l" rtl="0">
              <a:lnSpc>
                <a:spcPct val="100000"/>
              </a:lnSpc>
              <a:spcBef>
                <a:spcPts val="0"/>
              </a:spcBef>
              <a:spcAft>
                <a:spcPts val="0"/>
              </a:spcAft>
              <a:buSzPts val="1400"/>
              <a:buNone/>
            </a:pPr>
            <a:endParaRPr b="1"/>
          </a:p>
          <a:p>
            <a:pPr marL="0" lvl="0" indent="0" algn="l" rtl="0">
              <a:spcBef>
                <a:spcPts val="300"/>
              </a:spcBef>
              <a:spcAft>
                <a:spcPts val="0"/>
              </a:spcAft>
              <a:buNone/>
            </a:pPr>
            <a:r>
              <a:rPr lang="en-US" sz="1000">
                <a:solidFill>
                  <a:schemeClr val="dk1"/>
                </a:solidFill>
              </a:rPr>
              <a:t>Effective calls to action will depend on the message tactic:</a:t>
            </a:r>
            <a:endParaRPr sz="1000">
              <a:solidFill>
                <a:schemeClr val="dk1"/>
              </a:solidFill>
            </a:endParaRPr>
          </a:p>
          <a:p>
            <a:pPr marL="457200" lvl="0" indent="-292100" algn="l" rtl="0">
              <a:spcBef>
                <a:spcPts val="300"/>
              </a:spcBef>
              <a:spcAft>
                <a:spcPts val="0"/>
              </a:spcAft>
              <a:buClr>
                <a:schemeClr val="dk1"/>
              </a:buClr>
              <a:buSzPts val="1000"/>
              <a:buChar char="●"/>
            </a:pPr>
            <a:r>
              <a:rPr lang="en-US" sz="1000">
                <a:solidFill>
                  <a:schemeClr val="dk1"/>
                </a:solidFill>
              </a:rPr>
              <a:t>For use on digital and print materials promoting vaccinations, an effective message is: </a:t>
            </a:r>
            <a:r>
              <a:rPr lang="en-US" sz="1000" b="1">
                <a:solidFill>
                  <a:schemeClr val="dk1"/>
                </a:solidFill>
              </a:rPr>
              <a:t>Get vaccinated.</a:t>
            </a:r>
            <a:endParaRPr sz="1000" b="1">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For use in social media posts to counteract misconceptions and falsehoods related to COVID-19 vaccines, an effective message is: </a:t>
            </a:r>
            <a:r>
              <a:rPr lang="en-US" sz="1000" b="1">
                <a:solidFill>
                  <a:schemeClr val="dk1"/>
                </a:solidFill>
              </a:rPr>
              <a:t>Get the facts.</a:t>
            </a:r>
            <a:endParaRPr sz="1000" b="1">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It is recommended that you not refer to “misconceptions and falsehoods related to COVID-19 vaccines as “myths”.</a:t>
            </a:r>
            <a:endParaRPr sz="100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c41e29ab9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c41e29ab92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US" b="1">
                <a:solidFill>
                  <a:schemeClr val="dk1"/>
                </a:solidFill>
              </a:rPr>
              <a:t>Script: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RIM communities may be less familiar with the US healthcare systems, so it’s vitally important to help RIM communities identify vaccination sites and support registration through clear and relevant communications.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Some within RIM communities may have concern about receiving the vaccine due to their immigrant status – so it’s important  to consider the location of vaccination sites. for example, is law enforcement nearby? Might this support or hinder access? People supporting RIM communities should also reiterate that vaccines are available for, and encouraged for, all people, regardless of immigrant status.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b="1">
                <a:solidFill>
                  <a:schemeClr val="dk1"/>
                </a:solidFill>
              </a:rPr>
              <a:t>Script:</a:t>
            </a:r>
            <a:endParaRPr b="1">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Limited access to transportation may also serve as a barrier to vaccination. Potential solutions may be to identify a vaccination site nearest to the individual, providing clear directions to the location of the site, or to organize a vaccination drive in a RIM community.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Script:</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Additional resources can be found on our project’s website nrcrim.umn.edu. Here you can find posters, handouts, and other materials translated into a variety of languages.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To finish, let’s summarize what we’ve learned.</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a:t>Script:</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As we come to the end of our vaccine discussion today, this slide highlights key takeaway points to remember about the vaccines. </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The vaccine is safe – proper safety and testing procedures were followed.</a:t>
            </a:r>
            <a:endParaRPr sz="1000"/>
          </a:p>
          <a:p>
            <a:pPr marL="0" lvl="0" indent="0" algn="l" rtl="0">
              <a:lnSpc>
                <a:spcPct val="100000"/>
              </a:lnSpc>
              <a:spcBef>
                <a:spcPts val="0"/>
              </a:spcBef>
              <a:spcAft>
                <a:spcPts val="0"/>
              </a:spcAft>
              <a:buSzPts val="1400"/>
              <a:buNone/>
            </a:pPr>
            <a:r>
              <a:rPr lang="en-US" sz="1000"/>
              <a:t>The vaccine is effective. </a:t>
            </a:r>
            <a:r>
              <a:rPr lang="en-US" sz="1000">
                <a:solidFill>
                  <a:schemeClr val="dk1"/>
                </a:solidFill>
              </a:rPr>
              <a:t>The high efficacy rates mean that the vaccine helps most people not to get sick. It also helps some people get less sick.</a:t>
            </a:r>
            <a:r>
              <a:rPr lang="en-US" sz="1000">
                <a:highlight>
                  <a:srgbClr val="FFFF00"/>
                </a:highlight>
              </a:rPr>
              <a:t> </a:t>
            </a:r>
            <a:endParaRPr sz="1000">
              <a:highlight>
                <a:srgbClr val="FFFF00"/>
              </a:highlight>
            </a:endParaRPr>
          </a:p>
          <a:p>
            <a:pPr marL="0" lvl="0" indent="0" algn="l" rtl="0">
              <a:lnSpc>
                <a:spcPct val="100000"/>
              </a:lnSpc>
              <a:spcBef>
                <a:spcPts val="0"/>
              </a:spcBef>
              <a:spcAft>
                <a:spcPts val="0"/>
              </a:spcAft>
              <a:buSzPts val="1400"/>
              <a:buNone/>
            </a:pPr>
            <a:r>
              <a:rPr lang="en-US" sz="1000"/>
              <a:t>The vaccine works and will not make one sick with COVID-19.</a:t>
            </a:r>
            <a:endParaRPr sz="10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a:t>Script:</a:t>
            </a:r>
            <a:endParaRPr sz="1000"/>
          </a:p>
          <a:p>
            <a:pPr marL="139700" lvl="0" indent="0" algn="l" rtl="0">
              <a:lnSpc>
                <a:spcPct val="100000"/>
              </a:lnSpc>
              <a:spcBef>
                <a:spcPts val="0"/>
              </a:spcBef>
              <a:spcAft>
                <a:spcPts val="0"/>
              </a:spcAft>
              <a:buSzPts val="1400"/>
              <a:buNone/>
            </a:pPr>
            <a:endParaRPr sz="1000"/>
          </a:p>
          <a:p>
            <a:pPr marL="457200" lvl="0" indent="-292100" algn="l" rtl="0">
              <a:spcBef>
                <a:spcPts val="600"/>
              </a:spcBef>
              <a:spcAft>
                <a:spcPts val="0"/>
              </a:spcAft>
              <a:buClr>
                <a:schemeClr val="dk1"/>
              </a:buClr>
              <a:buSzPts val="1000"/>
              <a:buChar char="●"/>
            </a:pPr>
            <a:r>
              <a:rPr lang="en-US" sz="1000">
                <a:solidFill>
                  <a:schemeClr val="dk1"/>
                </a:solidFill>
              </a:rPr>
              <a:t>The vaccine will be given in phases.</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Getting the vaccine is free.</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There may be an administration fee billed to insurance</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No one can be denied a vaccine if there are unable to pay an administration fee</a:t>
            </a:r>
            <a:endParaRPr sz="1000">
              <a:solidFill>
                <a:schemeClr val="dk1"/>
              </a:solidFill>
            </a:endParaRPr>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c42f2f15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1" name="Google Shape;481;gc42f2f15f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000" b="1"/>
              <a:t>Script:</a:t>
            </a:r>
            <a:endParaRPr sz="1000"/>
          </a:p>
          <a:p>
            <a:pPr marL="0" lvl="0" indent="0" algn="l" rtl="0">
              <a:lnSpc>
                <a:spcPct val="100000"/>
              </a:lnSpc>
              <a:spcBef>
                <a:spcPts val="0"/>
              </a:spcBef>
              <a:spcAft>
                <a:spcPts val="0"/>
              </a:spcAft>
              <a:buNone/>
            </a:pPr>
            <a:endParaRPr sz="1000"/>
          </a:p>
          <a:p>
            <a:pPr marL="457200" lvl="0" indent="-292100" algn="l" rtl="0">
              <a:spcBef>
                <a:spcPts val="600"/>
              </a:spcBef>
              <a:spcAft>
                <a:spcPts val="0"/>
              </a:spcAft>
              <a:buClr>
                <a:schemeClr val="dk1"/>
              </a:buClr>
              <a:buSzPts val="1000"/>
              <a:buChar char="●"/>
            </a:pPr>
            <a:r>
              <a:rPr lang="en-US" sz="1000">
                <a:solidFill>
                  <a:schemeClr val="dk1"/>
                </a:solidFill>
              </a:rPr>
              <a:t>Certain RIM communities have been disproportionately impacted by COVID-19</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Some may be hesitant to receive the vaccine.</a:t>
            </a:r>
            <a:endParaRPr sz="1000">
              <a:solidFill>
                <a:schemeClr val="dk1"/>
              </a:solidFill>
            </a:endParaRPr>
          </a:p>
          <a:p>
            <a:pPr marL="457200" lvl="0" indent="-292100" algn="l" rtl="0">
              <a:spcBef>
                <a:spcPts val="0"/>
              </a:spcBef>
              <a:spcAft>
                <a:spcPts val="0"/>
              </a:spcAft>
              <a:buClr>
                <a:schemeClr val="dk1"/>
              </a:buClr>
              <a:buSzPts val="1000"/>
              <a:buChar char="●"/>
            </a:pPr>
            <a:r>
              <a:rPr lang="en-US" sz="1000">
                <a:solidFill>
                  <a:schemeClr val="dk1"/>
                </a:solidFill>
              </a:rPr>
              <a:t>They can be supported through:</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Recognition of past trauma</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Access to accurate, translated information</a:t>
            </a:r>
            <a:endParaRPr sz="1000">
              <a:solidFill>
                <a:schemeClr val="dk1"/>
              </a:solidFill>
            </a:endParaRPr>
          </a:p>
          <a:p>
            <a:pPr marL="914400" lvl="1" indent="-292100" algn="l" rtl="0">
              <a:spcBef>
                <a:spcPts val="0"/>
              </a:spcBef>
              <a:spcAft>
                <a:spcPts val="0"/>
              </a:spcAft>
              <a:buClr>
                <a:schemeClr val="dk1"/>
              </a:buClr>
              <a:buSzPts val="1000"/>
              <a:buChar char="○"/>
            </a:pPr>
            <a:r>
              <a:rPr lang="en-US" sz="1000">
                <a:solidFill>
                  <a:schemeClr val="dk1"/>
                </a:solidFill>
              </a:rPr>
              <a:t>Other social supports</a:t>
            </a:r>
            <a:endParaRPr sz="10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1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Calibri"/>
              <a:buNone/>
            </a:pPr>
            <a:r>
              <a:rPr lang="en-US" sz="1000" b="1"/>
              <a:t>Script</a:t>
            </a:r>
            <a:r>
              <a:rPr lang="en-US" sz="1000"/>
              <a:t>: </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This presentation will last approximately 30 minutes. Let’s begin by talking about what will be cover.</a:t>
            </a:r>
            <a:endParaRPr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4810268b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c4810268b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a:t>Script:</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After completing this module, you will be able to:</a:t>
            </a:r>
            <a:endParaRPr sz="1000"/>
          </a:p>
          <a:p>
            <a:pPr marL="0" lvl="0" indent="0" algn="l" rtl="0">
              <a:lnSpc>
                <a:spcPct val="100000"/>
              </a:lnSpc>
              <a:spcBef>
                <a:spcPts val="0"/>
              </a:spcBef>
              <a:spcAft>
                <a:spcPts val="0"/>
              </a:spcAft>
              <a:buSzPts val="1400"/>
              <a:buNone/>
            </a:pPr>
            <a:endParaRPr sz="1000"/>
          </a:p>
          <a:p>
            <a:pPr marL="457200" lvl="0" indent="-292100" algn="l" rtl="0">
              <a:lnSpc>
                <a:spcPct val="100000"/>
              </a:lnSpc>
              <a:spcBef>
                <a:spcPts val="0"/>
              </a:spcBef>
              <a:spcAft>
                <a:spcPts val="0"/>
              </a:spcAft>
              <a:buSzPts val="1000"/>
              <a:buChar char="●"/>
            </a:pPr>
            <a:r>
              <a:rPr lang="en-US" sz="1000"/>
              <a:t>Describe how a vaccine is made</a:t>
            </a:r>
            <a:endParaRPr sz="1000"/>
          </a:p>
          <a:p>
            <a:pPr marL="457200" lvl="0" indent="-292100" algn="l" rtl="0">
              <a:lnSpc>
                <a:spcPct val="100000"/>
              </a:lnSpc>
              <a:spcBef>
                <a:spcPts val="0"/>
              </a:spcBef>
              <a:spcAft>
                <a:spcPts val="0"/>
              </a:spcAft>
              <a:buSzPts val="1000"/>
              <a:buChar char="●"/>
            </a:pPr>
            <a:r>
              <a:rPr lang="en-US" sz="1000"/>
              <a:t>Explain details of the COVID-19 vaccine and its development</a:t>
            </a:r>
            <a:endParaRPr sz="1000"/>
          </a:p>
          <a:p>
            <a:pPr marL="457200" lvl="0" indent="-292100" algn="l" rtl="0">
              <a:lnSpc>
                <a:spcPct val="100000"/>
              </a:lnSpc>
              <a:spcBef>
                <a:spcPts val="0"/>
              </a:spcBef>
              <a:spcAft>
                <a:spcPts val="0"/>
              </a:spcAft>
              <a:buSzPts val="1000"/>
              <a:buChar char="●"/>
            </a:pPr>
            <a:r>
              <a:rPr lang="en-US" sz="1000"/>
              <a:t>List benefits to the COVID-19 vaccine</a:t>
            </a: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b="1"/>
              <a:t>Script:</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You will also be able to:</a:t>
            </a:r>
            <a:endParaRPr sz="1000"/>
          </a:p>
          <a:p>
            <a:pPr marL="457200" lvl="0" indent="-292100" algn="l" rtl="0">
              <a:lnSpc>
                <a:spcPct val="100000"/>
              </a:lnSpc>
              <a:spcBef>
                <a:spcPts val="1000"/>
              </a:spcBef>
              <a:spcAft>
                <a:spcPts val="0"/>
              </a:spcAft>
              <a:buSzPts val="1000"/>
              <a:buChar char="●"/>
            </a:pPr>
            <a:r>
              <a:rPr lang="en-US" sz="1000"/>
              <a:t>Explain how the vaccines will be distributed</a:t>
            </a:r>
            <a:endParaRPr sz="1000"/>
          </a:p>
          <a:p>
            <a:pPr marL="457200" lvl="0" indent="-292100" algn="l" rtl="0">
              <a:lnSpc>
                <a:spcPct val="100000"/>
              </a:lnSpc>
              <a:spcBef>
                <a:spcPts val="0"/>
              </a:spcBef>
              <a:spcAft>
                <a:spcPts val="0"/>
              </a:spcAft>
              <a:buSzPts val="1000"/>
              <a:buChar char="●"/>
            </a:pPr>
            <a:r>
              <a:rPr lang="en-US" sz="1000"/>
              <a:t>Address vaccination concerns</a:t>
            </a:r>
            <a:endParaRPr sz="1000"/>
          </a:p>
          <a:p>
            <a:pPr marL="457200" lvl="0" indent="-292100" algn="l" rtl="0">
              <a:lnSpc>
                <a:spcPct val="100000"/>
              </a:lnSpc>
              <a:spcBef>
                <a:spcPts val="0"/>
              </a:spcBef>
              <a:spcAft>
                <a:spcPts val="0"/>
              </a:spcAft>
              <a:buSzPts val="1000"/>
              <a:buChar char="●"/>
            </a:pPr>
            <a:r>
              <a:rPr lang="en-US" sz="1000"/>
              <a:t>Support refugee, immigrant, and migrant, or RIM, communities in accessing the vaccine</a:t>
            </a:r>
            <a:endParaRPr sz="1000"/>
          </a:p>
          <a:p>
            <a:pPr marL="0" lvl="0" indent="0" algn="l" rtl="0">
              <a:lnSpc>
                <a:spcPct val="100000"/>
              </a:lnSpc>
              <a:spcBef>
                <a:spcPts val="1000"/>
              </a:spcBef>
              <a:spcAft>
                <a:spcPts val="0"/>
              </a:spcAft>
              <a:buSzPts val="1400"/>
              <a:buNone/>
            </a:pPr>
            <a:endParaRPr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Calibri"/>
              <a:buNone/>
            </a:pPr>
            <a:r>
              <a:rPr lang="en-US" sz="1000" b="1"/>
              <a:t>Script: </a:t>
            </a:r>
            <a:endParaRPr sz="1000"/>
          </a:p>
          <a:p>
            <a:pPr marL="139700" lvl="0" indent="0" algn="l" rtl="0">
              <a:lnSpc>
                <a:spcPct val="100000"/>
              </a:lnSpc>
              <a:spcBef>
                <a:spcPts val="0"/>
              </a:spcBef>
              <a:spcAft>
                <a:spcPts val="0"/>
              </a:spcAft>
              <a:buSzPts val="1400"/>
              <a:buFont typeface="Arial"/>
              <a:buNone/>
            </a:pPr>
            <a:endParaRPr sz="1000"/>
          </a:p>
          <a:p>
            <a:pPr marL="0" lvl="0" indent="0" algn="l" rtl="0">
              <a:lnSpc>
                <a:spcPct val="100000"/>
              </a:lnSpc>
              <a:spcBef>
                <a:spcPts val="0"/>
              </a:spcBef>
              <a:spcAft>
                <a:spcPts val="0"/>
              </a:spcAft>
              <a:buSzPts val="1400"/>
              <a:buFont typeface="Calibri"/>
              <a:buNone/>
            </a:pPr>
            <a:r>
              <a:rPr lang="en-US" sz="1000"/>
              <a:t>Now that we’ve seen the objectives and larger picture, let’s begin with an overview of vaccinations. </a:t>
            </a:r>
            <a:endParaRPr sz="1000"/>
          </a:p>
          <a:p>
            <a:pPr marL="0" lvl="0" indent="0" algn="l" rtl="0">
              <a:lnSpc>
                <a:spcPct val="100000"/>
              </a:lnSpc>
              <a:spcBef>
                <a:spcPts val="0"/>
              </a:spcBef>
              <a:spcAft>
                <a:spcPts val="0"/>
              </a:spcAft>
              <a:buSzPts val="1400"/>
              <a:buNone/>
            </a:pP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0C2675"/>
              </a:gs>
              <a:gs pos="58999">
                <a:srgbClr val="00A2A0"/>
              </a:gs>
              <a:gs pos="100000">
                <a:srgbClr val="00A2A0">
                  <a:alpha val="1490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804850" y="617613"/>
            <a:ext cx="5445900" cy="1804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FFFFFF"/>
              </a:buClr>
              <a:buSzPts val="4800"/>
              <a:buNone/>
              <a:defRPr sz="4800">
                <a:solidFill>
                  <a:srgbClr val="FFFFFF"/>
                </a:solidFill>
              </a:defRPr>
            </a:lvl1pPr>
            <a:lvl2pPr lvl="1" algn="r">
              <a:lnSpc>
                <a:spcPct val="100000"/>
              </a:lnSpc>
              <a:spcBef>
                <a:spcPts val="0"/>
              </a:spcBef>
              <a:spcAft>
                <a:spcPts val="0"/>
              </a:spcAft>
              <a:buSzPts val="6000"/>
              <a:buNone/>
              <a:defRPr sz="6000"/>
            </a:lvl2pPr>
            <a:lvl3pPr lvl="2" algn="r">
              <a:lnSpc>
                <a:spcPct val="100000"/>
              </a:lnSpc>
              <a:spcBef>
                <a:spcPts val="0"/>
              </a:spcBef>
              <a:spcAft>
                <a:spcPts val="0"/>
              </a:spcAft>
              <a:buSzPts val="6000"/>
              <a:buNone/>
              <a:defRPr sz="6000"/>
            </a:lvl3pPr>
            <a:lvl4pPr lvl="3" algn="r">
              <a:lnSpc>
                <a:spcPct val="100000"/>
              </a:lnSpc>
              <a:spcBef>
                <a:spcPts val="0"/>
              </a:spcBef>
              <a:spcAft>
                <a:spcPts val="0"/>
              </a:spcAft>
              <a:buSzPts val="6000"/>
              <a:buNone/>
              <a:defRPr sz="6000"/>
            </a:lvl4pPr>
            <a:lvl5pPr lvl="4" algn="r">
              <a:lnSpc>
                <a:spcPct val="100000"/>
              </a:lnSpc>
              <a:spcBef>
                <a:spcPts val="0"/>
              </a:spcBef>
              <a:spcAft>
                <a:spcPts val="0"/>
              </a:spcAft>
              <a:buSzPts val="6000"/>
              <a:buNone/>
              <a:defRPr sz="6000"/>
            </a:lvl5pPr>
            <a:lvl6pPr lvl="5" algn="r">
              <a:lnSpc>
                <a:spcPct val="100000"/>
              </a:lnSpc>
              <a:spcBef>
                <a:spcPts val="0"/>
              </a:spcBef>
              <a:spcAft>
                <a:spcPts val="0"/>
              </a:spcAft>
              <a:buSzPts val="6000"/>
              <a:buNone/>
              <a:defRPr sz="6000"/>
            </a:lvl6pPr>
            <a:lvl7pPr lvl="6" algn="r">
              <a:lnSpc>
                <a:spcPct val="100000"/>
              </a:lnSpc>
              <a:spcBef>
                <a:spcPts val="0"/>
              </a:spcBef>
              <a:spcAft>
                <a:spcPts val="0"/>
              </a:spcAft>
              <a:buSzPts val="6000"/>
              <a:buNone/>
              <a:defRPr sz="6000"/>
            </a:lvl7pPr>
            <a:lvl8pPr lvl="7" algn="r">
              <a:lnSpc>
                <a:spcPct val="100000"/>
              </a:lnSpc>
              <a:spcBef>
                <a:spcPts val="0"/>
              </a:spcBef>
              <a:spcAft>
                <a:spcPts val="0"/>
              </a:spcAft>
              <a:buSzPts val="6000"/>
              <a:buNone/>
              <a:defRPr sz="6000"/>
            </a:lvl8pPr>
            <a:lvl9pPr lvl="8" algn="r">
              <a:lnSpc>
                <a:spcPct val="100000"/>
              </a:lnSpc>
              <a:spcBef>
                <a:spcPts val="0"/>
              </a:spcBef>
              <a:spcAft>
                <a:spcPts val="0"/>
              </a:spcAft>
              <a:buSzPts val="6000"/>
              <a:buNone/>
              <a:defRPr sz="6000"/>
            </a:lvl9pPr>
          </a:lstStyle>
          <a:p>
            <a:endParaRPr/>
          </a:p>
        </p:txBody>
      </p:sp>
      <p:sp>
        <p:nvSpPr>
          <p:cNvPr id="12" name="Google Shape;12;p2"/>
          <p:cNvSpPr/>
          <p:nvPr/>
        </p:nvSpPr>
        <p:spPr>
          <a:xfrm>
            <a:off x="991200" y="2611788"/>
            <a:ext cx="2250000" cy="103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 name="Google Shape;13;p2"/>
          <p:cNvPicPr preferRelativeResize="0"/>
          <p:nvPr/>
        </p:nvPicPr>
        <p:blipFill rotWithShape="1">
          <a:blip r:embed="rId2">
            <a:alphaModFix/>
          </a:blip>
          <a:srcRect t="59" b="68"/>
          <a:stretch/>
        </p:blipFill>
        <p:spPr>
          <a:xfrm>
            <a:off x="7429267" y="4562475"/>
            <a:ext cx="1386124" cy="4286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2"/>
        </a:solidFill>
        <a:effectLst/>
      </p:bgPr>
    </p:bg>
    <p:spTree>
      <p:nvGrpSpPr>
        <p:cNvPr id="1" name="Shape 14"/>
        <p:cNvGrpSpPr/>
        <p:nvPr/>
      </p:nvGrpSpPr>
      <p:grpSpPr>
        <a:xfrm>
          <a:off x="0" y="0"/>
          <a:ext cx="0" cy="0"/>
          <a:chOff x="0" y="0"/>
          <a:chExt cx="0" cy="0"/>
        </a:xfrm>
      </p:grpSpPr>
      <p:sp>
        <p:nvSpPr>
          <p:cNvPr id="15" name="Google Shape;15;p3"/>
          <p:cNvSpPr/>
          <p:nvPr/>
        </p:nvSpPr>
        <p:spPr>
          <a:xfrm>
            <a:off x="0" y="0"/>
            <a:ext cx="5680500" cy="5143500"/>
          </a:xfrm>
          <a:prstGeom prst="rect">
            <a:avLst/>
          </a:prstGeom>
          <a:gradFill>
            <a:gsLst>
              <a:gs pos="0">
                <a:srgbClr val="0C2675"/>
              </a:gs>
              <a:gs pos="58999">
                <a:srgbClr val="00A2A0"/>
              </a:gs>
              <a:gs pos="100000">
                <a:srgbClr val="00A2A0">
                  <a:alpha val="1490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5680600" y="0"/>
            <a:ext cx="34632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ctrTitle"/>
          </p:nvPr>
        </p:nvSpPr>
        <p:spPr>
          <a:xfrm>
            <a:off x="685800" y="2897794"/>
            <a:ext cx="4505400" cy="1432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800"/>
              <a:buNone/>
              <a:defRPr sz="4800">
                <a:solidFill>
                  <a:srgbClr val="FFFFFF"/>
                </a:solidFill>
              </a:defRPr>
            </a:lvl2pPr>
            <a:lvl3pPr lvl="2" algn="ctr">
              <a:lnSpc>
                <a:spcPct val="100000"/>
              </a:lnSpc>
              <a:spcBef>
                <a:spcPts val="0"/>
              </a:spcBef>
              <a:spcAft>
                <a:spcPts val="0"/>
              </a:spcAft>
              <a:buClr>
                <a:srgbClr val="FFFFFF"/>
              </a:buClr>
              <a:buSzPts val="4800"/>
              <a:buNone/>
              <a:defRPr sz="4800">
                <a:solidFill>
                  <a:srgbClr val="FFFFFF"/>
                </a:solidFill>
              </a:defRPr>
            </a:lvl3pPr>
            <a:lvl4pPr lvl="3" algn="ctr">
              <a:lnSpc>
                <a:spcPct val="100000"/>
              </a:lnSpc>
              <a:spcBef>
                <a:spcPts val="0"/>
              </a:spcBef>
              <a:spcAft>
                <a:spcPts val="0"/>
              </a:spcAft>
              <a:buClr>
                <a:srgbClr val="FFFFFF"/>
              </a:buClr>
              <a:buSzPts val="4800"/>
              <a:buNone/>
              <a:defRPr sz="4800">
                <a:solidFill>
                  <a:srgbClr val="FFFFFF"/>
                </a:solidFill>
              </a:defRPr>
            </a:lvl4pPr>
            <a:lvl5pPr lvl="4" algn="ctr">
              <a:lnSpc>
                <a:spcPct val="100000"/>
              </a:lnSpc>
              <a:spcBef>
                <a:spcPts val="0"/>
              </a:spcBef>
              <a:spcAft>
                <a:spcPts val="0"/>
              </a:spcAft>
              <a:buClr>
                <a:srgbClr val="FFFFFF"/>
              </a:buClr>
              <a:buSzPts val="4800"/>
              <a:buNone/>
              <a:defRPr sz="4800">
                <a:solidFill>
                  <a:srgbClr val="FFFFFF"/>
                </a:solidFill>
              </a:defRPr>
            </a:lvl5pPr>
            <a:lvl6pPr lvl="5" algn="ctr">
              <a:lnSpc>
                <a:spcPct val="100000"/>
              </a:lnSpc>
              <a:spcBef>
                <a:spcPts val="0"/>
              </a:spcBef>
              <a:spcAft>
                <a:spcPts val="0"/>
              </a:spcAft>
              <a:buClr>
                <a:srgbClr val="FFFFFF"/>
              </a:buClr>
              <a:buSzPts val="4800"/>
              <a:buNone/>
              <a:defRPr sz="4800">
                <a:solidFill>
                  <a:srgbClr val="FFFFFF"/>
                </a:solidFill>
              </a:defRPr>
            </a:lvl6pPr>
            <a:lvl7pPr lvl="6" algn="ctr">
              <a:lnSpc>
                <a:spcPct val="100000"/>
              </a:lnSpc>
              <a:spcBef>
                <a:spcPts val="0"/>
              </a:spcBef>
              <a:spcAft>
                <a:spcPts val="0"/>
              </a:spcAft>
              <a:buClr>
                <a:srgbClr val="FFFFFF"/>
              </a:buClr>
              <a:buSzPts val="4800"/>
              <a:buNone/>
              <a:defRPr sz="4800">
                <a:solidFill>
                  <a:srgbClr val="FFFFFF"/>
                </a:solidFill>
              </a:defRPr>
            </a:lvl7pPr>
            <a:lvl8pPr lvl="7" algn="ctr">
              <a:lnSpc>
                <a:spcPct val="100000"/>
              </a:lnSpc>
              <a:spcBef>
                <a:spcPts val="0"/>
              </a:spcBef>
              <a:spcAft>
                <a:spcPts val="0"/>
              </a:spcAft>
              <a:buClr>
                <a:srgbClr val="FFFFFF"/>
              </a:buClr>
              <a:buSzPts val="4800"/>
              <a:buNone/>
              <a:defRPr sz="4800">
                <a:solidFill>
                  <a:srgbClr val="FFFFFF"/>
                </a:solidFill>
              </a:defRPr>
            </a:lvl8pPr>
            <a:lvl9pPr lvl="8" algn="ctr">
              <a:lnSpc>
                <a:spcPct val="100000"/>
              </a:lnSpc>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101100" y="2863389"/>
            <a:ext cx="2446500" cy="1432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accent4"/>
              </a:buClr>
              <a:buSzPts val="2200"/>
              <a:buNone/>
              <a:defRPr sz="2200">
                <a:solidFill>
                  <a:schemeClr val="accent4"/>
                </a:solidFill>
              </a:defRPr>
            </a:lvl1pPr>
            <a:lvl2pPr lvl="1" algn="l">
              <a:lnSpc>
                <a:spcPct val="100000"/>
              </a:lnSpc>
              <a:spcBef>
                <a:spcPts val="0"/>
              </a:spcBef>
              <a:spcAft>
                <a:spcPts val="0"/>
              </a:spcAft>
              <a:buClr>
                <a:schemeClr val="accent4"/>
              </a:buClr>
              <a:buSzPts val="2200"/>
              <a:buNone/>
              <a:defRPr sz="2200">
                <a:solidFill>
                  <a:schemeClr val="accent4"/>
                </a:solidFill>
              </a:defRPr>
            </a:lvl2pPr>
            <a:lvl3pPr lvl="2" algn="l">
              <a:lnSpc>
                <a:spcPct val="100000"/>
              </a:lnSpc>
              <a:spcBef>
                <a:spcPts val="0"/>
              </a:spcBef>
              <a:spcAft>
                <a:spcPts val="0"/>
              </a:spcAft>
              <a:buClr>
                <a:schemeClr val="accent4"/>
              </a:buClr>
              <a:buSzPts val="2200"/>
              <a:buNone/>
              <a:defRPr sz="2200">
                <a:solidFill>
                  <a:schemeClr val="accent4"/>
                </a:solidFill>
              </a:defRPr>
            </a:lvl3pPr>
            <a:lvl4pPr lvl="3" algn="l">
              <a:lnSpc>
                <a:spcPct val="100000"/>
              </a:lnSpc>
              <a:spcBef>
                <a:spcPts val="0"/>
              </a:spcBef>
              <a:spcAft>
                <a:spcPts val="0"/>
              </a:spcAft>
              <a:buClr>
                <a:schemeClr val="accent4"/>
              </a:buClr>
              <a:buSzPts val="2200"/>
              <a:buNone/>
              <a:defRPr sz="2200">
                <a:solidFill>
                  <a:schemeClr val="accent4"/>
                </a:solidFill>
              </a:defRPr>
            </a:lvl4pPr>
            <a:lvl5pPr lvl="4" algn="l">
              <a:lnSpc>
                <a:spcPct val="100000"/>
              </a:lnSpc>
              <a:spcBef>
                <a:spcPts val="0"/>
              </a:spcBef>
              <a:spcAft>
                <a:spcPts val="0"/>
              </a:spcAft>
              <a:buClr>
                <a:schemeClr val="accent4"/>
              </a:buClr>
              <a:buSzPts val="2200"/>
              <a:buNone/>
              <a:defRPr sz="2200">
                <a:solidFill>
                  <a:schemeClr val="accent4"/>
                </a:solidFill>
              </a:defRPr>
            </a:lvl5pPr>
            <a:lvl6pPr lvl="5" algn="l">
              <a:lnSpc>
                <a:spcPct val="100000"/>
              </a:lnSpc>
              <a:spcBef>
                <a:spcPts val="0"/>
              </a:spcBef>
              <a:spcAft>
                <a:spcPts val="0"/>
              </a:spcAft>
              <a:buClr>
                <a:schemeClr val="accent4"/>
              </a:buClr>
              <a:buSzPts val="2200"/>
              <a:buNone/>
              <a:defRPr sz="2200">
                <a:solidFill>
                  <a:schemeClr val="accent4"/>
                </a:solidFill>
              </a:defRPr>
            </a:lvl6pPr>
            <a:lvl7pPr lvl="6" algn="l">
              <a:lnSpc>
                <a:spcPct val="100000"/>
              </a:lnSpc>
              <a:spcBef>
                <a:spcPts val="0"/>
              </a:spcBef>
              <a:spcAft>
                <a:spcPts val="0"/>
              </a:spcAft>
              <a:buClr>
                <a:schemeClr val="accent4"/>
              </a:buClr>
              <a:buSzPts val="2200"/>
              <a:buNone/>
              <a:defRPr sz="2200">
                <a:solidFill>
                  <a:schemeClr val="accent4"/>
                </a:solidFill>
              </a:defRPr>
            </a:lvl7pPr>
            <a:lvl8pPr lvl="7" algn="l">
              <a:lnSpc>
                <a:spcPct val="100000"/>
              </a:lnSpc>
              <a:spcBef>
                <a:spcPts val="0"/>
              </a:spcBef>
              <a:spcAft>
                <a:spcPts val="0"/>
              </a:spcAft>
              <a:buClr>
                <a:schemeClr val="accent4"/>
              </a:buClr>
              <a:buSzPts val="2200"/>
              <a:buNone/>
              <a:defRPr sz="2200">
                <a:solidFill>
                  <a:schemeClr val="accent4"/>
                </a:solidFill>
              </a:defRPr>
            </a:lvl8pPr>
            <a:lvl9pPr lvl="8" algn="l">
              <a:lnSpc>
                <a:spcPct val="100000"/>
              </a:lnSpc>
              <a:spcBef>
                <a:spcPts val="0"/>
              </a:spcBef>
              <a:spcAft>
                <a:spcPts val="0"/>
              </a:spcAft>
              <a:buClr>
                <a:schemeClr val="accent4"/>
              </a:buClr>
              <a:buSzPts val="2200"/>
              <a:buNone/>
              <a:defRPr sz="2200">
                <a:solidFill>
                  <a:schemeClr val="accent4"/>
                </a:solidFill>
              </a:defRPr>
            </a:lvl9pPr>
          </a:lstStyle>
          <a:p>
            <a:endParaRPr/>
          </a:p>
        </p:txBody>
      </p:sp>
      <p:sp>
        <p:nvSpPr>
          <p:cNvPr id="19" name="Google Shape;19;p3"/>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a:stretch/>
        </p:blipFill>
        <p:spPr>
          <a:xfrm>
            <a:off x="7429267" y="4562475"/>
            <a:ext cx="1386125" cy="428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24" name="Google Shape;24;p4"/>
          <p:cNvSpPr/>
          <p:nvPr/>
        </p:nvSpPr>
        <p:spPr>
          <a:xfrm>
            <a:off x="813273" y="1205841"/>
            <a:ext cx="1533600" cy="103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2">
            <a:alphaModFix/>
          </a:blip>
          <a:srcRect/>
          <a:stretch/>
        </p:blipFill>
        <p:spPr>
          <a:xfrm>
            <a:off x="7429267" y="4562475"/>
            <a:ext cx="1386125" cy="428625"/>
          </a:xfrm>
          <a:prstGeom prst="rect">
            <a:avLst/>
          </a:prstGeom>
          <a:noFill/>
          <a:ln>
            <a:noFill/>
          </a:ln>
        </p:spPr>
      </p:pic>
      <p:sp>
        <p:nvSpPr>
          <p:cNvPr id="27" name="Google Shape;27;p4"/>
          <p:cNvSpPr/>
          <p:nvPr/>
        </p:nvSpPr>
        <p:spPr>
          <a:xfrm>
            <a:off x="0" y="-1987"/>
            <a:ext cx="209400" cy="5143500"/>
          </a:xfrm>
          <a:prstGeom prst="rect">
            <a:avLst/>
          </a:prstGeom>
          <a:gradFill>
            <a:gsLst>
              <a:gs pos="0">
                <a:srgbClr val="0C2675"/>
              </a:gs>
              <a:gs pos="58999">
                <a:srgbClr val="00A2A0"/>
              </a:gs>
              <a:gs pos="100000">
                <a:srgbClr val="00A2A0">
                  <a:alpha val="1490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a:off x="813273" y="1205841"/>
            <a:ext cx="1533600" cy="103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5"/>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5"/>
          <p:cNvSpPr txBox="1">
            <a:spLocks noGrp="1"/>
          </p:cNvSpPr>
          <p:nvPr>
            <p:ph type="body" idx="1"/>
          </p:nvPr>
        </p:nvSpPr>
        <p:spPr>
          <a:xfrm>
            <a:off x="691200" y="1393425"/>
            <a:ext cx="3767400" cy="29178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2" name="Google Shape;32;p5"/>
          <p:cNvSpPr txBox="1">
            <a:spLocks noGrp="1"/>
          </p:cNvSpPr>
          <p:nvPr>
            <p:ph type="body" idx="2"/>
          </p:nvPr>
        </p:nvSpPr>
        <p:spPr>
          <a:xfrm>
            <a:off x="4685500" y="1393425"/>
            <a:ext cx="3767400" cy="29178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33" name="Google Shape;33;p5"/>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5"/>
          <p:cNvPicPr preferRelativeResize="0"/>
          <p:nvPr/>
        </p:nvPicPr>
        <p:blipFill rotWithShape="1">
          <a:blip r:embed="rId2">
            <a:alphaModFix/>
          </a:blip>
          <a:srcRect/>
          <a:stretch/>
        </p:blipFill>
        <p:spPr>
          <a:xfrm>
            <a:off x="7429267" y="4562475"/>
            <a:ext cx="1386125" cy="428625"/>
          </a:xfrm>
          <a:prstGeom prst="rect">
            <a:avLst/>
          </a:prstGeom>
          <a:noFill/>
          <a:ln>
            <a:noFill/>
          </a:ln>
        </p:spPr>
      </p:pic>
      <p:sp>
        <p:nvSpPr>
          <p:cNvPr id="35" name="Google Shape;35;p5"/>
          <p:cNvSpPr/>
          <p:nvPr/>
        </p:nvSpPr>
        <p:spPr>
          <a:xfrm>
            <a:off x="0" y="-1987"/>
            <a:ext cx="209400" cy="5143500"/>
          </a:xfrm>
          <a:prstGeom prst="rect">
            <a:avLst/>
          </a:prstGeom>
          <a:gradFill>
            <a:gsLst>
              <a:gs pos="0">
                <a:srgbClr val="0C2675"/>
              </a:gs>
              <a:gs pos="58999">
                <a:srgbClr val="00A2A0"/>
              </a:gs>
              <a:gs pos="100000">
                <a:srgbClr val="00A2A0">
                  <a:alpha val="1490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p:nvPr/>
        </p:nvSpPr>
        <p:spPr>
          <a:xfrm>
            <a:off x="813273" y="1205841"/>
            <a:ext cx="1533600" cy="103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6"/>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9" name="Google Shape;39;p6"/>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40" name="Google Shape;40;p6"/>
          <p:cNvPicPr preferRelativeResize="0"/>
          <p:nvPr/>
        </p:nvPicPr>
        <p:blipFill rotWithShape="1">
          <a:blip r:embed="rId2">
            <a:alphaModFix/>
          </a:blip>
          <a:srcRect/>
          <a:stretch/>
        </p:blipFill>
        <p:spPr>
          <a:xfrm>
            <a:off x="7429267" y="4562475"/>
            <a:ext cx="1386125" cy="428625"/>
          </a:xfrm>
          <a:prstGeom prst="rect">
            <a:avLst/>
          </a:prstGeom>
          <a:noFill/>
          <a:ln>
            <a:noFill/>
          </a:ln>
        </p:spPr>
      </p:pic>
      <p:sp>
        <p:nvSpPr>
          <p:cNvPr id="41" name="Google Shape;41;p6"/>
          <p:cNvSpPr/>
          <p:nvPr/>
        </p:nvSpPr>
        <p:spPr>
          <a:xfrm>
            <a:off x="0" y="-1987"/>
            <a:ext cx="209400" cy="5143500"/>
          </a:xfrm>
          <a:prstGeom prst="rect">
            <a:avLst/>
          </a:prstGeom>
          <a:gradFill>
            <a:gsLst>
              <a:gs pos="0">
                <a:srgbClr val="0C2675"/>
              </a:gs>
              <a:gs pos="58999">
                <a:srgbClr val="00A2A0"/>
              </a:gs>
              <a:gs pos="100000">
                <a:srgbClr val="00A2A0">
                  <a:alpha val="1490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7"/>
          <p:cNvSpPr txBox="1">
            <a:spLocks noGrp="1"/>
          </p:cNvSpPr>
          <p:nvPr>
            <p:ph type="body" idx="1"/>
          </p:nvPr>
        </p:nvSpPr>
        <p:spPr>
          <a:xfrm>
            <a:off x="457200" y="4258875"/>
            <a:ext cx="8229600" cy="7053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360"/>
              </a:spcBef>
              <a:spcAft>
                <a:spcPts val="0"/>
              </a:spcAft>
              <a:buClr>
                <a:schemeClr val="accent4"/>
              </a:buClr>
              <a:buSzPts val="1800"/>
              <a:buNone/>
              <a:defRPr sz="1800">
                <a:solidFill>
                  <a:schemeClr val="accent4"/>
                </a:solidFill>
              </a:defRPr>
            </a:lvl1pPr>
          </a:lstStyle>
          <a:p>
            <a:endParaRPr/>
          </a:p>
        </p:txBody>
      </p:sp>
      <p:sp>
        <p:nvSpPr>
          <p:cNvPr id="44" name="Google Shape;44;p7"/>
          <p:cNvSpPr/>
          <p:nvPr/>
        </p:nvSpPr>
        <p:spPr>
          <a:xfrm>
            <a:off x="3805198" y="4212742"/>
            <a:ext cx="1533600" cy="103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7"/>
          <p:cNvSpPr txBox="1">
            <a:spLocks noGrp="1"/>
          </p:cNvSpPr>
          <p:nvPr>
            <p:ph type="sldNum" idx="12"/>
          </p:nvPr>
        </p:nvSpPr>
        <p:spPr>
          <a:xfrm>
            <a:off x="4297650" y="4777483"/>
            <a:ext cx="548700" cy="3090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a:p>
        </p:txBody>
      </p:sp>
      <p:pic>
        <p:nvPicPr>
          <p:cNvPr id="46" name="Google Shape;46;p7"/>
          <p:cNvPicPr preferRelativeResize="0"/>
          <p:nvPr/>
        </p:nvPicPr>
        <p:blipFill rotWithShape="1">
          <a:blip r:embed="rId2">
            <a:alphaModFix/>
          </a:blip>
          <a:srcRect/>
          <a:stretch/>
        </p:blipFill>
        <p:spPr>
          <a:xfrm>
            <a:off x="7429267" y="4562475"/>
            <a:ext cx="1386125" cy="428625"/>
          </a:xfrm>
          <a:prstGeom prst="rect">
            <a:avLst/>
          </a:prstGeom>
          <a:noFill/>
          <a:ln>
            <a:noFill/>
          </a:ln>
        </p:spPr>
      </p:pic>
      <p:sp>
        <p:nvSpPr>
          <p:cNvPr id="47" name="Google Shape;47;p7"/>
          <p:cNvSpPr/>
          <p:nvPr/>
        </p:nvSpPr>
        <p:spPr>
          <a:xfrm rot="-5400000">
            <a:off x="4519650" y="528675"/>
            <a:ext cx="104700" cy="9144000"/>
          </a:xfrm>
          <a:prstGeom prst="rect">
            <a:avLst/>
          </a:prstGeom>
          <a:gradFill>
            <a:gsLst>
              <a:gs pos="0">
                <a:srgbClr val="0C2675"/>
              </a:gs>
              <a:gs pos="58999">
                <a:srgbClr val="00A2A0"/>
              </a:gs>
              <a:gs pos="100000">
                <a:srgbClr val="00A2A0">
                  <a:alpha val="14901"/>
                </a:srgbClr>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2"/>
              </a:buClr>
              <a:buSzPts val="3000"/>
              <a:buFont typeface="Open Sans"/>
              <a:buNone/>
              <a:defRPr sz="3000" b="0" i="0" u="none" strike="noStrike" cap="none">
                <a:solidFill>
                  <a:schemeClr val="lt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3000"/>
              <a:buFont typeface="Open Sans"/>
              <a:buNone/>
              <a:defRPr sz="3000" b="1" i="0" u="none" strike="noStrike" cap="none">
                <a:solidFill>
                  <a:schemeClr val="dk1"/>
                </a:solidFill>
                <a:latin typeface="Open Sans"/>
                <a:ea typeface="Open Sans"/>
                <a:cs typeface="Open Sans"/>
                <a:sym typeface="Open Sans"/>
              </a:defRPr>
            </a:lvl9pPr>
          </a:lstStyle>
          <a:p>
            <a:endParaRPr dirty="0"/>
          </a:p>
        </p:txBody>
      </p:sp>
      <p:sp>
        <p:nvSpPr>
          <p:cNvPr id="7" name="Google Shape;7;p1"/>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lt2"/>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1pPr>
            <a:lvl2pPr marL="914400" marR="0" lvl="1" indent="-381000" algn="l" rtl="0">
              <a:lnSpc>
                <a:spcPct val="100000"/>
              </a:lnSpc>
              <a:spcBef>
                <a:spcPts val="0"/>
              </a:spcBef>
              <a:spcAft>
                <a:spcPts val="0"/>
              </a:spcAft>
              <a:buClr>
                <a:schemeClr val="dk2"/>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2pPr>
            <a:lvl3pPr marL="1371600" marR="0" lvl="2" indent="-381000" algn="l" rtl="0">
              <a:lnSpc>
                <a:spcPct val="100000"/>
              </a:lnSpc>
              <a:spcBef>
                <a:spcPts val="0"/>
              </a:spcBef>
              <a:spcAft>
                <a:spcPts val="0"/>
              </a:spcAft>
              <a:buClr>
                <a:schemeClr val="accent1"/>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3pPr>
            <a:lvl4pPr marL="1828800" marR="0" lvl="3" indent="-381000" algn="l" rtl="0">
              <a:lnSpc>
                <a:spcPct val="100000"/>
              </a:lnSpc>
              <a:spcBef>
                <a:spcPts val="0"/>
              </a:spcBef>
              <a:spcAft>
                <a:spcPts val="0"/>
              </a:spcAft>
              <a:buClr>
                <a:schemeClr val="lt2"/>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4pPr>
            <a:lvl5pPr marL="2286000" marR="0" lvl="4" indent="-381000" algn="l" rtl="0">
              <a:lnSpc>
                <a:spcPct val="100000"/>
              </a:lnSpc>
              <a:spcBef>
                <a:spcPts val="0"/>
              </a:spcBef>
              <a:spcAft>
                <a:spcPts val="0"/>
              </a:spcAft>
              <a:buClr>
                <a:schemeClr val="dk2"/>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5pPr>
            <a:lvl6pPr marL="2743200" marR="0" lvl="5" indent="-381000" algn="l" rtl="0">
              <a:lnSpc>
                <a:spcPct val="100000"/>
              </a:lnSpc>
              <a:spcBef>
                <a:spcPts val="0"/>
              </a:spcBef>
              <a:spcAft>
                <a:spcPts val="0"/>
              </a:spcAft>
              <a:buClr>
                <a:schemeClr val="accent1"/>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6pPr>
            <a:lvl7pPr marL="3200400" marR="0" lvl="6" indent="-381000" algn="l" rtl="0">
              <a:lnSpc>
                <a:spcPct val="100000"/>
              </a:lnSpc>
              <a:spcBef>
                <a:spcPts val="0"/>
              </a:spcBef>
              <a:spcAft>
                <a:spcPts val="0"/>
              </a:spcAft>
              <a:buClr>
                <a:schemeClr val="dk1"/>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7pPr>
            <a:lvl8pPr marL="3657600" marR="0" lvl="7" indent="-381000" algn="l" rtl="0">
              <a:lnSpc>
                <a:spcPct val="100000"/>
              </a:lnSpc>
              <a:spcBef>
                <a:spcPts val="0"/>
              </a:spcBef>
              <a:spcAft>
                <a:spcPts val="0"/>
              </a:spcAft>
              <a:buClr>
                <a:schemeClr val="dk1"/>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8pPr>
            <a:lvl9pPr marL="4114800" marR="0" lvl="8" indent="-381000" algn="l" rtl="0">
              <a:lnSpc>
                <a:spcPct val="100000"/>
              </a:lnSpc>
              <a:spcBef>
                <a:spcPts val="0"/>
              </a:spcBef>
              <a:spcAft>
                <a:spcPts val="0"/>
              </a:spcAft>
              <a:buClr>
                <a:schemeClr val="dk1"/>
              </a:buClr>
              <a:buSzPts val="2400"/>
              <a:buFont typeface="Open Sans Light"/>
              <a:buChar char="■"/>
              <a:defRPr sz="2400" b="0" i="0" u="none" strike="noStrike" cap="none">
                <a:solidFill>
                  <a:schemeClr val="dk1"/>
                </a:solidFill>
                <a:latin typeface="Open Sans Light"/>
                <a:ea typeface="Open Sans Light"/>
                <a:cs typeface="Open Sans Light"/>
                <a:sym typeface="Open Sans Light"/>
              </a:defRPr>
            </a:lvl9pPr>
          </a:lstStyle>
          <a:p>
            <a:endParaRPr dirty="0"/>
          </a:p>
        </p:txBody>
      </p:sp>
      <p:sp>
        <p:nvSpPr>
          <p:cNvPr id="8" name="Google Shape;8;p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Calibri" panose="020F0502020204030204" pitchFamily="34" charset="0"/>
                <a:ea typeface="Open Sans"/>
                <a:cs typeface="Calibri" panose="020F0502020204030204" pitchFamily="34" charset="0"/>
                <a:sym typeface="Open Sans"/>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1"/>
                </a:solidFill>
                <a:latin typeface="Open Sans"/>
                <a:ea typeface="Open Sans"/>
                <a:cs typeface="Open Sans"/>
                <a:sym typeface="Open Sans"/>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rcrim.umn.edu/node/7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learning.umn.edu/portal/events/reg/participantTypeSelection.do?method=load&amp;entityId=26705124"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nrcrim.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8"/>
          <p:cNvSpPr txBox="1">
            <a:spLocks noGrp="1"/>
          </p:cNvSpPr>
          <p:nvPr>
            <p:ph type="ctrTitle"/>
          </p:nvPr>
        </p:nvSpPr>
        <p:spPr>
          <a:xfrm>
            <a:off x="804850" y="617625"/>
            <a:ext cx="6033300" cy="1804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dirty="0">
                <a:latin typeface="+mj-lt"/>
              </a:rPr>
              <a:t>COVID-19 Vaccine</a:t>
            </a:r>
            <a:endParaRPr dirty="0">
              <a:latin typeface="+mj-lt"/>
            </a:endParaRPr>
          </a:p>
        </p:txBody>
      </p:sp>
      <p:sp>
        <p:nvSpPr>
          <p:cNvPr id="53" name="Google Shape;53;p8"/>
          <p:cNvSpPr txBox="1">
            <a:spLocks noGrp="1"/>
          </p:cNvSpPr>
          <p:nvPr>
            <p:ph type="ctrTitle"/>
          </p:nvPr>
        </p:nvSpPr>
        <p:spPr>
          <a:xfrm>
            <a:off x="804850" y="3042250"/>
            <a:ext cx="7112700" cy="910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US" sz="2000" dirty="0">
                <a:latin typeface="+mn-lt"/>
              </a:rPr>
              <a:t>Guidance for Those Working with Refugee, Immigrant, and Migrant Communities</a:t>
            </a:r>
            <a:endParaRPr sz="20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Vaccines</a:t>
            </a:r>
            <a:endParaRPr sz="3600" dirty="0">
              <a:latin typeface="+mj-lt"/>
            </a:endParaRPr>
          </a:p>
        </p:txBody>
      </p:sp>
      <p:sp>
        <p:nvSpPr>
          <p:cNvPr id="116" name="Google Shape;116;p17"/>
          <p:cNvSpPr txBox="1">
            <a:spLocks noGrp="1"/>
          </p:cNvSpPr>
          <p:nvPr>
            <p:ph type="body" idx="1"/>
          </p:nvPr>
        </p:nvSpPr>
        <p:spPr>
          <a:xfrm>
            <a:off x="691200" y="1511100"/>
            <a:ext cx="4246500" cy="3247200"/>
          </a:xfrm>
          <a:prstGeom prst="rect">
            <a:avLst/>
          </a:prstGeom>
          <a:noFill/>
          <a:ln>
            <a:noFill/>
          </a:ln>
        </p:spPr>
        <p:txBody>
          <a:bodyPr spcFirstLastPara="1" wrap="square" lIns="91425" tIns="91425" rIns="91425" bIns="91425" anchor="t" anchorCtr="0">
            <a:normAutofit fontScale="92500"/>
          </a:bodyPr>
          <a:lstStyle/>
          <a:p>
            <a:pPr marL="457200" lvl="0" indent="-393356" algn="l" rtl="0">
              <a:lnSpc>
                <a:spcPct val="100000"/>
              </a:lnSpc>
              <a:spcBef>
                <a:spcPts val="600"/>
              </a:spcBef>
              <a:spcAft>
                <a:spcPts val="0"/>
              </a:spcAft>
              <a:buSzPts val="2595"/>
              <a:buFont typeface="Arial" panose="020B0604020202020204" pitchFamily="34" charset="0"/>
              <a:buChar char="•"/>
            </a:pPr>
            <a:r>
              <a:rPr lang="en-US" dirty="0">
                <a:latin typeface="+mj-lt"/>
              </a:rPr>
              <a:t>A vaccine is a product designed to help prevent diseases</a:t>
            </a:r>
            <a:endParaRPr dirty="0">
              <a:latin typeface="+mj-lt"/>
            </a:endParaRPr>
          </a:p>
          <a:p>
            <a:pPr marL="457200" lvl="0" indent="-393356" algn="l" rtl="0">
              <a:lnSpc>
                <a:spcPct val="100000"/>
              </a:lnSpc>
              <a:spcBef>
                <a:spcPts val="600"/>
              </a:spcBef>
              <a:spcAft>
                <a:spcPts val="0"/>
              </a:spcAft>
              <a:buSzPts val="2595"/>
              <a:buFont typeface="Arial" panose="020B0604020202020204" pitchFamily="34" charset="0"/>
              <a:buChar char="•"/>
            </a:pPr>
            <a:r>
              <a:rPr lang="en-US" dirty="0">
                <a:solidFill>
                  <a:srgbClr val="000000"/>
                </a:solidFill>
                <a:latin typeface="+mj-lt"/>
              </a:rPr>
              <a:t>Vaccines can help individuals from getting diseases such as:</a:t>
            </a:r>
            <a:endParaRPr dirty="0">
              <a:latin typeface="+mj-lt"/>
            </a:endParaRPr>
          </a:p>
          <a:p>
            <a:pPr marL="914400" lvl="1" indent="-393356" algn="l" rtl="0">
              <a:lnSpc>
                <a:spcPct val="100000"/>
              </a:lnSpc>
              <a:spcBef>
                <a:spcPts val="0"/>
              </a:spcBef>
              <a:spcAft>
                <a:spcPts val="0"/>
              </a:spcAft>
              <a:buSzPts val="2595"/>
              <a:buFont typeface="Arial" panose="020B0604020202020204" pitchFamily="34" charset="0"/>
              <a:buChar char="•"/>
            </a:pPr>
            <a:r>
              <a:rPr lang="en-US" dirty="0">
                <a:solidFill>
                  <a:srgbClr val="000000"/>
                </a:solidFill>
                <a:latin typeface="+mj-lt"/>
              </a:rPr>
              <a:t>Chickenpox</a:t>
            </a:r>
            <a:endParaRPr dirty="0">
              <a:latin typeface="+mj-lt"/>
            </a:endParaRPr>
          </a:p>
          <a:p>
            <a:pPr marL="914400" lvl="1" indent="-393356" algn="l" rtl="0">
              <a:lnSpc>
                <a:spcPct val="100000"/>
              </a:lnSpc>
              <a:spcBef>
                <a:spcPts val="0"/>
              </a:spcBef>
              <a:spcAft>
                <a:spcPts val="0"/>
              </a:spcAft>
              <a:buSzPts val="2595"/>
              <a:buFont typeface="Arial" panose="020B0604020202020204" pitchFamily="34" charset="0"/>
              <a:buChar char="•"/>
            </a:pPr>
            <a:r>
              <a:rPr lang="en-US" dirty="0">
                <a:solidFill>
                  <a:srgbClr val="000000"/>
                </a:solidFill>
                <a:latin typeface="+mj-lt"/>
              </a:rPr>
              <a:t>Influenza (flu)</a:t>
            </a:r>
            <a:endParaRPr dirty="0">
              <a:latin typeface="+mj-lt"/>
            </a:endParaRPr>
          </a:p>
          <a:p>
            <a:pPr marL="914400" lvl="1" indent="-393356" algn="l" rtl="0">
              <a:lnSpc>
                <a:spcPct val="100000"/>
              </a:lnSpc>
              <a:spcBef>
                <a:spcPts val="0"/>
              </a:spcBef>
              <a:spcAft>
                <a:spcPts val="0"/>
              </a:spcAft>
              <a:buSzPts val="2595"/>
              <a:buFont typeface="Arial" panose="020B0604020202020204" pitchFamily="34" charset="0"/>
              <a:buChar char="•"/>
            </a:pPr>
            <a:r>
              <a:rPr lang="en-US" dirty="0">
                <a:solidFill>
                  <a:srgbClr val="000000"/>
                </a:solidFill>
                <a:latin typeface="+mj-lt"/>
              </a:rPr>
              <a:t>COVID-19</a:t>
            </a:r>
            <a:endParaRPr dirty="0">
              <a:latin typeface="+mj-lt"/>
            </a:endParaRPr>
          </a:p>
        </p:txBody>
      </p:sp>
      <p:sp>
        <p:nvSpPr>
          <p:cNvPr id="117" name="Google Shape;117;p17"/>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10</a:t>
            </a:fld>
            <a:endParaRPr>
              <a:latin typeface="+mj-lt"/>
            </a:endParaRPr>
          </a:p>
        </p:txBody>
      </p:sp>
      <p:pic>
        <p:nvPicPr>
          <p:cNvPr id="118" name="Google Shape;118;p17" descr="moderna covid-19 vaccine vial"/>
          <p:cNvPicPr preferRelativeResize="0"/>
          <p:nvPr/>
        </p:nvPicPr>
        <p:blipFill rotWithShape="1">
          <a:blip r:embed="rId3">
            <a:alphaModFix/>
          </a:blip>
          <a:srcRect/>
          <a:stretch/>
        </p:blipFill>
        <p:spPr>
          <a:xfrm>
            <a:off x="5108500" y="1507788"/>
            <a:ext cx="3191900" cy="21279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Vaccines</a:t>
            </a:r>
            <a:endParaRPr sz="3600" dirty="0">
              <a:latin typeface="+mj-lt"/>
            </a:endParaRPr>
          </a:p>
        </p:txBody>
      </p:sp>
      <p:sp>
        <p:nvSpPr>
          <p:cNvPr id="124" name="Google Shape;124;p18"/>
          <p:cNvSpPr txBox="1">
            <a:spLocks noGrp="1"/>
          </p:cNvSpPr>
          <p:nvPr>
            <p:ph type="body" idx="1"/>
          </p:nvPr>
        </p:nvSpPr>
        <p:spPr>
          <a:xfrm>
            <a:off x="691200" y="1511100"/>
            <a:ext cx="59970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solidFill>
                  <a:srgbClr val="000000"/>
                </a:solidFill>
                <a:latin typeface="+mj-lt"/>
              </a:rPr>
              <a:t>Vaccines keep communities safe and healthy by:</a:t>
            </a:r>
            <a:endParaRPr dirty="0">
              <a:solidFill>
                <a:srgbClr val="000000"/>
              </a:solidFill>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Supporting herd immunity </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solidFill>
                  <a:srgbClr val="000000"/>
                </a:solidFill>
                <a:latin typeface="+mj-lt"/>
              </a:rPr>
              <a:t>Preventing a disease from spreading</a:t>
            </a:r>
            <a:endParaRPr dirty="0">
              <a:solidFill>
                <a:srgbClr val="000000"/>
              </a:solidFill>
              <a:latin typeface="+mj-lt"/>
            </a:endParaRPr>
          </a:p>
          <a:p>
            <a:pPr marL="1028700" lvl="1" indent="-342900" algn="l" rtl="0">
              <a:lnSpc>
                <a:spcPct val="100000"/>
              </a:lnSpc>
              <a:spcBef>
                <a:spcPts val="0"/>
              </a:spcBef>
              <a:spcAft>
                <a:spcPts val="0"/>
              </a:spcAft>
              <a:buSzPts val="2400"/>
              <a:buFont typeface="Arial" panose="020B0604020202020204" pitchFamily="34" charset="0"/>
              <a:buChar char="•"/>
            </a:pPr>
            <a:endParaRPr dirty="0">
              <a:latin typeface="+mj-lt"/>
            </a:endParaRPr>
          </a:p>
        </p:txBody>
      </p:sp>
      <p:sp>
        <p:nvSpPr>
          <p:cNvPr id="125" name="Google Shape;125;p18"/>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11</a:t>
            </a:fld>
            <a:endParaRPr>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COVID-19</a:t>
            </a:r>
            <a:endParaRPr sz="3600" dirty="0">
              <a:latin typeface="+mj-lt"/>
            </a:endParaRPr>
          </a:p>
        </p:txBody>
      </p:sp>
      <p:sp>
        <p:nvSpPr>
          <p:cNvPr id="131" name="Google Shape;131;p19"/>
          <p:cNvSpPr txBox="1">
            <a:spLocks noGrp="1"/>
          </p:cNvSpPr>
          <p:nvPr>
            <p:ph type="body" idx="1"/>
          </p:nvPr>
        </p:nvSpPr>
        <p:spPr>
          <a:xfrm>
            <a:off x="691200" y="1511100"/>
            <a:ext cx="7152600" cy="3247200"/>
          </a:xfrm>
          <a:prstGeom prst="rect">
            <a:avLst/>
          </a:prstGeom>
          <a:noFill/>
          <a:ln>
            <a:noFill/>
          </a:ln>
        </p:spPr>
        <p:txBody>
          <a:bodyPr spcFirstLastPara="1" wrap="square" lIns="91425" tIns="91425" rIns="91425" bIns="91425" anchor="t" anchorCtr="0">
            <a:normAutofit/>
          </a:bodyPr>
          <a:lstStyle/>
          <a:p>
            <a:pPr>
              <a:lnSpc>
                <a:spcPct val="115000"/>
              </a:lnSpc>
              <a:spcBef>
                <a:spcPts val="0"/>
              </a:spcBef>
              <a:buFont typeface="Arial" panose="020B0604020202020204" pitchFamily="34" charset="0"/>
              <a:buChar char="•"/>
            </a:pPr>
            <a:r>
              <a:rPr lang="en-US" dirty="0">
                <a:latin typeface="+mj-lt"/>
              </a:rPr>
              <a:t>A virus is a kind of germ that makes</a:t>
            </a:r>
            <a:r>
              <a:rPr lang="en-US" dirty="0">
                <a:highlight>
                  <a:schemeClr val="lt1"/>
                </a:highlight>
                <a:latin typeface="+mj-lt"/>
              </a:rPr>
              <a:t> a person sick</a:t>
            </a:r>
          </a:p>
          <a:p>
            <a:pPr>
              <a:lnSpc>
                <a:spcPct val="115000"/>
              </a:lnSpc>
              <a:spcBef>
                <a:spcPts val="0"/>
              </a:spcBef>
              <a:buFont typeface="Arial" panose="020B0604020202020204" pitchFamily="34" charset="0"/>
              <a:buChar char="•"/>
            </a:pPr>
            <a:r>
              <a:rPr lang="en-US" dirty="0">
                <a:latin typeface="+mj-lt"/>
              </a:rPr>
              <a:t>COVID-19 is a disease caused by a virus discovered in 2019</a:t>
            </a:r>
          </a:p>
          <a:p>
            <a:pPr lvl="0" algn="l" rtl="0">
              <a:lnSpc>
                <a:spcPct val="115000"/>
              </a:lnSpc>
              <a:spcBef>
                <a:spcPts val="0"/>
              </a:spcBef>
              <a:spcAft>
                <a:spcPts val="0"/>
              </a:spcAft>
              <a:buSzPts val="2400"/>
              <a:buFont typeface="Arial" panose="020B0604020202020204" pitchFamily="34" charset="0"/>
              <a:buChar char="•"/>
            </a:pPr>
            <a:endParaRPr dirty="0">
              <a:highlight>
                <a:schemeClr val="lt1"/>
              </a:highlight>
              <a:latin typeface="+mj-lt"/>
            </a:endParaRPr>
          </a:p>
        </p:txBody>
      </p:sp>
      <p:sp>
        <p:nvSpPr>
          <p:cNvPr id="132" name="Google Shape;132;p19"/>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12</a:t>
            </a:fld>
            <a:endParaRPr>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How Vaccines Are Made</a:t>
            </a:r>
            <a:endParaRPr sz="3600" dirty="0">
              <a:latin typeface="+mj-lt"/>
            </a:endParaRPr>
          </a:p>
        </p:txBody>
      </p:sp>
      <p:sp>
        <p:nvSpPr>
          <p:cNvPr id="138" name="Google Shape;138;p20"/>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Arial" panose="020B0604020202020204" pitchFamily="34" charset="0"/>
              <a:buChar char="•"/>
            </a:pPr>
            <a:r>
              <a:rPr lang="en-US" sz="2200" dirty="0">
                <a:latin typeface="+mj-lt"/>
              </a:rPr>
              <a:t>A virus can be used to make a vaccine in different ways:</a:t>
            </a:r>
            <a:endParaRPr sz="2200" dirty="0">
              <a:latin typeface="+mj-lt"/>
            </a:endParaRPr>
          </a:p>
          <a:p>
            <a:pPr marL="914400" lvl="1" indent="-368300" algn="l" rtl="0">
              <a:lnSpc>
                <a:spcPct val="115000"/>
              </a:lnSpc>
              <a:spcBef>
                <a:spcPts val="0"/>
              </a:spcBef>
              <a:spcAft>
                <a:spcPts val="0"/>
              </a:spcAft>
              <a:buSzPts val="2200"/>
              <a:buFont typeface="Arial" panose="020B0604020202020204" pitchFamily="34" charset="0"/>
              <a:buChar char="•"/>
            </a:pPr>
            <a:r>
              <a:rPr lang="en-US" sz="2200" dirty="0">
                <a:latin typeface="+mj-lt"/>
              </a:rPr>
              <a:t>Using a whole virus by using it when it is dead or weakened (like Chickenpox, flu and MMR)</a:t>
            </a:r>
            <a:endParaRPr sz="2200" dirty="0">
              <a:latin typeface="+mj-lt"/>
            </a:endParaRPr>
          </a:p>
          <a:p>
            <a:pPr marL="914400" lvl="1" indent="-368300" algn="l" rtl="0">
              <a:lnSpc>
                <a:spcPct val="115000"/>
              </a:lnSpc>
              <a:spcBef>
                <a:spcPts val="0"/>
              </a:spcBef>
              <a:spcAft>
                <a:spcPts val="0"/>
              </a:spcAft>
              <a:buSzPts val="2200"/>
              <a:buFont typeface="Arial" panose="020B0604020202020204" pitchFamily="34" charset="0"/>
              <a:buChar char="•"/>
            </a:pPr>
            <a:r>
              <a:rPr lang="en-US" sz="2200" dirty="0">
                <a:latin typeface="+mj-lt"/>
              </a:rPr>
              <a:t>Using a piece of the virus (like tetanus and hepatitis B vaccines are made)</a:t>
            </a:r>
            <a:endParaRPr sz="2200" dirty="0">
              <a:latin typeface="+mj-lt"/>
            </a:endParaRPr>
          </a:p>
          <a:p>
            <a:pPr marL="914400" lvl="1" indent="-368300" algn="l" rtl="0">
              <a:lnSpc>
                <a:spcPct val="115000"/>
              </a:lnSpc>
              <a:spcBef>
                <a:spcPts val="0"/>
              </a:spcBef>
              <a:spcAft>
                <a:spcPts val="0"/>
              </a:spcAft>
              <a:buSzPts val="2200"/>
              <a:buFont typeface="Arial" panose="020B0604020202020204" pitchFamily="34" charset="0"/>
              <a:buChar char="•"/>
            </a:pPr>
            <a:r>
              <a:rPr lang="en-US" sz="2200" dirty="0">
                <a:latin typeface="+mj-lt"/>
              </a:rPr>
              <a:t>Without using any of the virus itself (how mRNA vaccines are made) </a:t>
            </a:r>
            <a:endParaRPr sz="2200" dirty="0">
              <a:latin typeface="+mj-lt"/>
            </a:endParaRPr>
          </a:p>
          <a:p>
            <a:pPr marL="1257300" lvl="0" indent="-342900" algn="l" rtl="0">
              <a:lnSpc>
                <a:spcPct val="115000"/>
              </a:lnSpc>
              <a:spcBef>
                <a:spcPts val="0"/>
              </a:spcBef>
              <a:spcAft>
                <a:spcPts val="0"/>
              </a:spcAft>
              <a:buFont typeface="Arial" panose="020B0604020202020204" pitchFamily="34" charset="0"/>
              <a:buChar char="•"/>
            </a:pPr>
            <a:endParaRPr sz="2000" dirty="0">
              <a:latin typeface="+mj-lt"/>
            </a:endParaRPr>
          </a:p>
        </p:txBody>
      </p:sp>
      <p:sp>
        <p:nvSpPr>
          <p:cNvPr id="139" name="Google Shape;139;p20"/>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13</a:t>
            </a:fld>
            <a:endParaRPr>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COVID-19 Vaccines</a:t>
            </a:r>
            <a:endParaRPr sz="3600" dirty="0">
              <a:latin typeface="+mj-lt"/>
            </a:endParaRPr>
          </a:p>
        </p:txBody>
      </p:sp>
      <p:sp>
        <p:nvSpPr>
          <p:cNvPr id="145" name="Google Shape;145;p21"/>
          <p:cNvSpPr txBox="1">
            <a:spLocks noGrp="1"/>
          </p:cNvSpPr>
          <p:nvPr>
            <p:ph type="body" idx="1"/>
          </p:nvPr>
        </p:nvSpPr>
        <p:spPr>
          <a:xfrm>
            <a:off x="691200" y="1511100"/>
            <a:ext cx="7761600" cy="3051756"/>
          </a:xfrm>
          <a:prstGeom prst="rect">
            <a:avLst/>
          </a:prstGeom>
          <a:noFill/>
          <a:ln>
            <a:noFill/>
          </a:ln>
        </p:spPr>
        <p:txBody>
          <a:bodyPr spcFirstLastPara="1" wrap="square" lIns="91425" tIns="91425" rIns="91425" bIns="91425" anchor="t" anchorCtr="0">
            <a:normAutofit/>
          </a:bodyPr>
          <a:lstStyle/>
          <a:p>
            <a:pPr lvl="0" algn="l" rtl="0">
              <a:spcBef>
                <a:spcPts val="600"/>
              </a:spcBef>
              <a:spcAft>
                <a:spcPts val="0"/>
              </a:spcAft>
              <a:buSzPts val="2400"/>
              <a:buFont typeface="Arial" panose="020B0604020202020204" pitchFamily="34" charset="0"/>
              <a:buChar char="•"/>
            </a:pPr>
            <a:r>
              <a:rPr lang="en-US" dirty="0">
                <a:latin typeface="+mj-lt"/>
              </a:rPr>
              <a:t>No COVID-19 vaccine is made using the whole killed or weakened viruses </a:t>
            </a:r>
          </a:p>
          <a:p>
            <a:pPr lvl="0" algn="l" rtl="0">
              <a:spcBef>
                <a:spcPts val="600"/>
              </a:spcBef>
              <a:spcAft>
                <a:spcPts val="0"/>
              </a:spcAft>
              <a:buSzPts val="2400"/>
              <a:buFont typeface="Arial" panose="020B0604020202020204" pitchFamily="34" charset="0"/>
              <a:buChar char="•"/>
            </a:pPr>
            <a:r>
              <a:rPr lang="en-US" dirty="0">
                <a:latin typeface="+mj-lt"/>
              </a:rPr>
              <a:t>One vaccine is made with a piece of the COVID virus, and two are mRNA vaccines and made with no virus </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None of the vaccines can give a person COVID-19</a:t>
            </a:r>
            <a:endParaRPr dirty="0">
              <a:latin typeface="+mj-lt"/>
            </a:endParaRPr>
          </a:p>
        </p:txBody>
      </p:sp>
      <p:sp>
        <p:nvSpPr>
          <p:cNvPr id="146" name="Google Shape;146;p2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14</a:t>
            </a:fld>
            <a:endParaRPr>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COVID-19 Vaccines</a:t>
            </a:r>
            <a:endParaRPr sz="3600" dirty="0">
              <a:latin typeface="+mj-lt"/>
            </a:endParaRPr>
          </a:p>
        </p:txBody>
      </p:sp>
      <p:sp>
        <p:nvSpPr>
          <p:cNvPr id="145" name="Google Shape;145;p21"/>
          <p:cNvSpPr txBox="1">
            <a:spLocks noGrp="1"/>
          </p:cNvSpPr>
          <p:nvPr>
            <p:ph type="body" idx="1"/>
          </p:nvPr>
        </p:nvSpPr>
        <p:spPr>
          <a:xfrm>
            <a:off x="691200" y="1511100"/>
            <a:ext cx="7761600" cy="1806032"/>
          </a:xfrm>
          <a:prstGeom prst="rect">
            <a:avLst/>
          </a:prstGeom>
          <a:noFill/>
          <a:ln>
            <a:noFill/>
          </a:ln>
        </p:spPr>
        <p:txBody>
          <a:bodyPr spcFirstLastPara="1" wrap="square" lIns="91425" tIns="91425" rIns="91425" bIns="91425" anchor="t" anchorCtr="0">
            <a:normAutofit/>
          </a:bodyPr>
          <a:lstStyle/>
          <a:p>
            <a:pPr lvl="0" algn="l" rtl="0">
              <a:spcBef>
                <a:spcPts val="600"/>
              </a:spcBef>
              <a:spcAft>
                <a:spcPts val="0"/>
              </a:spcAft>
              <a:buSzPts val="2400"/>
              <a:buFont typeface="Arial" panose="020B0604020202020204" pitchFamily="34" charset="0"/>
              <a:buChar char="•"/>
            </a:pPr>
            <a:r>
              <a:rPr lang="en-US" dirty="0">
                <a:latin typeface="+mj-lt"/>
              </a:rPr>
              <a:t>All three COVID-19 vaccines protect people by making their body recognize a piece of the outside of the COVID-19 virus called the “spike protein”.</a:t>
            </a:r>
            <a:endParaRPr dirty="0">
              <a:latin typeface="+mj-lt"/>
            </a:endParaRPr>
          </a:p>
        </p:txBody>
      </p:sp>
      <p:sp>
        <p:nvSpPr>
          <p:cNvPr id="146" name="Google Shape;146;p2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15</a:t>
            </a:fld>
            <a:endParaRPr>
              <a:latin typeface="+mj-lt"/>
            </a:endParaRPr>
          </a:p>
        </p:txBody>
      </p:sp>
      <p:pic>
        <p:nvPicPr>
          <p:cNvPr id="3" name="Picture 2" descr="A picture containing plant&#10;&#10;Description automatically generated">
            <a:extLst>
              <a:ext uri="{FF2B5EF4-FFF2-40B4-BE49-F238E27FC236}">
                <a16:creationId xmlns:a16="http://schemas.microsoft.com/office/drawing/2014/main" id="{FEE4C66D-994A-AD4D-81CB-E933FA3D99B5}"/>
              </a:ext>
            </a:extLst>
          </p:cNvPr>
          <p:cNvPicPr>
            <a:picLocks noChangeAspect="1"/>
          </p:cNvPicPr>
          <p:nvPr/>
        </p:nvPicPr>
        <p:blipFill>
          <a:blip r:embed="rId3"/>
          <a:stretch>
            <a:fillRect/>
          </a:stretch>
        </p:blipFill>
        <p:spPr>
          <a:xfrm>
            <a:off x="1913366" y="3146507"/>
            <a:ext cx="3293916" cy="1844593"/>
          </a:xfrm>
          <a:prstGeom prst="rect">
            <a:avLst/>
          </a:prstGeom>
        </p:spPr>
      </p:pic>
      <p:cxnSp>
        <p:nvCxnSpPr>
          <p:cNvPr id="5" name="Straight Arrow Connector 4">
            <a:extLst>
              <a:ext uri="{FF2B5EF4-FFF2-40B4-BE49-F238E27FC236}">
                <a16:creationId xmlns:a16="http://schemas.microsoft.com/office/drawing/2014/main" id="{DA2A79B6-6A32-8147-970C-79747E2B03E3}"/>
              </a:ext>
            </a:extLst>
          </p:cNvPr>
          <p:cNvCxnSpPr>
            <a:cxnSpLocks/>
          </p:cNvCxnSpPr>
          <p:nvPr/>
        </p:nvCxnSpPr>
        <p:spPr>
          <a:xfrm flipH="1">
            <a:off x="4572000" y="3585236"/>
            <a:ext cx="1177046" cy="2431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FE26017-D259-AD44-8AAD-06B6EA495284}"/>
              </a:ext>
            </a:extLst>
          </p:cNvPr>
          <p:cNvSpPr txBox="1"/>
          <p:nvPr/>
        </p:nvSpPr>
        <p:spPr>
          <a:xfrm>
            <a:off x="5837888" y="3369286"/>
            <a:ext cx="1798890" cy="523220"/>
          </a:xfrm>
          <a:prstGeom prst="rect">
            <a:avLst/>
          </a:prstGeom>
          <a:noFill/>
        </p:spPr>
        <p:txBody>
          <a:bodyPr wrap="none" rtlCol="0">
            <a:spAutoFit/>
          </a:bodyPr>
          <a:lstStyle/>
          <a:p>
            <a:r>
              <a:rPr lang="en-US" dirty="0">
                <a:latin typeface="+mj-lt"/>
              </a:rPr>
              <a:t>The red knobs are the </a:t>
            </a:r>
          </a:p>
          <a:p>
            <a:r>
              <a:rPr lang="en-US" dirty="0">
                <a:latin typeface="+mj-lt"/>
              </a:rPr>
              <a:t>“spike protein”</a:t>
            </a:r>
          </a:p>
        </p:txBody>
      </p:sp>
    </p:spTree>
    <p:extLst>
      <p:ext uri="{BB962C8B-B14F-4D97-AF65-F5344CB8AC3E}">
        <p14:creationId xmlns:p14="http://schemas.microsoft.com/office/powerpoint/2010/main" val="2840200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solidFill>
                  <a:srgbClr val="0C2675"/>
                </a:solidFill>
                <a:latin typeface="+mj-lt"/>
              </a:rPr>
              <a:t>Pfizer and Moderna COVID-19 Vaccines</a:t>
            </a:r>
            <a:endParaRPr sz="3600" dirty="0">
              <a:latin typeface="+mj-lt"/>
            </a:endParaRPr>
          </a:p>
        </p:txBody>
      </p:sp>
      <p:sp>
        <p:nvSpPr>
          <p:cNvPr id="152" name="Google Shape;152;p22"/>
          <p:cNvSpPr txBox="1">
            <a:spLocks noGrp="1"/>
          </p:cNvSpPr>
          <p:nvPr>
            <p:ph type="body" idx="1"/>
          </p:nvPr>
        </p:nvSpPr>
        <p:spPr>
          <a:xfrm>
            <a:off x="691200" y="1511100"/>
            <a:ext cx="7761600" cy="3051900"/>
          </a:xfrm>
          <a:prstGeom prst="rect">
            <a:avLst/>
          </a:prstGeom>
          <a:noFill/>
          <a:ln>
            <a:noFill/>
          </a:ln>
        </p:spPr>
        <p:txBody>
          <a:bodyPr spcFirstLastPara="1" wrap="square" lIns="91425" tIns="91425" rIns="91425" bIns="91425" anchor="t" anchorCtr="0">
            <a:normAutofit/>
          </a:bodyPr>
          <a:lstStyle/>
          <a:p>
            <a:pPr marL="457200" lvl="0" indent="-419100" algn="l" rtl="0">
              <a:lnSpc>
                <a:spcPct val="115000"/>
              </a:lnSpc>
              <a:spcBef>
                <a:spcPts val="0"/>
              </a:spcBef>
              <a:spcAft>
                <a:spcPts val="0"/>
              </a:spcAft>
              <a:buClr>
                <a:srgbClr val="0C2675"/>
              </a:buClr>
              <a:buSzPts val="3000"/>
              <a:buFont typeface="Arial" panose="020B0604020202020204" pitchFamily="34" charset="0"/>
              <a:buChar char="•"/>
            </a:pPr>
            <a:r>
              <a:rPr lang="en-US" dirty="0">
                <a:latin typeface="+mj-lt"/>
              </a:rPr>
              <a:t>Use messenger RNA (mRNA)</a:t>
            </a:r>
            <a:endParaRPr dirty="0">
              <a:latin typeface="+mj-lt"/>
            </a:endParaRPr>
          </a:p>
          <a:p>
            <a:pPr marL="457200" lvl="0" indent="-419100" algn="l" rtl="0">
              <a:lnSpc>
                <a:spcPct val="115000"/>
              </a:lnSpc>
              <a:spcBef>
                <a:spcPts val="0"/>
              </a:spcBef>
              <a:spcAft>
                <a:spcPts val="0"/>
              </a:spcAft>
              <a:buClr>
                <a:srgbClr val="0C2675"/>
              </a:buClr>
              <a:buSzPts val="3000"/>
              <a:buFont typeface="Arial" panose="020B0604020202020204" pitchFamily="34" charset="0"/>
              <a:buChar char="•"/>
            </a:pPr>
            <a:r>
              <a:rPr lang="en-US" dirty="0">
                <a:latin typeface="+mj-lt"/>
              </a:rPr>
              <a:t>mRNA is a protein that:</a:t>
            </a:r>
          </a:p>
          <a:p>
            <a:pPr lvl="1" indent="-368300">
              <a:lnSpc>
                <a:spcPct val="115000"/>
              </a:lnSpc>
              <a:buClr>
                <a:srgbClr val="00A2A0"/>
              </a:buClr>
              <a:buSzPts val="2200"/>
              <a:buFont typeface="Arial" panose="020B0604020202020204" pitchFamily="34" charset="0"/>
              <a:buChar char="•"/>
            </a:pPr>
            <a:r>
              <a:rPr lang="en-US" sz="2200" dirty="0">
                <a:latin typeface="+mj-lt"/>
              </a:rPr>
              <a:t>Gives a body instructions to recognize the COVID virus that causes the disease and to kill it before it can make you sick</a:t>
            </a:r>
            <a:endParaRPr sz="2200" dirty="0">
              <a:latin typeface="+mj-lt"/>
            </a:endParaRPr>
          </a:p>
          <a:p>
            <a:pPr marL="457200" lvl="0" indent="-419100" algn="l" rtl="0">
              <a:lnSpc>
                <a:spcPct val="115000"/>
              </a:lnSpc>
              <a:spcBef>
                <a:spcPts val="0"/>
              </a:spcBef>
              <a:spcAft>
                <a:spcPts val="0"/>
              </a:spcAft>
              <a:buClr>
                <a:srgbClr val="0C2675"/>
              </a:buClr>
              <a:buSzPts val="3000"/>
              <a:buFont typeface="Arial" panose="020B0604020202020204" pitchFamily="34" charset="0"/>
              <a:buChar char="•"/>
            </a:pPr>
            <a:r>
              <a:rPr lang="en-US" dirty="0">
                <a:latin typeface="+mj-lt"/>
              </a:rPr>
              <a:t>mRNA is not DNA, and does not interact or change an individual’s DNA in any way</a:t>
            </a:r>
            <a:endParaRPr sz="3000" dirty="0">
              <a:solidFill>
                <a:srgbClr val="0C2675"/>
              </a:solidFill>
              <a:latin typeface="+mj-lt"/>
            </a:endParaRPr>
          </a:p>
        </p:txBody>
      </p:sp>
      <p:sp>
        <p:nvSpPr>
          <p:cNvPr id="153" name="Google Shape;153;p22"/>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16</a:t>
            </a:fld>
            <a:endParaRPr>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Johnson &amp; Johnson COVID-19 Vaccine</a:t>
            </a:r>
            <a:endParaRPr sz="3600" dirty="0">
              <a:latin typeface="+mj-lt"/>
            </a:endParaRPr>
          </a:p>
        </p:txBody>
      </p:sp>
      <p:sp>
        <p:nvSpPr>
          <p:cNvPr id="159" name="Google Shape;159;p23"/>
          <p:cNvSpPr txBox="1">
            <a:spLocks noGrp="1"/>
          </p:cNvSpPr>
          <p:nvPr>
            <p:ph type="body" idx="1"/>
          </p:nvPr>
        </p:nvSpPr>
        <p:spPr>
          <a:xfrm>
            <a:off x="691200" y="1511100"/>
            <a:ext cx="7761600" cy="3051900"/>
          </a:xfrm>
          <a:prstGeom prst="rect">
            <a:avLst/>
          </a:prstGeom>
          <a:noFill/>
          <a:ln>
            <a:noFill/>
          </a:ln>
        </p:spPr>
        <p:txBody>
          <a:bodyPr spcFirstLastPara="1" wrap="square" lIns="91425" tIns="91425" rIns="91425" bIns="91425" anchor="t" anchorCtr="0">
            <a:normAutofit/>
          </a:bodyPr>
          <a:lstStyle/>
          <a:p>
            <a:pPr marL="457200" lvl="0" indent="-419100" algn="l" rtl="0">
              <a:lnSpc>
                <a:spcPct val="115000"/>
              </a:lnSpc>
              <a:spcBef>
                <a:spcPts val="0"/>
              </a:spcBef>
              <a:spcAft>
                <a:spcPts val="0"/>
              </a:spcAft>
              <a:buClr>
                <a:srgbClr val="0C2675"/>
              </a:buClr>
              <a:buSzPts val="3000"/>
              <a:buFont typeface="Arial" panose="020B0604020202020204" pitchFamily="34" charset="0"/>
              <a:buChar char="•"/>
            </a:pPr>
            <a:r>
              <a:rPr lang="en-US" dirty="0">
                <a:latin typeface="+mj-lt"/>
              </a:rPr>
              <a:t>Attaches a piece of the COVID virus (the spike protein) to a harmless, killed virus (adenovirus)</a:t>
            </a:r>
            <a:endParaRPr dirty="0">
              <a:latin typeface="+mj-lt"/>
            </a:endParaRPr>
          </a:p>
          <a:p>
            <a:pPr marL="457200" lvl="0" indent="-419100" algn="l" rtl="0">
              <a:lnSpc>
                <a:spcPct val="115000"/>
              </a:lnSpc>
              <a:spcBef>
                <a:spcPts val="0"/>
              </a:spcBef>
              <a:spcAft>
                <a:spcPts val="0"/>
              </a:spcAft>
              <a:buClr>
                <a:srgbClr val="0C2675"/>
              </a:buClr>
              <a:buSzPts val="3000"/>
              <a:buFont typeface="Arial" panose="020B0604020202020204" pitchFamily="34" charset="0"/>
              <a:buChar char="•"/>
            </a:pPr>
            <a:r>
              <a:rPr lang="en-US" dirty="0">
                <a:latin typeface="+mj-lt"/>
              </a:rPr>
              <a:t>After vaccination, like with the mRNA vaccine, if a person catches COVID their body kills the virus before it can make them sick.</a:t>
            </a:r>
            <a:endParaRPr dirty="0">
              <a:latin typeface="+mj-lt"/>
            </a:endParaRPr>
          </a:p>
        </p:txBody>
      </p:sp>
      <p:sp>
        <p:nvSpPr>
          <p:cNvPr id="160" name="Google Shape;160;p23"/>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17</a:t>
            </a:fld>
            <a:endParaRPr>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Vaccine Ingredients</a:t>
            </a:r>
            <a:endParaRPr sz="3600" dirty="0">
              <a:latin typeface="+mj-lt"/>
            </a:endParaRPr>
          </a:p>
        </p:txBody>
      </p:sp>
      <p:sp>
        <p:nvSpPr>
          <p:cNvPr id="174" name="Google Shape;174;p25"/>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Do </a:t>
            </a:r>
            <a:r>
              <a:rPr lang="en-US" b="1" dirty="0">
                <a:latin typeface="+mj-lt"/>
                <a:ea typeface="Open Sans"/>
                <a:cs typeface="Open Sans"/>
                <a:sym typeface="Open Sans"/>
              </a:rPr>
              <a:t>not</a:t>
            </a:r>
            <a:r>
              <a:rPr lang="en-US" dirty="0">
                <a:latin typeface="+mj-lt"/>
              </a:rPr>
              <a:t> include: </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Eggs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Pork products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Gelatin</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Latex</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Preservatives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Microchips</a:t>
            </a:r>
            <a:endParaRPr dirty="0">
              <a:latin typeface="+mj-lt"/>
            </a:endParaRPr>
          </a:p>
        </p:txBody>
      </p:sp>
      <p:sp>
        <p:nvSpPr>
          <p:cNvPr id="175" name="Google Shape;175;p25"/>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18</a:t>
            </a:fld>
            <a:endParaRPr>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ctrTitle"/>
          </p:nvPr>
        </p:nvSpPr>
        <p:spPr>
          <a:xfrm>
            <a:off x="685800" y="2897794"/>
            <a:ext cx="4505400" cy="1432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000"/>
              <a:buNone/>
            </a:pPr>
            <a:r>
              <a:rPr lang="en-US" sz="9600" dirty="0">
                <a:solidFill>
                  <a:schemeClr val="lt1"/>
                </a:solidFill>
                <a:latin typeface="+mj-lt"/>
              </a:rPr>
              <a:t>3.</a:t>
            </a:r>
            <a:endParaRPr sz="9600" dirty="0">
              <a:solidFill>
                <a:schemeClr val="lt1"/>
              </a:solidFill>
              <a:latin typeface="+mj-lt"/>
            </a:endParaRPr>
          </a:p>
          <a:p>
            <a:pPr marL="0" lvl="0" indent="0" algn="r" rtl="0">
              <a:lnSpc>
                <a:spcPct val="100000"/>
              </a:lnSpc>
              <a:spcBef>
                <a:spcPts val="0"/>
              </a:spcBef>
              <a:spcAft>
                <a:spcPts val="0"/>
              </a:spcAft>
              <a:buSzPts val="4000"/>
              <a:buNone/>
            </a:pPr>
            <a:r>
              <a:rPr lang="en-US" sz="4400" dirty="0">
                <a:latin typeface="+mj-lt"/>
              </a:rPr>
              <a:t>COVID-19 Vaccine</a:t>
            </a:r>
            <a:endParaRPr sz="4400" dirty="0">
              <a:latin typeface="+mj-lt"/>
            </a:endParaRPr>
          </a:p>
          <a:p>
            <a:pPr marL="0" lvl="0" indent="0" algn="r" rtl="0">
              <a:lnSpc>
                <a:spcPct val="100000"/>
              </a:lnSpc>
              <a:spcBef>
                <a:spcPts val="0"/>
              </a:spcBef>
              <a:spcAft>
                <a:spcPts val="0"/>
              </a:spcAft>
              <a:buSzPts val="4000"/>
              <a:buNone/>
            </a:pPr>
            <a:r>
              <a:rPr lang="en-US" sz="4400" dirty="0">
                <a:latin typeface="+mj-lt"/>
              </a:rPr>
              <a:t>Development and Efficacy</a:t>
            </a:r>
            <a:endParaRPr sz="4400" dirty="0">
              <a:latin typeface="+mj-lt"/>
            </a:endParaRPr>
          </a:p>
        </p:txBody>
      </p:sp>
      <p:sp>
        <p:nvSpPr>
          <p:cNvPr id="181" name="Google Shape;181;p26"/>
          <p:cNvSpPr txBox="1">
            <a:spLocks noGrp="1"/>
          </p:cNvSpPr>
          <p:nvPr>
            <p:ph type="subTitle" idx="1"/>
          </p:nvPr>
        </p:nvSpPr>
        <p:spPr>
          <a:xfrm>
            <a:off x="6101100" y="2863389"/>
            <a:ext cx="2446500" cy="1432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US">
                <a:latin typeface="+mj-lt"/>
              </a:rPr>
              <a:t>An overview of the vaccination development process and the COVID-19 clinical studies</a:t>
            </a:r>
            <a:endParaRPr>
              <a:latin typeface="+mj-lt"/>
            </a:endParaRPr>
          </a:p>
        </p:txBody>
      </p:sp>
      <p:sp>
        <p:nvSpPr>
          <p:cNvPr id="182" name="Google Shape;182;p26"/>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19</a:t>
            </a:fld>
            <a:endParaRPr>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NRC-RIM</a:t>
            </a:r>
            <a:endParaRPr sz="3600" dirty="0">
              <a:latin typeface="+mj-lt"/>
            </a:endParaRPr>
          </a:p>
        </p:txBody>
      </p:sp>
      <p:sp>
        <p:nvSpPr>
          <p:cNvPr id="59" name="Google Shape;59;p9"/>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US" sz="1800" dirty="0">
                <a:solidFill>
                  <a:schemeClr val="accent5"/>
                </a:solidFill>
                <a:highlight>
                  <a:srgbClr val="FFFFFF"/>
                </a:highlight>
                <a:latin typeface="+mj-lt"/>
              </a:rPr>
              <a:t>The National Resource Center for Refugees, Immigrants, and Migrants (NRC-RIM) is funded by the U.S. Centers for Disease Control and Prevention and the International Organization for Migration to support state and local health departments working with </a:t>
            </a:r>
            <a:r>
              <a:rPr lang="en-US" sz="1800" dirty="0">
                <a:solidFill>
                  <a:srgbClr val="00A2A0"/>
                </a:solidFill>
                <a:highlight>
                  <a:srgbClr val="FFFFFF"/>
                </a:highlight>
                <a:uFill>
                  <a:noFill/>
                </a:uFill>
                <a:latin typeface="+mj-lt"/>
                <a:hlinkClick r:id="rId3">
                  <a:extLst>
                    <a:ext uri="{A12FA001-AC4F-418D-AE19-62706E023703}">
                      <ahyp:hlinkClr xmlns:ahyp="http://schemas.microsoft.com/office/drawing/2018/hyperlinkcolor" val="tx"/>
                    </a:ext>
                  </a:extLst>
                </a:hlinkClick>
              </a:rPr>
              <a:t>refugee, immigrant, and migrant (RIM) communities</a:t>
            </a:r>
            <a:r>
              <a:rPr lang="en-US" sz="1800" dirty="0">
                <a:solidFill>
                  <a:schemeClr val="accent5"/>
                </a:solidFill>
                <a:highlight>
                  <a:srgbClr val="FFFFFF"/>
                </a:highlight>
                <a:latin typeface="+mj-lt"/>
              </a:rPr>
              <a:t> that have been disproportionately affected by COVID -19.</a:t>
            </a:r>
          </a:p>
          <a:p>
            <a:pPr marL="0" lvl="0" indent="0" algn="l" rtl="0">
              <a:lnSpc>
                <a:spcPct val="100000"/>
              </a:lnSpc>
              <a:spcBef>
                <a:spcPts val="600"/>
              </a:spcBef>
              <a:spcAft>
                <a:spcPts val="0"/>
              </a:spcAft>
              <a:buNone/>
            </a:pPr>
            <a:endParaRPr lang="en-US" sz="1800" dirty="0">
              <a:solidFill>
                <a:schemeClr val="accent5"/>
              </a:solidFill>
              <a:highlight>
                <a:srgbClr val="FFFFFF"/>
              </a:highlight>
              <a:latin typeface="+mj-lt"/>
            </a:endParaRPr>
          </a:p>
          <a:p>
            <a:pPr marL="0" lvl="0" indent="0" algn="l" rtl="0">
              <a:lnSpc>
                <a:spcPct val="100000"/>
              </a:lnSpc>
              <a:spcBef>
                <a:spcPts val="600"/>
              </a:spcBef>
              <a:spcAft>
                <a:spcPts val="0"/>
              </a:spcAft>
              <a:buNone/>
            </a:pPr>
            <a:r>
              <a:rPr lang="en-US" sz="1800" dirty="0">
                <a:solidFill>
                  <a:schemeClr val="accent5"/>
                </a:solidFill>
                <a:highlight>
                  <a:srgbClr val="FFFFFF"/>
                </a:highlight>
                <a:latin typeface="+mj-lt"/>
              </a:rPr>
              <a:t>This presentation has been adapted from slides created by the Minnesota Department of Health.</a:t>
            </a:r>
            <a:endParaRPr sz="1800" dirty="0">
              <a:latin typeface="+mj-lt"/>
            </a:endParaRPr>
          </a:p>
        </p:txBody>
      </p:sp>
      <p:sp>
        <p:nvSpPr>
          <p:cNvPr id="60" name="Google Shape;60;p9"/>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Vaccine Development Goals</a:t>
            </a:r>
            <a:endParaRPr sz="3600" dirty="0">
              <a:latin typeface="+mj-lt"/>
            </a:endParaRPr>
          </a:p>
        </p:txBody>
      </p:sp>
      <p:sp>
        <p:nvSpPr>
          <p:cNvPr id="188" name="Google Shape;188;p27"/>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Safe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Effective</a:t>
            </a:r>
            <a:endParaRPr dirty="0">
              <a:latin typeface="+mj-lt"/>
            </a:endParaRPr>
          </a:p>
        </p:txBody>
      </p:sp>
      <p:sp>
        <p:nvSpPr>
          <p:cNvPr id="189" name="Google Shape;189;p27"/>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20</a:t>
            </a:fld>
            <a:endParaRPr>
              <a:latin typeface="+mj-lt"/>
            </a:endParaRPr>
          </a:p>
        </p:txBody>
      </p:sp>
      <p:pic>
        <p:nvPicPr>
          <p:cNvPr id="190" name="Google Shape;190;p27" descr="A picture containing text, person, indoor&#10;&#10;Description automatically generated"/>
          <p:cNvPicPr preferRelativeResize="0"/>
          <p:nvPr/>
        </p:nvPicPr>
        <p:blipFill rotWithShape="1">
          <a:blip r:embed="rId3">
            <a:alphaModFix/>
          </a:blip>
          <a:srcRect/>
          <a:stretch/>
        </p:blipFill>
        <p:spPr>
          <a:xfrm>
            <a:off x="3676175" y="1273025"/>
            <a:ext cx="4063051" cy="28001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Vaccination Development</a:t>
            </a:r>
            <a:endParaRPr sz="3600" dirty="0">
              <a:latin typeface="+mj-lt"/>
            </a:endParaRPr>
          </a:p>
        </p:txBody>
      </p:sp>
      <p:sp>
        <p:nvSpPr>
          <p:cNvPr id="196" name="Google Shape;196;p28"/>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197" name="Google Shape;197;p28" descr="A large arrow with smaller arrows inside that are labeled: vaccine clinical studies; vaccine safety data review and vaccine is being made. It shows a vaccine process, starting with research. There are three phases of clinical study that happen at the same time: Phase 1 -  where they find if the vaccine is safe; phase 2 - where they find if the vaccine works; and phase 3 - where they find if the vaccine is safe and if it works. Vaccine clinical studies continue until the end of the Advisory Committee on Immunization Practices (ACIP) review. Vaccine starts being made near the end of the phase 1, 2, and 3 clinical studies and extends past safety and monitoring. Next, the vaccine safety data review: The FDA review is when FDA look s at the data and gives emergency use authorization to use the vaccine. Then the ACIP review to recommend who should get the vaccine. Safety monitoring is last, where the Centers for Disease Control and Prevention (CDC) and FDA continue to look at the vaccine data."/>
          <p:cNvPicPr preferRelativeResize="0"/>
          <p:nvPr/>
        </p:nvPicPr>
        <p:blipFill rotWithShape="1">
          <a:blip r:embed="rId3">
            <a:alphaModFix/>
          </a:blip>
          <a:srcRect/>
          <a:stretch/>
        </p:blipFill>
        <p:spPr>
          <a:xfrm>
            <a:off x="785649" y="1576552"/>
            <a:ext cx="7865813" cy="25033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body" idx="1"/>
          </p:nvPr>
        </p:nvSpPr>
        <p:spPr>
          <a:xfrm>
            <a:off x="691200" y="1393425"/>
            <a:ext cx="3767400" cy="291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None/>
            </a:pPr>
            <a:r>
              <a:rPr lang="en-US" sz="2400" b="1" dirty="0">
                <a:latin typeface="+mn-lt"/>
                <a:ea typeface="Open Sans"/>
                <a:cs typeface="Open Sans"/>
                <a:sym typeface="Open Sans"/>
              </a:rPr>
              <a:t>Pfizer Vaccine</a:t>
            </a:r>
            <a:endParaRPr sz="2400" b="1" dirty="0">
              <a:latin typeface="+mn-lt"/>
              <a:ea typeface="Open Sans"/>
              <a:cs typeface="Open Sans"/>
              <a:sym typeface="Open Sans"/>
            </a:endParaRPr>
          </a:p>
          <a:p>
            <a:pPr lvl="0" algn="l" rtl="0">
              <a:lnSpc>
                <a:spcPct val="100000"/>
              </a:lnSpc>
              <a:spcBef>
                <a:spcPts val="600"/>
              </a:spcBef>
              <a:spcAft>
                <a:spcPts val="0"/>
              </a:spcAft>
              <a:buSzPts val="2000"/>
              <a:buFont typeface="Arial" panose="020B0604020202020204" pitchFamily="34" charset="0"/>
              <a:buChar char="•"/>
            </a:pPr>
            <a:r>
              <a:rPr lang="en-US" sz="2200" dirty="0">
                <a:latin typeface="+mj-lt"/>
              </a:rPr>
              <a:t>44,392 participants</a:t>
            </a:r>
            <a:endParaRPr sz="2200" dirty="0">
              <a:latin typeface="+mj-lt"/>
            </a:endParaRPr>
          </a:p>
          <a:p>
            <a:pPr lvl="0" algn="l" rtl="0">
              <a:lnSpc>
                <a:spcPct val="100000"/>
              </a:lnSpc>
              <a:spcBef>
                <a:spcPts val="600"/>
              </a:spcBef>
              <a:spcAft>
                <a:spcPts val="0"/>
              </a:spcAft>
              <a:buSzPts val="2000"/>
              <a:buFont typeface="Arial" panose="020B0604020202020204" pitchFamily="34" charset="0"/>
              <a:buChar char="•"/>
            </a:pPr>
            <a:r>
              <a:rPr lang="en-US" sz="2200" dirty="0">
                <a:latin typeface="+mj-lt"/>
              </a:rPr>
              <a:t>Race </a:t>
            </a:r>
            <a:endParaRPr sz="2200"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26% Latinx</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10% Black</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5% Asian</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0.5% American Indian/Alaska Native</a:t>
            </a:r>
            <a:endParaRPr dirty="0">
              <a:latin typeface="+mj-lt"/>
            </a:endParaRPr>
          </a:p>
        </p:txBody>
      </p:sp>
      <p:sp>
        <p:nvSpPr>
          <p:cNvPr id="203" name="Google Shape;203;p29"/>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Clinical Studies</a:t>
            </a:r>
            <a:endParaRPr sz="3600" dirty="0">
              <a:latin typeface="+mj-lt"/>
            </a:endParaRPr>
          </a:p>
        </p:txBody>
      </p:sp>
      <p:sp>
        <p:nvSpPr>
          <p:cNvPr id="204" name="Google Shape;204;p29"/>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22</a:t>
            </a:fld>
            <a:endParaRPr>
              <a:latin typeface="+mj-lt"/>
            </a:endParaRPr>
          </a:p>
        </p:txBody>
      </p:sp>
      <p:pic>
        <p:nvPicPr>
          <p:cNvPr id="205" name="Google Shape;205;p29" descr="Map&#10;&#10;Description automatically generated"/>
          <p:cNvPicPr preferRelativeResize="0"/>
          <p:nvPr/>
        </p:nvPicPr>
        <p:blipFill rotWithShape="1">
          <a:blip r:embed="rId3">
            <a:alphaModFix/>
          </a:blip>
          <a:srcRect/>
          <a:stretch/>
        </p:blipFill>
        <p:spPr>
          <a:xfrm>
            <a:off x="4197927" y="1545187"/>
            <a:ext cx="4358848" cy="2625031"/>
          </a:xfrm>
          <a:prstGeom prst="rect">
            <a:avLst/>
          </a:prstGeom>
          <a:noFill/>
          <a:ln>
            <a:noFill/>
          </a:ln>
        </p:spPr>
      </p:pic>
      <p:sp>
        <p:nvSpPr>
          <p:cNvPr id="206" name="Google Shape;206;p29"/>
          <p:cNvSpPr txBox="1"/>
          <p:nvPr/>
        </p:nvSpPr>
        <p:spPr>
          <a:xfrm>
            <a:off x="4724400" y="4255806"/>
            <a:ext cx="32835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j-lt"/>
                <a:ea typeface="Arial"/>
                <a:cs typeface="Arial"/>
                <a:sym typeface="Arial"/>
              </a:rPr>
              <a:t>Graphic Credit: Diversity in COVID-19 Vaccine Studies, Multnomah County Health Department</a:t>
            </a:r>
            <a:endParaRPr sz="1400" b="0" i="0" u="none" strike="noStrike" cap="none">
              <a:solidFill>
                <a:srgbClr val="000000"/>
              </a:solidFill>
              <a:latin typeface="+mj-lt"/>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Clinical Studies</a:t>
            </a:r>
            <a:endParaRPr sz="3600" dirty="0">
              <a:latin typeface="+mj-lt"/>
            </a:endParaRPr>
          </a:p>
        </p:txBody>
      </p:sp>
      <p:sp>
        <p:nvSpPr>
          <p:cNvPr id="212" name="Google Shape;212;p30"/>
          <p:cNvSpPr txBox="1">
            <a:spLocks noGrp="1"/>
          </p:cNvSpPr>
          <p:nvPr>
            <p:ph type="body" idx="2"/>
          </p:nvPr>
        </p:nvSpPr>
        <p:spPr>
          <a:xfrm>
            <a:off x="691200" y="1417462"/>
            <a:ext cx="3767400" cy="291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US" sz="2400" b="1" dirty="0">
                <a:latin typeface="+mn-lt"/>
                <a:ea typeface="Open Sans"/>
                <a:cs typeface="Open Sans"/>
                <a:sym typeface="Open Sans"/>
              </a:rPr>
              <a:t>Moderna Vaccine</a:t>
            </a:r>
            <a:endParaRPr sz="2400" b="1" dirty="0">
              <a:latin typeface="+mn-lt"/>
            </a:endParaRPr>
          </a:p>
          <a:p>
            <a:pPr lvl="0" algn="l" rtl="0">
              <a:lnSpc>
                <a:spcPct val="100000"/>
              </a:lnSpc>
              <a:spcBef>
                <a:spcPts val="600"/>
              </a:spcBef>
              <a:spcAft>
                <a:spcPts val="0"/>
              </a:spcAft>
              <a:buSzPts val="2000"/>
              <a:buFont typeface="Arial" panose="020B0604020202020204" pitchFamily="34" charset="0"/>
              <a:buChar char="•"/>
            </a:pPr>
            <a:r>
              <a:rPr lang="en-US" sz="2200" dirty="0">
                <a:latin typeface="+mj-lt"/>
              </a:rPr>
              <a:t>30,000 participants</a:t>
            </a:r>
            <a:endParaRPr sz="2200" dirty="0">
              <a:latin typeface="+mj-lt"/>
            </a:endParaRPr>
          </a:p>
          <a:p>
            <a:pPr lvl="0" algn="l" rtl="0">
              <a:lnSpc>
                <a:spcPct val="100000"/>
              </a:lnSpc>
              <a:spcBef>
                <a:spcPts val="600"/>
              </a:spcBef>
              <a:spcAft>
                <a:spcPts val="0"/>
              </a:spcAft>
              <a:buSzPts val="2000"/>
              <a:buFont typeface="Arial" panose="020B0604020202020204" pitchFamily="34" charset="0"/>
              <a:buChar char="•"/>
            </a:pPr>
            <a:r>
              <a:rPr lang="en-US" sz="2200" dirty="0">
                <a:latin typeface="+mj-lt"/>
              </a:rPr>
              <a:t>Race</a:t>
            </a:r>
            <a:endParaRPr sz="2200"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20% Latinx</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10% Black</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4% Asian</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0.7% American Indian/Alaska Native</a:t>
            </a:r>
            <a:endParaRPr dirty="0">
              <a:latin typeface="+mj-lt"/>
            </a:endParaRPr>
          </a:p>
          <a:p>
            <a:pPr marL="0" lvl="0" indent="0" algn="l" rtl="0">
              <a:lnSpc>
                <a:spcPct val="100000"/>
              </a:lnSpc>
              <a:spcBef>
                <a:spcPts val="600"/>
              </a:spcBef>
              <a:spcAft>
                <a:spcPts val="0"/>
              </a:spcAft>
              <a:buClr>
                <a:schemeClr val="dk1"/>
              </a:buClr>
              <a:buSzPts val="1100"/>
              <a:buFont typeface="Arial"/>
              <a:buNone/>
            </a:pPr>
            <a:endParaRPr b="1" dirty="0">
              <a:latin typeface="+mj-lt"/>
              <a:ea typeface="Open Sans"/>
              <a:cs typeface="Open Sans"/>
              <a:sym typeface="Open Sans"/>
            </a:endParaRPr>
          </a:p>
        </p:txBody>
      </p:sp>
      <p:sp>
        <p:nvSpPr>
          <p:cNvPr id="213" name="Google Shape;213;p30"/>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23</a:t>
            </a:fld>
            <a:endParaRPr>
              <a:latin typeface="+mj-lt"/>
            </a:endParaRPr>
          </a:p>
        </p:txBody>
      </p:sp>
      <p:pic>
        <p:nvPicPr>
          <p:cNvPr id="214" name="Google Shape;214;p30" descr="A picture containing map&#10;&#10;Description automatically generated"/>
          <p:cNvPicPr preferRelativeResize="0"/>
          <p:nvPr/>
        </p:nvPicPr>
        <p:blipFill rotWithShape="1">
          <a:blip r:embed="rId3">
            <a:alphaModFix/>
          </a:blip>
          <a:srcRect/>
          <a:stretch/>
        </p:blipFill>
        <p:spPr>
          <a:xfrm>
            <a:off x="4196055" y="1417461"/>
            <a:ext cx="4345987" cy="2917801"/>
          </a:xfrm>
          <a:prstGeom prst="rect">
            <a:avLst/>
          </a:prstGeom>
          <a:noFill/>
          <a:ln>
            <a:noFill/>
          </a:ln>
        </p:spPr>
      </p:pic>
      <p:sp>
        <p:nvSpPr>
          <p:cNvPr id="215" name="Google Shape;215;p30"/>
          <p:cNvSpPr txBox="1"/>
          <p:nvPr/>
        </p:nvSpPr>
        <p:spPr>
          <a:xfrm>
            <a:off x="4724400" y="4255806"/>
            <a:ext cx="328352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j-lt"/>
                <a:ea typeface="Arial"/>
                <a:cs typeface="Arial"/>
                <a:sym typeface="Arial"/>
              </a:rPr>
              <a:t>Graphic Credit: Diversity in COVID-19 Vaccine Studies, Multnomah County Health Department</a:t>
            </a:r>
            <a:endParaRPr sz="1400" b="0" i="0" u="none" strike="noStrike" cap="none">
              <a:solidFill>
                <a:srgbClr val="000000"/>
              </a:solidFill>
              <a:latin typeface="+mj-lt"/>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Clinical Studies</a:t>
            </a:r>
            <a:endParaRPr sz="3600" dirty="0">
              <a:latin typeface="+mj-lt"/>
            </a:endParaRPr>
          </a:p>
        </p:txBody>
      </p:sp>
      <p:sp>
        <p:nvSpPr>
          <p:cNvPr id="221" name="Google Shape;221;p31"/>
          <p:cNvSpPr txBox="1">
            <a:spLocks noGrp="1"/>
          </p:cNvSpPr>
          <p:nvPr>
            <p:ph type="body" idx="2"/>
          </p:nvPr>
        </p:nvSpPr>
        <p:spPr>
          <a:xfrm>
            <a:off x="691200" y="1417450"/>
            <a:ext cx="4033200" cy="2917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US" b="1" dirty="0">
                <a:latin typeface="+mn-lt"/>
                <a:ea typeface="Open Sans"/>
                <a:cs typeface="Open Sans"/>
                <a:sym typeface="Open Sans"/>
              </a:rPr>
              <a:t>Johnson and Johnson Vaccine</a:t>
            </a:r>
            <a:endParaRPr b="1" dirty="0">
              <a:latin typeface="+mn-lt"/>
            </a:endParaRPr>
          </a:p>
          <a:p>
            <a:pPr lvl="0" algn="l" rtl="0">
              <a:lnSpc>
                <a:spcPct val="100000"/>
              </a:lnSpc>
              <a:spcBef>
                <a:spcPts val="600"/>
              </a:spcBef>
              <a:spcAft>
                <a:spcPts val="0"/>
              </a:spcAft>
              <a:buSzPts val="2000"/>
              <a:buFont typeface="Arial" panose="020B0604020202020204" pitchFamily="34" charset="0"/>
              <a:buChar char="•"/>
            </a:pPr>
            <a:r>
              <a:rPr lang="en-US" dirty="0">
                <a:latin typeface="+mj-lt"/>
              </a:rPr>
              <a:t>44,325 participants</a:t>
            </a:r>
            <a:endParaRPr dirty="0">
              <a:latin typeface="+mj-lt"/>
            </a:endParaRPr>
          </a:p>
          <a:p>
            <a:pPr lvl="0" algn="l" rtl="0">
              <a:lnSpc>
                <a:spcPct val="100000"/>
              </a:lnSpc>
              <a:spcBef>
                <a:spcPts val="600"/>
              </a:spcBef>
              <a:spcAft>
                <a:spcPts val="0"/>
              </a:spcAft>
              <a:buSzPts val="2000"/>
              <a:buFont typeface="Arial" panose="020B0604020202020204" pitchFamily="34" charset="0"/>
              <a:buChar char="•"/>
            </a:pPr>
            <a:r>
              <a:rPr lang="en-US" dirty="0">
                <a:latin typeface="+mj-lt"/>
              </a:rPr>
              <a:t>Race</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45% Latinx or Hispanic</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13% Black</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6% Asian</a:t>
            </a:r>
            <a:endParaRPr dirty="0">
              <a:latin typeface="+mj-lt"/>
            </a:endParaRPr>
          </a:p>
          <a:p>
            <a:pPr lvl="1" algn="l" rtl="0">
              <a:lnSpc>
                <a:spcPct val="100000"/>
              </a:lnSpc>
              <a:spcBef>
                <a:spcPts val="0"/>
              </a:spcBef>
              <a:spcAft>
                <a:spcPts val="0"/>
              </a:spcAft>
              <a:buSzPts val="2000"/>
              <a:buFont typeface="Arial" panose="020B0604020202020204" pitchFamily="34" charset="0"/>
              <a:buChar char="•"/>
            </a:pPr>
            <a:r>
              <a:rPr lang="en-US" dirty="0">
                <a:latin typeface="+mj-lt"/>
              </a:rPr>
              <a:t>1% American Indian/Alaska Native</a:t>
            </a:r>
            <a:endParaRPr dirty="0">
              <a:latin typeface="+mj-lt"/>
            </a:endParaRPr>
          </a:p>
          <a:p>
            <a:pPr marL="0" lvl="0" indent="0" algn="l" rtl="0">
              <a:lnSpc>
                <a:spcPct val="100000"/>
              </a:lnSpc>
              <a:spcBef>
                <a:spcPts val="600"/>
              </a:spcBef>
              <a:spcAft>
                <a:spcPts val="0"/>
              </a:spcAft>
              <a:buClr>
                <a:schemeClr val="dk1"/>
              </a:buClr>
              <a:buSzPts val="1100"/>
              <a:buFont typeface="Arial"/>
              <a:buNone/>
            </a:pPr>
            <a:endParaRPr b="1" dirty="0">
              <a:latin typeface="+mj-lt"/>
              <a:ea typeface="Open Sans"/>
              <a:cs typeface="Open Sans"/>
              <a:sym typeface="Open Sans"/>
            </a:endParaRPr>
          </a:p>
        </p:txBody>
      </p:sp>
      <p:sp>
        <p:nvSpPr>
          <p:cNvPr id="222" name="Google Shape;222;p3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24</a:t>
            </a:fld>
            <a:endParaRPr>
              <a:latin typeface="+mj-lt"/>
            </a:endParaRPr>
          </a:p>
        </p:txBody>
      </p:sp>
      <p:pic>
        <p:nvPicPr>
          <p:cNvPr id="3" name="Picture 2">
            <a:extLst>
              <a:ext uri="{FF2B5EF4-FFF2-40B4-BE49-F238E27FC236}">
                <a16:creationId xmlns:a16="http://schemas.microsoft.com/office/drawing/2014/main" id="{3C48AC3C-7007-D84B-A4BC-DE87BA0488A9}"/>
              </a:ext>
            </a:extLst>
          </p:cNvPr>
          <p:cNvPicPr>
            <a:picLocks noChangeAspect="1"/>
          </p:cNvPicPr>
          <p:nvPr/>
        </p:nvPicPr>
        <p:blipFill>
          <a:blip r:embed="rId3"/>
          <a:stretch>
            <a:fillRect/>
          </a:stretch>
        </p:blipFill>
        <p:spPr>
          <a:xfrm>
            <a:off x="4724400" y="628125"/>
            <a:ext cx="3922005" cy="392200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body" idx="1"/>
          </p:nvPr>
        </p:nvSpPr>
        <p:spPr>
          <a:xfrm>
            <a:off x="691200" y="1393425"/>
            <a:ext cx="5416800" cy="336500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Clr>
                <a:schemeClr val="dk1"/>
              </a:buClr>
              <a:buSzPts val="1100"/>
              <a:buFont typeface="Arial"/>
              <a:buNone/>
            </a:pPr>
            <a:r>
              <a:rPr lang="en-US" b="1" dirty="0">
                <a:latin typeface="+mn-lt"/>
                <a:ea typeface="Open Sans"/>
                <a:cs typeface="Open Sans"/>
                <a:sym typeface="Open Sans"/>
              </a:rPr>
              <a:t>Pfizer Vaccine</a:t>
            </a:r>
            <a:endParaRPr dirty="0">
              <a:latin typeface="+mn-lt"/>
            </a:endParaRPr>
          </a:p>
          <a:p>
            <a:pPr lvl="0" algn="l" rtl="0">
              <a:lnSpc>
                <a:spcPct val="100000"/>
              </a:lnSpc>
              <a:spcBef>
                <a:spcPts val="600"/>
              </a:spcBef>
              <a:spcAft>
                <a:spcPts val="0"/>
              </a:spcAft>
              <a:buSzPts val="2000"/>
              <a:buFont typeface="Arial" panose="020B0604020202020204" pitchFamily="34" charset="0"/>
              <a:buChar char="•"/>
            </a:pPr>
            <a:r>
              <a:rPr lang="en-US" dirty="0">
                <a:latin typeface="+mj-lt"/>
              </a:rPr>
              <a:t>Efficacy rate of </a:t>
            </a:r>
            <a:r>
              <a:rPr lang="en-US" b="1" dirty="0">
                <a:latin typeface="+mn-lt"/>
              </a:rPr>
              <a:t>95%</a:t>
            </a:r>
            <a:endParaRPr b="1" dirty="0">
              <a:latin typeface="+mn-lt"/>
            </a:endParaRPr>
          </a:p>
          <a:p>
            <a:pPr marL="0" lvl="0" indent="0" algn="l" rtl="0">
              <a:lnSpc>
                <a:spcPct val="100000"/>
              </a:lnSpc>
              <a:spcBef>
                <a:spcPts val="600"/>
              </a:spcBef>
              <a:spcAft>
                <a:spcPts val="0"/>
              </a:spcAft>
              <a:buNone/>
            </a:pPr>
            <a:endParaRPr b="1" dirty="0">
              <a:latin typeface="+mj-lt"/>
            </a:endParaRPr>
          </a:p>
          <a:p>
            <a:pPr marL="0" lvl="0" indent="0" algn="l" rtl="0">
              <a:spcBef>
                <a:spcPts val="600"/>
              </a:spcBef>
              <a:spcAft>
                <a:spcPts val="0"/>
              </a:spcAft>
              <a:buClr>
                <a:schemeClr val="dk1"/>
              </a:buClr>
              <a:buSzPts val="1100"/>
              <a:buFont typeface="Arial"/>
              <a:buNone/>
            </a:pPr>
            <a:r>
              <a:rPr lang="en-US" b="1" dirty="0">
                <a:latin typeface="+mn-lt"/>
                <a:ea typeface="Open Sans"/>
                <a:cs typeface="Open Sans"/>
                <a:sym typeface="Open Sans"/>
              </a:rPr>
              <a:t>Moderna Vaccine</a:t>
            </a:r>
            <a:endParaRPr dirty="0">
              <a:latin typeface="+mn-lt"/>
            </a:endParaRPr>
          </a:p>
          <a:p>
            <a:pPr lvl="0" algn="l" rtl="0">
              <a:spcBef>
                <a:spcPts val="600"/>
              </a:spcBef>
              <a:spcAft>
                <a:spcPts val="0"/>
              </a:spcAft>
              <a:buSzPts val="2000"/>
              <a:buFont typeface="Arial" panose="020B0604020202020204" pitchFamily="34" charset="0"/>
              <a:buChar char="•"/>
            </a:pPr>
            <a:r>
              <a:rPr lang="en-US" dirty="0">
                <a:latin typeface="+mj-lt"/>
              </a:rPr>
              <a:t>Efficacy rate of </a:t>
            </a:r>
            <a:r>
              <a:rPr lang="en-US" b="1" dirty="0">
                <a:latin typeface="+mn-lt"/>
              </a:rPr>
              <a:t>94%</a:t>
            </a:r>
            <a:endParaRPr b="1" dirty="0">
              <a:latin typeface="+mn-lt"/>
            </a:endParaRPr>
          </a:p>
          <a:p>
            <a:pPr marL="0" lvl="0" indent="0" algn="l" rtl="0">
              <a:spcBef>
                <a:spcPts val="600"/>
              </a:spcBef>
              <a:spcAft>
                <a:spcPts val="0"/>
              </a:spcAft>
              <a:buNone/>
            </a:pPr>
            <a:endParaRPr b="1" dirty="0">
              <a:latin typeface="+mj-lt"/>
            </a:endParaRPr>
          </a:p>
          <a:p>
            <a:pPr marL="0" lvl="0" indent="0" algn="l" rtl="0">
              <a:spcBef>
                <a:spcPts val="600"/>
              </a:spcBef>
              <a:spcAft>
                <a:spcPts val="0"/>
              </a:spcAft>
              <a:buNone/>
            </a:pPr>
            <a:r>
              <a:rPr lang="en-US" b="1" dirty="0">
                <a:latin typeface="+mn-lt"/>
                <a:ea typeface="Open Sans"/>
                <a:cs typeface="Open Sans"/>
                <a:sym typeface="Open Sans"/>
              </a:rPr>
              <a:t>Johnson &amp; Johnson Vaccine</a:t>
            </a:r>
            <a:endParaRPr b="1" dirty="0">
              <a:latin typeface="+mn-lt"/>
              <a:ea typeface="Open Sans"/>
              <a:cs typeface="Open Sans"/>
              <a:sym typeface="Open Sans"/>
            </a:endParaRPr>
          </a:p>
          <a:p>
            <a:pPr lvl="0" algn="l" rtl="0">
              <a:spcBef>
                <a:spcPts val="600"/>
              </a:spcBef>
              <a:spcAft>
                <a:spcPts val="0"/>
              </a:spcAft>
              <a:buSzPts val="2000"/>
              <a:buFont typeface="Arial" panose="020B0604020202020204" pitchFamily="34" charset="0"/>
              <a:buChar char="•"/>
            </a:pPr>
            <a:r>
              <a:rPr lang="en-US" dirty="0">
                <a:latin typeface="+mj-lt"/>
              </a:rPr>
              <a:t>Efficacy rate of </a:t>
            </a:r>
            <a:r>
              <a:rPr lang="en-US" b="1" dirty="0">
                <a:latin typeface="+mn-lt"/>
              </a:rPr>
              <a:t>72%</a:t>
            </a:r>
            <a:r>
              <a:rPr lang="en-US" b="1" dirty="0">
                <a:latin typeface="+mj-lt"/>
              </a:rPr>
              <a:t> </a:t>
            </a:r>
            <a:r>
              <a:rPr lang="en-US" dirty="0">
                <a:latin typeface="+mj-lt"/>
              </a:rPr>
              <a:t>in US trials</a:t>
            </a:r>
            <a:endParaRPr dirty="0">
              <a:latin typeface="+mj-lt"/>
            </a:endParaRPr>
          </a:p>
        </p:txBody>
      </p:sp>
      <p:sp>
        <p:nvSpPr>
          <p:cNvPr id="228" name="Google Shape;228;p32"/>
          <p:cNvSpPr txBox="1">
            <a:spLocks noGrp="1"/>
          </p:cNvSpPr>
          <p:nvPr>
            <p:ph type="title"/>
          </p:nvPr>
        </p:nvSpPr>
        <p:spPr>
          <a:xfrm>
            <a:off x="691200" y="628125"/>
            <a:ext cx="7761600" cy="49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Clinical Studies</a:t>
            </a:r>
            <a:endParaRPr sz="3600" dirty="0">
              <a:latin typeface="+mj-lt"/>
            </a:endParaRPr>
          </a:p>
        </p:txBody>
      </p:sp>
      <p:sp>
        <p:nvSpPr>
          <p:cNvPr id="229" name="Google Shape;229;p32"/>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25</a:t>
            </a:fld>
            <a:endParaRPr>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What Is Known About the Vaccines</a:t>
            </a:r>
            <a:endParaRPr sz="3600" dirty="0">
              <a:latin typeface="+mj-lt"/>
            </a:endParaRPr>
          </a:p>
        </p:txBody>
      </p:sp>
      <p:sp>
        <p:nvSpPr>
          <p:cNvPr id="235" name="Google Shape;235;p33"/>
          <p:cNvSpPr txBox="1">
            <a:spLocks noGrp="1"/>
          </p:cNvSpPr>
          <p:nvPr>
            <p:ph type="body" idx="1"/>
          </p:nvPr>
        </p:nvSpPr>
        <p:spPr>
          <a:xfrm>
            <a:off x="691200" y="1511100"/>
            <a:ext cx="7761600" cy="3047252"/>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Helps most not to get sick at all</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Helps some get less sick </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Works in all different groups: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Different ages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Different racial and ethnic groups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Different health conditions</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Works even for new COVID-19 variants</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endParaRPr dirty="0">
              <a:latin typeface="+mj-lt"/>
            </a:endParaRPr>
          </a:p>
        </p:txBody>
      </p:sp>
      <p:sp>
        <p:nvSpPr>
          <p:cNvPr id="236" name="Google Shape;236;p33"/>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26</a:t>
            </a:fld>
            <a:endParaRPr>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What Is Known About the Vaccines</a:t>
            </a:r>
            <a:endParaRPr sz="3600" dirty="0">
              <a:latin typeface="+mj-lt"/>
            </a:endParaRPr>
          </a:p>
        </p:txBody>
      </p:sp>
      <p:sp>
        <p:nvSpPr>
          <p:cNvPr id="242" name="Google Shape;242;p34"/>
          <p:cNvSpPr txBox="1">
            <a:spLocks noGrp="1"/>
          </p:cNvSpPr>
          <p:nvPr>
            <p:ph type="body" idx="1"/>
          </p:nvPr>
        </p:nvSpPr>
        <p:spPr>
          <a:xfrm>
            <a:off x="691200" y="1511100"/>
            <a:ext cx="5367572"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sz="2000" b="1" dirty="0">
                <a:latin typeface="+mn-lt"/>
                <a:ea typeface="Open Sans"/>
                <a:cs typeface="Open Sans"/>
                <a:sym typeface="Open Sans"/>
              </a:rPr>
              <a:t>Pfizer</a:t>
            </a:r>
            <a:r>
              <a:rPr lang="en-US" sz="2000" b="1" dirty="0">
                <a:latin typeface="+mj-lt"/>
                <a:ea typeface="Open Sans"/>
                <a:cs typeface="Open Sans"/>
                <a:sym typeface="Open Sans"/>
              </a:rPr>
              <a:t> </a:t>
            </a:r>
            <a:r>
              <a:rPr lang="en-US" sz="2000" dirty="0">
                <a:latin typeface="+mj-lt"/>
              </a:rPr>
              <a:t>vaccine requires two doses</a:t>
            </a:r>
            <a:endParaRPr sz="2000"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sz="2000" b="1" dirty="0">
                <a:latin typeface="+mn-lt"/>
                <a:ea typeface="Open Sans"/>
                <a:cs typeface="Open Sans"/>
                <a:sym typeface="Open Sans"/>
              </a:rPr>
              <a:t>Moderna</a:t>
            </a:r>
            <a:r>
              <a:rPr lang="en-US" sz="2000" dirty="0">
                <a:latin typeface="+mj-lt"/>
              </a:rPr>
              <a:t> vaccine requires two doses</a:t>
            </a:r>
            <a:endParaRPr sz="2000"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sz="2000" b="1" dirty="0">
                <a:latin typeface="+mn-lt"/>
                <a:ea typeface="Open Sans"/>
                <a:cs typeface="Open Sans"/>
                <a:sym typeface="Open Sans"/>
              </a:rPr>
              <a:t>Johnson &amp; Johnson</a:t>
            </a:r>
            <a:r>
              <a:rPr lang="en-US" sz="2000" dirty="0">
                <a:latin typeface="+mn-lt"/>
              </a:rPr>
              <a:t> </a:t>
            </a:r>
            <a:r>
              <a:rPr lang="en-US" sz="2000" dirty="0">
                <a:latin typeface="+mj-lt"/>
              </a:rPr>
              <a:t>vaccine requires one dose</a:t>
            </a:r>
          </a:p>
          <a:p>
            <a:pPr lvl="0" algn="l" rtl="0">
              <a:lnSpc>
                <a:spcPct val="100000"/>
              </a:lnSpc>
              <a:spcBef>
                <a:spcPts val="600"/>
              </a:spcBef>
              <a:spcAft>
                <a:spcPts val="0"/>
              </a:spcAft>
              <a:buSzPts val="2400"/>
              <a:buFont typeface="Arial" panose="020B0604020202020204" pitchFamily="34" charset="0"/>
              <a:buChar char="•"/>
            </a:pPr>
            <a:endParaRPr sz="2000"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sz="2000" dirty="0">
                <a:latin typeface="+mj-lt"/>
              </a:rPr>
              <a:t>All take a couple weeks to give any protection</a:t>
            </a:r>
          </a:p>
          <a:p>
            <a:pPr lvl="0" algn="l" rtl="0">
              <a:lnSpc>
                <a:spcPct val="100000"/>
              </a:lnSpc>
              <a:spcBef>
                <a:spcPts val="600"/>
              </a:spcBef>
              <a:spcAft>
                <a:spcPts val="0"/>
              </a:spcAft>
              <a:buSzPts val="2400"/>
              <a:buFont typeface="Arial" panose="020B0604020202020204" pitchFamily="34" charset="0"/>
              <a:buChar char="•"/>
            </a:pPr>
            <a:r>
              <a:rPr lang="en-US" sz="2000" dirty="0">
                <a:latin typeface="+mj-lt"/>
              </a:rPr>
              <a:t>A person is not fully protected until at least two weeks from final dose</a:t>
            </a:r>
            <a:endParaRPr sz="2000" dirty="0">
              <a:latin typeface="+mj-lt"/>
            </a:endParaRPr>
          </a:p>
        </p:txBody>
      </p:sp>
      <p:sp>
        <p:nvSpPr>
          <p:cNvPr id="243" name="Google Shape;243;p34"/>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27</a:t>
            </a:fld>
            <a:endParaRPr>
              <a:latin typeface="+mj-lt"/>
            </a:endParaRPr>
          </a:p>
        </p:txBody>
      </p:sp>
      <p:grpSp>
        <p:nvGrpSpPr>
          <p:cNvPr id="244" name="Google Shape;244;p34"/>
          <p:cNvGrpSpPr/>
          <p:nvPr/>
        </p:nvGrpSpPr>
        <p:grpSpPr>
          <a:xfrm>
            <a:off x="6339280" y="1993376"/>
            <a:ext cx="1889586" cy="1904339"/>
            <a:chOff x="5983625" y="301625"/>
            <a:chExt cx="403000" cy="395050"/>
          </a:xfrm>
        </p:grpSpPr>
        <p:sp>
          <p:nvSpPr>
            <p:cNvPr id="245" name="Google Shape;245;p34"/>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46" name="Google Shape;246;p34"/>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47" name="Google Shape;247;p34"/>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48" name="Google Shape;248;p34"/>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49" name="Google Shape;249;p34"/>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0" name="Google Shape;250;p34"/>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1" name="Google Shape;251;p34"/>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2" name="Google Shape;252;p34"/>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3" name="Google Shape;253;p34"/>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4" name="Google Shape;254;p34"/>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5" name="Google Shape;255;p34"/>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6" name="Google Shape;256;p34"/>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7" name="Google Shape;257;p34"/>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8" name="Google Shape;258;p34"/>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59" name="Google Shape;259;p34"/>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60" name="Google Shape;260;p34"/>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61" name="Google Shape;261;p34"/>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62" name="Google Shape;262;p34"/>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63" name="Google Shape;263;p34"/>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264" name="Google Shape;264;p34"/>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What Is Still Being Learned</a:t>
            </a:r>
            <a:endParaRPr sz="3600" dirty="0">
              <a:latin typeface="+mj-lt"/>
            </a:endParaRPr>
          </a:p>
        </p:txBody>
      </p:sp>
      <p:sp>
        <p:nvSpPr>
          <p:cNvPr id="270" name="Google Shape;270;p35"/>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When herd immunity will be reached</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If the virus can be passed by those vaccinated</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How long vaccine protection will last</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When everyone will get vaccinated </a:t>
            </a:r>
            <a:endParaRPr dirty="0">
              <a:latin typeface="+mj-lt"/>
            </a:endParaRPr>
          </a:p>
        </p:txBody>
      </p:sp>
      <p:sp>
        <p:nvSpPr>
          <p:cNvPr id="271" name="Google Shape;271;p35"/>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28</a:t>
            </a:fld>
            <a:endParaRPr>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What This Means</a:t>
            </a:r>
            <a:endParaRPr sz="3600" dirty="0">
              <a:latin typeface="+mj-lt"/>
            </a:endParaRPr>
          </a:p>
        </p:txBody>
      </p:sp>
      <p:sp>
        <p:nvSpPr>
          <p:cNvPr id="277" name="Google Shape;277;p36"/>
          <p:cNvSpPr txBox="1">
            <a:spLocks noGrp="1"/>
          </p:cNvSpPr>
          <p:nvPr>
            <p:ph type="body" idx="1"/>
          </p:nvPr>
        </p:nvSpPr>
        <p:spPr>
          <a:xfrm>
            <a:off x="691200" y="1511100"/>
            <a:ext cx="4601236"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The public should continue to follow public health recommendations:</a:t>
            </a:r>
            <a:endParaRPr b="1"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Wear a mask</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Frequently wash hands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Stay 6 feet from others</a:t>
            </a:r>
            <a:endParaRPr dirty="0">
              <a:latin typeface="+mj-lt"/>
            </a:endParaRPr>
          </a:p>
          <a:p>
            <a:pPr lvl="1" algn="l" rtl="0">
              <a:lnSpc>
                <a:spcPct val="100000"/>
              </a:lnSpc>
              <a:spcBef>
                <a:spcPts val="0"/>
              </a:spcBef>
              <a:spcAft>
                <a:spcPts val="0"/>
              </a:spcAft>
              <a:buSzPts val="2400"/>
              <a:buFont typeface="Arial" panose="020B0604020202020204" pitchFamily="34" charset="0"/>
              <a:buChar char="•"/>
            </a:pPr>
            <a:r>
              <a:rPr lang="en-US" dirty="0">
                <a:latin typeface="+mj-lt"/>
              </a:rPr>
              <a:t>Stay home as much as possible</a:t>
            </a:r>
            <a:endParaRPr dirty="0">
              <a:latin typeface="+mj-lt"/>
            </a:endParaRPr>
          </a:p>
        </p:txBody>
      </p:sp>
      <p:sp>
        <p:nvSpPr>
          <p:cNvPr id="278" name="Google Shape;278;p36"/>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29</a:t>
            </a:fld>
            <a:endParaRPr>
              <a:latin typeface="+mj-lt"/>
            </a:endParaRPr>
          </a:p>
        </p:txBody>
      </p:sp>
      <p:pic>
        <p:nvPicPr>
          <p:cNvPr id="279" name="Google Shape;279;p36" descr="A picture containing text, person, outdoor&#10;&#10;Description automatically generated"/>
          <p:cNvPicPr preferRelativeResize="0"/>
          <p:nvPr/>
        </p:nvPicPr>
        <p:blipFill rotWithShape="1">
          <a:blip r:embed="rId3">
            <a:alphaModFix/>
          </a:blip>
          <a:srcRect/>
          <a:stretch/>
        </p:blipFill>
        <p:spPr>
          <a:xfrm>
            <a:off x="5873600" y="1511100"/>
            <a:ext cx="1912585" cy="2868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Recognition of Abuse and Discrimination</a:t>
            </a:r>
            <a:endParaRPr sz="3600" dirty="0">
              <a:latin typeface="+mj-lt"/>
            </a:endParaRPr>
          </a:p>
        </p:txBody>
      </p:sp>
      <p:sp>
        <p:nvSpPr>
          <p:cNvPr id="66" name="Google Shape;66;p10"/>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Arial" panose="020B0604020202020204" pitchFamily="34" charset="0"/>
              <a:buChar char="•"/>
            </a:pPr>
            <a:r>
              <a:rPr lang="en-US" sz="1800" dirty="0">
                <a:latin typeface="+mj-lt"/>
              </a:rPr>
              <a:t>RIM communities; black, indigenous, people of color; those with disabilities; and the LGBTQ+ communities have endured discrimination and medical abuse.</a:t>
            </a:r>
            <a:endParaRPr sz="1800" dirty="0">
              <a:latin typeface="+mj-lt"/>
            </a:endParaRPr>
          </a:p>
          <a:p>
            <a:pPr marL="457200" lvl="0"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Among some, this has contributed to an understandable distrust in medicine and public health.</a:t>
            </a:r>
            <a:endParaRPr sz="1800" dirty="0">
              <a:latin typeface="+mj-lt"/>
            </a:endParaRPr>
          </a:p>
          <a:p>
            <a:pPr marL="457200" lvl="0"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For certain RIM communities, distrust may exist alongside different cultural approaches to medicine and/or limited access to accurate information about the vaccine. </a:t>
            </a:r>
            <a:endParaRPr sz="1800" dirty="0">
              <a:latin typeface="+mj-lt"/>
            </a:endParaRPr>
          </a:p>
          <a:p>
            <a:pPr marL="457200" lvl="0"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This may result in a hesitancy to be vaccinated.</a:t>
            </a:r>
            <a:endParaRPr sz="1800" dirty="0">
              <a:latin typeface="+mj-lt"/>
            </a:endParaRPr>
          </a:p>
        </p:txBody>
      </p:sp>
      <p:sp>
        <p:nvSpPr>
          <p:cNvPr id="67" name="Google Shape;67;p10"/>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ctrTitle"/>
          </p:nvPr>
        </p:nvSpPr>
        <p:spPr>
          <a:xfrm>
            <a:off x="685800" y="2897794"/>
            <a:ext cx="4505400" cy="1432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000"/>
              <a:buNone/>
            </a:pPr>
            <a:r>
              <a:rPr lang="en-US" sz="9600" dirty="0">
                <a:solidFill>
                  <a:schemeClr val="lt1"/>
                </a:solidFill>
                <a:latin typeface="+mj-lt"/>
              </a:rPr>
              <a:t>4.</a:t>
            </a:r>
            <a:endParaRPr sz="9600" dirty="0">
              <a:solidFill>
                <a:schemeClr val="lt1"/>
              </a:solidFill>
              <a:latin typeface="+mj-lt"/>
            </a:endParaRPr>
          </a:p>
          <a:p>
            <a:pPr marL="0" lvl="0" indent="0" algn="r" rtl="0">
              <a:lnSpc>
                <a:spcPct val="100000"/>
              </a:lnSpc>
              <a:spcBef>
                <a:spcPts val="0"/>
              </a:spcBef>
              <a:spcAft>
                <a:spcPts val="0"/>
              </a:spcAft>
              <a:buSzPts val="4000"/>
              <a:buNone/>
            </a:pPr>
            <a:r>
              <a:rPr lang="en-US" sz="4400" dirty="0">
                <a:latin typeface="+mj-lt"/>
              </a:rPr>
              <a:t>Supply and Distribution</a:t>
            </a:r>
            <a:endParaRPr sz="4400" dirty="0">
              <a:latin typeface="+mj-lt"/>
            </a:endParaRPr>
          </a:p>
        </p:txBody>
      </p:sp>
      <p:sp>
        <p:nvSpPr>
          <p:cNvPr id="285" name="Google Shape;285;p37"/>
          <p:cNvSpPr txBox="1">
            <a:spLocks noGrp="1"/>
          </p:cNvSpPr>
          <p:nvPr>
            <p:ph type="subTitle" idx="1"/>
          </p:nvPr>
        </p:nvSpPr>
        <p:spPr>
          <a:xfrm>
            <a:off x="6101100" y="2863389"/>
            <a:ext cx="2446500" cy="1432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US">
                <a:latin typeface="+mj-lt"/>
              </a:rPr>
              <a:t>An overview of supply, distribution, and side effects</a:t>
            </a:r>
            <a:endParaRPr>
              <a:latin typeface="+mj-lt"/>
            </a:endParaRPr>
          </a:p>
        </p:txBody>
      </p:sp>
      <p:sp>
        <p:nvSpPr>
          <p:cNvPr id="286" name="Google Shape;286;p37"/>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30</a:t>
            </a:fld>
            <a:endParaRPr>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Vaccine Allocation</a:t>
            </a:r>
            <a:endParaRPr sz="3600" dirty="0">
              <a:latin typeface="+mj-lt"/>
            </a:endParaRPr>
          </a:p>
        </p:txBody>
      </p:sp>
      <p:sp>
        <p:nvSpPr>
          <p:cNvPr id="292" name="Google Shape;292;p38"/>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600"/>
              </a:spcBef>
              <a:spcAft>
                <a:spcPts val="0"/>
              </a:spcAft>
              <a:buSzPts val="2400"/>
              <a:buFont typeface="Arial" panose="020B0604020202020204" pitchFamily="34" charset="0"/>
              <a:buChar char="•"/>
            </a:pPr>
            <a:r>
              <a:rPr lang="en-US" dirty="0">
                <a:latin typeface="+mj-lt"/>
              </a:rPr>
              <a:t>Not enough for all to be vaccinated at once </a:t>
            </a:r>
            <a:endParaRPr dirty="0">
              <a:latin typeface="+mj-lt"/>
            </a:endParaRPr>
          </a:p>
          <a:p>
            <a:pPr marL="342900" lvl="0" indent="-342900" algn="l" rtl="0">
              <a:lnSpc>
                <a:spcPct val="100000"/>
              </a:lnSpc>
              <a:spcBef>
                <a:spcPts val="600"/>
              </a:spcBef>
              <a:spcAft>
                <a:spcPts val="0"/>
              </a:spcAft>
              <a:buSzPts val="2400"/>
              <a:buFont typeface="Arial" panose="020B0604020202020204" pitchFamily="34" charset="0"/>
              <a:buChar char="•"/>
            </a:pPr>
            <a:r>
              <a:rPr lang="en-US" dirty="0">
                <a:latin typeface="+mj-lt"/>
              </a:rPr>
              <a:t>Vaccine priorities vary from state to state</a:t>
            </a:r>
            <a:endParaRPr dirty="0">
              <a:latin typeface="+mj-lt"/>
            </a:endParaRPr>
          </a:p>
          <a:p>
            <a:pPr marL="342900" lvl="0" indent="-342900" algn="l" rtl="0">
              <a:lnSpc>
                <a:spcPct val="100000"/>
              </a:lnSpc>
              <a:spcBef>
                <a:spcPts val="1400"/>
              </a:spcBef>
              <a:spcAft>
                <a:spcPts val="0"/>
              </a:spcAft>
              <a:buSzPts val="2400"/>
              <a:buFont typeface="Arial" panose="020B0604020202020204" pitchFamily="34" charset="0"/>
              <a:buChar char="•"/>
            </a:pPr>
            <a:r>
              <a:rPr lang="en-US" dirty="0">
                <a:latin typeface="+mj-lt"/>
              </a:rPr>
              <a:t>Each state is considering:</a:t>
            </a:r>
            <a:endParaRPr dirty="0">
              <a:latin typeface="+mj-lt"/>
            </a:endParaRPr>
          </a:p>
          <a:p>
            <a:pPr marL="800100" lvl="1" indent="-342900" algn="l" rtl="0">
              <a:lnSpc>
                <a:spcPct val="100000"/>
              </a:lnSpc>
              <a:spcBef>
                <a:spcPts val="800"/>
              </a:spcBef>
              <a:spcAft>
                <a:spcPts val="0"/>
              </a:spcAft>
              <a:buSzPts val="2400"/>
              <a:buFont typeface="Arial" panose="020B0604020202020204" pitchFamily="34" charset="0"/>
              <a:buChar char="•"/>
            </a:pPr>
            <a:r>
              <a:rPr lang="en-US" dirty="0">
                <a:latin typeface="+mj-lt"/>
              </a:rPr>
              <a:t>Vaccine availability</a:t>
            </a:r>
            <a:endParaRPr dirty="0">
              <a:latin typeface="+mj-lt"/>
            </a:endParaRPr>
          </a:p>
          <a:p>
            <a:pPr marL="800100" lvl="1" indent="-342900" algn="l" rtl="0">
              <a:lnSpc>
                <a:spcPct val="100000"/>
              </a:lnSpc>
              <a:spcBef>
                <a:spcPts val="800"/>
              </a:spcBef>
              <a:spcAft>
                <a:spcPts val="0"/>
              </a:spcAft>
              <a:buSzPts val="2400"/>
              <a:buFont typeface="Arial" panose="020B0604020202020204" pitchFamily="34" charset="0"/>
              <a:buChar char="•"/>
            </a:pPr>
            <a:r>
              <a:rPr lang="en-US" dirty="0">
                <a:latin typeface="+mj-lt"/>
              </a:rPr>
              <a:t>Who is most likely to be exposed to COVID-19</a:t>
            </a:r>
            <a:endParaRPr dirty="0">
              <a:latin typeface="+mj-lt"/>
            </a:endParaRPr>
          </a:p>
          <a:p>
            <a:pPr marL="800100" lvl="1" indent="-342900" algn="l" rtl="0">
              <a:lnSpc>
                <a:spcPct val="100000"/>
              </a:lnSpc>
              <a:spcBef>
                <a:spcPts val="800"/>
              </a:spcBef>
              <a:spcAft>
                <a:spcPts val="800"/>
              </a:spcAft>
              <a:buSzPts val="2400"/>
              <a:buFont typeface="Arial" panose="020B0604020202020204" pitchFamily="34" charset="0"/>
              <a:buChar char="•"/>
            </a:pPr>
            <a:r>
              <a:rPr lang="en-US" dirty="0">
                <a:latin typeface="+mj-lt"/>
              </a:rPr>
              <a:t>Who is most likely get very sick from COVID-19</a:t>
            </a:r>
            <a:endParaRPr dirty="0">
              <a:latin typeface="+mj-lt"/>
            </a:endParaRPr>
          </a:p>
        </p:txBody>
      </p:sp>
      <p:sp>
        <p:nvSpPr>
          <p:cNvPr id="293" name="Google Shape;293;p38"/>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31</a:t>
            </a:fld>
            <a:endParaRPr>
              <a:latin typeface="+mj-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Free Vaccines for Everyone</a:t>
            </a:r>
            <a:endParaRPr sz="3600" dirty="0">
              <a:latin typeface="+mj-lt"/>
            </a:endParaRPr>
          </a:p>
        </p:txBody>
      </p:sp>
      <p:sp>
        <p:nvSpPr>
          <p:cNvPr id="299" name="Google Shape;299;p39"/>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Vaccines are free for everyone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There may be an administration fee billed to insurance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No one can be denied a vaccine if there are unable to pay an administration fee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Anyone can be vaccinated regardless of immigration status</a:t>
            </a:r>
            <a:endParaRPr dirty="0">
              <a:latin typeface="+mj-lt"/>
            </a:endParaRPr>
          </a:p>
        </p:txBody>
      </p:sp>
      <p:sp>
        <p:nvSpPr>
          <p:cNvPr id="300" name="Google Shape;300;p39"/>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32</a:t>
            </a:fld>
            <a:endParaRPr>
              <a:latin typeface="+mj-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Free Vaccines for Everyone</a:t>
            </a:r>
            <a:endParaRPr sz="3600" dirty="0">
              <a:latin typeface="+mj-lt"/>
            </a:endParaRPr>
          </a:p>
        </p:txBody>
      </p:sp>
      <p:sp>
        <p:nvSpPr>
          <p:cNvPr id="306" name="Google Shape;306;p40"/>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dirty="0">
                <a:latin typeface="+mj-lt"/>
              </a:rPr>
              <a:t>It is recommended for all adults, including those who already had COVID-19</a:t>
            </a:r>
            <a:endParaRPr dirty="0">
              <a:latin typeface="+mj-lt"/>
            </a:endParaRPr>
          </a:p>
          <a:p>
            <a:pPr lvl="0" algn="l" rtl="0">
              <a:spcBef>
                <a:spcPts val="600"/>
              </a:spcBef>
              <a:spcAft>
                <a:spcPts val="0"/>
              </a:spcAft>
              <a:buSzPts val="2400"/>
              <a:buFont typeface="Arial" panose="020B0604020202020204" pitchFamily="34" charset="0"/>
              <a:buChar char="•"/>
            </a:pPr>
            <a:r>
              <a:rPr lang="en-US" dirty="0">
                <a:latin typeface="+mj-lt"/>
              </a:rPr>
              <a:t>Individual choice as to whether or not to vaccinate</a:t>
            </a:r>
            <a:endParaRPr dirty="0">
              <a:latin typeface="+mj-lt"/>
            </a:endParaRPr>
          </a:p>
          <a:p>
            <a:pPr lvl="0" algn="l" rtl="0">
              <a:spcBef>
                <a:spcPts val="0"/>
              </a:spcBef>
              <a:spcAft>
                <a:spcPts val="0"/>
              </a:spcAft>
              <a:buSzPts val="2400"/>
              <a:buFont typeface="Arial" panose="020B0604020202020204" pitchFamily="34" charset="0"/>
              <a:buChar char="•"/>
            </a:pPr>
            <a:r>
              <a:rPr lang="en-US" dirty="0">
                <a:latin typeface="+mj-lt"/>
              </a:rPr>
              <a:t>Age of availability depends on vaccine type</a:t>
            </a:r>
            <a:endParaRPr dirty="0">
              <a:latin typeface="+mj-lt"/>
            </a:endParaRPr>
          </a:p>
          <a:p>
            <a:pPr lvl="1" algn="l" rtl="0">
              <a:spcBef>
                <a:spcPts val="0"/>
              </a:spcBef>
              <a:spcAft>
                <a:spcPts val="0"/>
              </a:spcAft>
              <a:buSzPts val="2400"/>
              <a:buFont typeface="Arial" panose="020B0604020202020204" pitchFamily="34" charset="0"/>
              <a:buChar char="•"/>
            </a:pPr>
            <a:r>
              <a:rPr lang="en-US" dirty="0">
                <a:latin typeface="+mj-lt"/>
              </a:rPr>
              <a:t>Pfizer vaccine is for those 16 and above</a:t>
            </a:r>
            <a:endParaRPr dirty="0">
              <a:latin typeface="+mj-lt"/>
            </a:endParaRPr>
          </a:p>
          <a:p>
            <a:pPr lvl="1" algn="l" rtl="0">
              <a:spcBef>
                <a:spcPts val="0"/>
              </a:spcBef>
              <a:spcAft>
                <a:spcPts val="0"/>
              </a:spcAft>
              <a:buSzPts val="2400"/>
              <a:buFont typeface="Arial" panose="020B0604020202020204" pitchFamily="34" charset="0"/>
              <a:buChar char="•"/>
            </a:pPr>
            <a:r>
              <a:rPr lang="en-US" dirty="0">
                <a:latin typeface="+mj-lt"/>
              </a:rPr>
              <a:t>Moderna vaccine is for those 18 and above</a:t>
            </a:r>
            <a:endParaRPr dirty="0">
              <a:latin typeface="+mj-lt"/>
            </a:endParaRPr>
          </a:p>
          <a:p>
            <a:pPr lvl="1" algn="l" rtl="0">
              <a:spcBef>
                <a:spcPts val="0"/>
              </a:spcBef>
              <a:spcAft>
                <a:spcPts val="0"/>
              </a:spcAft>
              <a:buSzPts val="2400"/>
              <a:buFont typeface="Arial" panose="020B0604020202020204" pitchFamily="34" charset="0"/>
              <a:buChar char="•"/>
            </a:pPr>
            <a:r>
              <a:rPr lang="en-US" dirty="0">
                <a:latin typeface="+mj-lt"/>
              </a:rPr>
              <a:t>Johnson &amp; Johnson vaccine is for those 18 years and above</a:t>
            </a:r>
            <a:endParaRPr dirty="0">
              <a:latin typeface="+mj-lt"/>
            </a:endParaRPr>
          </a:p>
        </p:txBody>
      </p:sp>
      <p:sp>
        <p:nvSpPr>
          <p:cNvPr id="307" name="Google Shape;307;p40"/>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33</a:t>
            </a:fld>
            <a:endParaRPr>
              <a:latin typeface="+mj-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Fertility and Pregnant Women</a:t>
            </a:r>
            <a:endParaRPr sz="3600" dirty="0">
              <a:latin typeface="+mj-lt"/>
            </a:endParaRPr>
          </a:p>
        </p:txBody>
      </p:sp>
      <p:sp>
        <p:nvSpPr>
          <p:cNvPr id="313" name="Google Shape;313;p41"/>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No evidence the vaccine causes fertility problems</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Pregnant women should talk to their doctor about whether they should get vaccinated</a:t>
            </a:r>
            <a:endParaRPr dirty="0">
              <a:latin typeface="+mj-lt"/>
            </a:endParaRPr>
          </a:p>
        </p:txBody>
      </p:sp>
      <p:sp>
        <p:nvSpPr>
          <p:cNvPr id="314" name="Google Shape;314;p4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34</a:t>
            </a:fld>
            <a:endParaRPr>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Beware of Scams</a:t>
            </a:r>
            <a:endParaRPr sz="3600" dirty="0">
              <a:latin typeface="+mj-lt"/>
            </a:endParaRPr>
          </a:p>
        </p:txBody>
      </p:sp>
      <p:sp>
        <p:nvSpPr>
          <p:cNvPr id="320" name="Google Shape;320;p42"/>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solidFill>
                  <a:srgbClr val="000000"/>
                </a:solidFill>
                <a:latin typeface="+mj-lt"/>
              </a:rPr>
              <a:t>Health care providers will never contact an individual to request personal information or credit card information in order for them to receive the COVID-19 vaccine</a:t>
            </a:r>
            <a:endParaRPr dirty="0">
              <a:latin typeface="+mj-lt"/>
            </a:endParaRPr>
          </a:p>
          <a:p>
            <a:pPr lvl="0" algn="l" rtl="0">
              <a:lnSpc>
                <a:spcPct val="100000"/>
              </a:lnSpc>
              <a:spcBef>
                <a:spcPts val="1400"/>
              </a:spcBef>
              <a:spcAft>
                <a:spcPts val="800"/>
              </a:spcAft>
              <a:buSzPts val="2400"/>
              <a:buFont typeface="Arial" panose="020B0604020202020204" pitchFamily="34" charset="0"/>
              <a:buChar char="•"/>
            </a:pPr>
            <a:r>
              <a:rPr lang="en-US" dirty="0">
                <a:solidFill>
                  <a:srgbClr val="000000"/>
                </a:solidFill>
                <a:latin typeface="+mj-lt"/>
              </a:rPr>
              <a:t>Offers to sell or ship vaccine are scams</a:t>
            </a:r>
            <a:endParaRPr dirty="0">
              <a:solidFill>
                <a:schemeClr val="dk1"/>
              </a:solidFill>
              <a:latin typeface="+mj-lt"/>
            </a:endParaRPr>
          </a:p>
        </p:txBody>
      </p:sp>
      <p:sp>
        <p:nvSpPr>
          <p:cNvPr id="321" name="Google Shape;321;p42"/>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35</a:t>
            </a:fld>
            <a:endParaRPr>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Language Access</a:t>
            </a:r>
            <a:endParaRPr sz="3600" dirty="0">
              <a:latin typeface="+mj-lt"/>
            </a:endParaRPr>
          </a:p>
        </p:txBody>
      </p:sp>
      <p:sp>
        <p:nvSpPr>
          <p:cNvPr id="327" name="Google Shape;327;p43"/>
          <p:cNvSpPr txBox="1">
            <a:spLocks noGrp="1"/>
          </p:cNvSpPr>
          <p:nvPr>
            <p:ph type="body" idx="1"/>
          </p:nvPr>
        </p:nvSpPr>
        <p:spPr>
          <a:xfrm>
            <a:off x="691200" y="1511099"/>
            <a:ext cx="5751000" cy="3247333"/>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0"/>
              </a:spcBef>
              <a:spcAft>
                <a:spcPts val="1000"/>
              </a:spcAft>
              <a:buSzPts val="2400"/>
              <a:buFont typeface="Arial" panose="020B0604020202020204" pitchFamily="34" charset="0"/>
              <a:buChar char="•"/>
            </a:pPr>
            <a:r>
              <a:rPr lang="en-US" dirty="0">
                <a:latin typeface="+mj-lt"/>
              </a:rPr>
              <a:t>If a person has limited English proficiency, they should be offered (or request) professional interpreter services</a:t>
            </a:r>
          </a:p>
          <a:p>
            <a:pPr lvl="0" algn="l" rtl="0">
              <a:lnSpc>
                <a:spcPct val="100000"/>
              </a:lnSpc>
              <a:spcBef>
                <a:spcPts val="0"/>
              </a:spcBef>
              <a:spcAft>
                <a:spcPts val="1000"/>
              </a:spcAft>
              <a:buSzPts val="2400"/>
              <a:buFont typeface="Arial" panose="020B0604020202020204" pitchFamily="34" charset="0"/>
              <a:buChar char="•"/>
            </a:pPr>
            <a:r>
              <a:rPr lang="en-US" dirty="0">
                <a:latin typeface="+mj-lt"/>
              </a:rPr>
              <a:t>Handouts should be in the patient’s language</a:t>
            </a:r>
          </a:p>
          <a:p>
            <a:pPr lvl="0" algn="l" rtl="0">
              <a:lnSpc>
                <a:spcPct val="100000"/>
              </a:lnSpc>
              <a:spcBef>
                <a:spcPts val="0"/>
              </a:spcBef>
              <a:spcAft>
                <a:spcPts val="1000"/>
              </a:spcAft>
              <a:buSzPts val="2400"/>
              <a:buFont typeface="Arial" panose="020B0604020202020204" pitchFamily="34" charset="0"/>
              <a:buChar char="•"/>
            </a:pPr>
            <a:r>
              <a:rPr lang="en-US" dirty="0">
                <a:latin typeface="+mj-lt"/>
              </a:rPr>
              <a:t>Consent must be obtained in the patient’s primary/preferred language.</a:t>
            </a:r>
          </a:p>
        </p:txBody>
      </p:sp>
      <p:sp>
        <p:nvSpPr>
          <p:cNvPr id="328" name="Google Shape;328;p43"/>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36</a:t>
            </a:fld>
            <a:endParaRPr>
              <a:latin typeface="+mj-lt"/>
            </a:endParaRPr>
          </a:p>
        </p:txBody>
      </p:sp>
      <p:pic>
        <p:nvPicPr>
          <p:cNvPr id="329" name="Google Shape;329;p43" descr="Qr code&#10;&#10;Description automatically generated"/>
          <p:cNvPicPr preferRelativeResize="0"/>
          <p:nvPr/>
        </p:nvPicPr>
        <p:blipFill rotWithShape="1">
          <a:blip r:embed="rId3">
            <a:alphaModFix/>
          </a:blip>
          <a:srcRect/>
          <a:stretch/>
        </p:blipFill>
        <p:spPr>
          <a:xfrm>
            <a:off x="5909310" y="1673800"/>
            <a:ext cx="2543490" cy="254349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4"/>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Side Effects</a:t>
            </a:r>
            <a:endParaRPr sz="3600" dirty="0">
              <a:latin typeface="+mj-lt"/>
            </a:endParaRPr>
          </a:p>
        </p:txBody>
      </p:sp>
      <p:sp>
        <p:nvSpPr>
          <p:cNvPr id="335" name="Google Shape;335;p44"/>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Are normal</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Mean the body is developing immunity</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Are signs that the vaccine is teaching a person’s body how to fight COVID-19</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Do not mean that a person has COVID-19</a:t>
            </a:r>
            <a:endParaRPr dirty="0">
              <a:latin typeface="+mj-lt"/>
            </a:endParaRPr>
          </a:p>
        </p:txBody>
      </p:sp>
      <p:sp>
        <p:nvSpPr>
          <p:cNvPr id="336" name="Google Shape;336;p44"/>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37</a:t>
            </a:fld>
            <a:endParaRPr>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5"/>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Side Effects, Cont.</a:t>
            </a:r>
            <a:endParaRPr sz="3600" dirty="0">
              <a:latin typeface="+mj-lt"/>
            </a:endParaRPr>
          </a:p>
        </p:txBody>
      </p:sp>
      <p:sp>
        <p:nvSpPr>
          <p:cNvPr id="342" name="Google Shape;342;p45"/>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Usually start within 24 to 36 hours </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Go away after 24 to 48 hours</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More common after final dose </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More common in younger adults</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Serious adverse effects are rare</a:t>
            </a:r>
            <a:endParaRPr dirty="0">
              <a:latin typeface="+mj-lt"/>
            </a:endParaRPr>
          </a:p>
        </p:txBody>
      </p:sp>
      <p:sp>
        <p:nvSpPr>
          <p:cNvPr id="343" name="Google Shape;343;p45"/>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38</a:t>
            </a:fld>
            <a:endParaRPr>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6"/>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Side Effects, Cont.</a:t>
            </a:r>
            <a:endParaRPr sz="3600" dirty="0">
              <a:latin typeface="+mj-lt"/>
            </a:endParaRPr>
          </a:p>
        </p:txBody>
      </p:sp>
      <p:sp>
        <p:nvSpPr>
          <p:cNvPr id="349" name="Google Shape;349;p46"/>
          <p:cNvSpPr txBox="1">
            <a:spLocks noGrp="1"/>
          </p:cNvSpPr>
          <p:nvPr>
            <p:ph type="body" idx="1"/>
          </p:nvPr>
        </p:nvSpPr>
        <p:spPr>
          <a:xfrm>
            <a:off x="691200" y="1511100"/>
            <a:ext cx="4662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Sore arm</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Muscle aches</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Headache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Fatigue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Fever, although less common</a:t>
            </a:r>
            <a:endParaRPr dirty="0">
              <a:latin typeface="+mj-lt"/>
            </a:endParaRPr>
          </a:p>
        </p:txBody>
      </p:sp>
      <p:sp>
        <p:nvSpPr>
          <p:cNvPr id="350" name="Google Shape;350;p46"/>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39</a:t>
            </a:fld>
            <a:endParaRPr>
              <a:latin typeface="+mj-lt"/>
            </a:endParaRPr>
          </a:p>
        </p:txBody>
      </p:sp>
      <p:grpSp>
        <p:nvGrpSpPr>
          <p:cNvPr id="351" name="Google Shape;351;p46"/>
          <p:cNvGrpSpPr/>
          <p:nvPr/>
        </p:nvGrpSpPr>
        <p:grpSpPr>
          <a:xfrm>
            <a:off x="6723786" y="1785001"/>
            <a:ext cx="477878" cy="1790270"/>
            <a:chOff x="727175" y="2957625"/>
            <a:chExt cx="130700" cy="476275"/>
          </a:xfrm>
        </p:grpSpPr>
        <p:sp>
          <p:nvSpPr>
            <p:cNvPr id="352" name="Google Shape;352;p46"/>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353" name="Google Shape;353;p46"/>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Addressing Distrust Based on Trauma</a:t>
            </a:r>
            <a:endParaRPr sz="3600" dirty="0">
              <a:latin typeface="+mj-lt"/>
            </a:endParaRPr>
          </a:p>
        </p:txBody>
      </p:sp>
      <p:sp>
        <p:nvSpPr>
          <p:cNvPr id="73" name="Google Shape;73;p11"/>
          <p:cNvSpPr txBox="1">
            <a:spLocks noGrp="1"/>
          </p:cNvSpPr>
          <p:nvPr>
            <p:ph type="body" idx="1"/>
          </p:nvPr>
        </p:nvSpPr>
        <p:spPr>
          <a:xfrm>
            <a:off x="691200" y="1409175"/>
            <a:ext cx="4819200" cy="3582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600"/>
              </a:spcBef>
              <a:spcAft>
                <a:spcPts val="0"/>
              </a:spcAft>
              <a:buNone/>
            </a:pPr>
            <a:r>
              <a:rPr lang="en-US" sz="1700" dirty="0">
                <a:latin typeface="+mj-lt"/>
              </a:rPr>
              <a:t>In addressing distrust based on trauma, providers must:</a:t>
            </a:r>
            <a:endParaRPr sz="1700" dirty="0">
              <a:latin typeface="+mj-lt"/>
            </a:endParaRPr>
          </a:p>
          <a:p>
            <a:pPr marL="457200" lvl="0" indent="-374650" algn="l" rtl="0">
              <a:lnSpc>
                <a:spcPct val="90000"/>
              </a:lnSpc>
              <a:spcBef>
                <a:spcPts val="600"/>
              </a:spcBef>
              <a:spcAft>
                <a:spcPts val="0"/>
              </a:spcAft>
              <a:buSzPts val="2300"/>
              <a:buFont typeface="Arial" panose="020B0604020202020204" pitchFamily="34" charset="0"/>
              <a:buChar char="•"/>
            </a:pPr>
            <a:r>
              <a:rPr lang="en-US" sz="1700" dirty="0">
                <a:latin typeface="+mj-lt"/>
              </a:rPr>
              <a:t>Recognize the trauma </a:t>
            </a:r>
            <a:endParaRPr sz="1700" dirty="0">
              <a:latin typeface="+mj-lt"/>
            </a:endParaRPr>
          </a:p>
          <a:p>
            <a:pPr marL="457200" lvl="0" indent="-374650" algn="l" rtl="0">
              <a:lnSpc>
                <a:spcPct val="90000"/>
              </a:lnSpc>
              <a:spcBef>
                <a:spcPts val="600"/>
              </a:spcBef>
              <a:spcAft>
                <a:spcPts val="0"/>
              </a:spcAft>
              <a:buSzPts val="2300"/>
              <a:buFont typeface="Arial" panose="020B0604020202020204" pitchFamily="34" charset="0"/>
              <a:buChar char="•"/>
            </a:pPr>
            <a:r>
              <a:rPr lang="en-US" sz="1700" dirty="0">
                <a:latin typeface="+mj-lt"/>
              </a:rPr>
              <a:t>Show understanding and compassion</a:t>
            </a:r>
            <a:endParaRPr sz="1700" dirty="0">
              <a:latin typeface="+mj-lt"/>
            </a:endParaRPr>
          </a:p>
          <a:p>
            <a:pPr marL="457200" lvl="0" indent="-374650" algn="l" rtl="0">
              <a:lnSpc>
                <a:spcPct val="90000"/>
              </a:lnSpc>
              <a:spcBef>
                <a:spcPts val="600"/>
              </a:spcBef>
              <a:spcAft>
                <a:spcPts val="0"/>
              </a:spcAft>
              <a:buSzPts val="2300"/>
              <a:buFont typeface="Arial" panose="020B0604020202020204" pitchFamily="34" charset="0"/>
              <a:buChar char="•"/>
            </a:pPr>
            <a:r>
              <a:rPr lang="en-US" sz="1700" dirty="0">
                <a:latin typeface="+mj-lt"/>
              </a:rPr>
              <a:t>Engage in transparent and open communication</a:t>
            </a:r>
            <a:endParaRPr sz="1700" dirty="0">
              <a:latin typeface="+mj-lt"/>
            </a:endParaRPr>
          </a:p>
          <a:p>
            <a:pPr marL="457200" lvl="0" indent="-374650" algn="l" rtl="0">
              <a:lnSpc>
                <a:spcPct val="90000"/>
              </a:lnSpc>
              <a:spcBef>
                <a:spcPts val="600"/>
              </a:spcBef>
              <a:spcAft>
                <a:spcPts val="0"/>
              </a:spcAft>
              <a:buSzPts val="2300"/>
              <a:buFont typeface="Arial" panose="020B0604020202020204" pitchFamily="34" charset="0"/>
              <a:buChar char="•"/>
            </a:pPr>
            <a:r>
              <a:rPr lang="en-US" sz="1700" dirty="0">
                <a:latin typeface="+mj-lt"/>
              </a:rPr>
              <a:t>Seek community input</a:t>
            </a:r>
            <a:endParaRPr sz="1700" dirty="0">
              <a:latin typeface="+mj-lt"/>
            </a:endParaRPr>
          </a:p>
          <a:p>
            <a:pPr marL="457200" lvl="0" indent="-374650" algn="l" rtl="0">
              <a:lnSpc>
                <a:spcPct val="90000"/>
              </a:lnSpc>
              <a:spcBef>
                <a:spcPts val="600"/>
              </a:spcBef>
              <a:spcAft>
                <a:spcPts val="0"/>
              </a:spcAft>
              <a:buSzPts val="2300"/>
              <a:buFont typeface="Arial" panose="020B0604020202020204" pitchFamily="34" charset="0"/>
              <a:buChar char="•"/>
            </a:pPr>
            <a:r>
              <a:rPr lang="en-US" sz="1700" dirty="0">
                <a:latin typeface="+mj-lt"/>
              </a:rPr>
              <a:t>Look at the issue from different perspectives</a:t>
            </a:r>
            <a:endParaRPr sz="1700" dirty="0">
              <a:latin typeface="+mj-lt"/>
            </a:endParaRPr>
          </a:p>
          <a:p>
            <a:pPr marL="457200" lvl="0" indent="-374650" algn="l" rtl="0">
              <a:lnSpc>
                <a:spcPct val="90000"/>
              </a:lnSpc>
              <a:spcBef>
                <a:spcPts val="600"/>
              </a:spcBef>
              <a:spcAft>
                <a:spcPts val="0"/>
              </a:spcAft>
              <a:buSzPts val="2300"/>
              <a:buFont typeface="Arial" panose="020B0604020202020204" pitchFamily="34" charset="0"/>
              <a:buChar char="•"/>
            </a:pPr>
            <a:r>
              <a:rPr lang="en-US" sz="1700" dirty="0">
                <a:latin typeface="+mj-lt"/>
              </a:rPr>
              <a:t>Acknowledge that trust takes time to build</a:t>
            </a:r>
            <a:endParaRPr sz="1700" dirty="0">
              <a:latin typeface="+mj-lt"/>
            </a:endParaRPr>
          </a:p>
          <a:p>
            <a:pPr marL="457200" lvl="0" indent="0" algn="l" rtl="0">
              <a:lnSpc>
                <a:spcPct val="90000"/>
              </a:lnSpc>
              <a:spcBef>
                <a:spcPts val="600"/>
              </a:spcBef>
              <a:spcAft>
                <a:spcPts val="0"/>
              </a:spcAft>
              <a:buNone/>
            </a:pPr>
            <a:endParaRPr sz="1700" dirty="0">
              <a:latin typeface="+mj-lt"/>
            </a:endParaRPr>
          </a:p>
        </p:txBody>
      </p:sp>
      <p:sp>
        <p:nvSpPr>
          <p:cNvPr id="74" name="Google Shape;74;p1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n-lt"/>
              </a:rPr>
              <a:t>4</a:t>
            </a:fld>
            <a:endParaRPr>
              <a:latin typeface="+mn-lt"/>
            </a:endParaRPr>
          </a:p>
        </p:txBody>
      </p:sp>
      <p:pic>
        <p:nvPicPr>
          <p:cNvPr id="75" name="Google Shape;75;p11" descr="three women wearing masks"/>
          <p:cNvPicPr preferRelativeResize="0"/>
          <p:nvPr/>
        </p:nvPicPr>
        <p:blipFill rotWithShape="1">
          <a:blip r:embed="rId3">
            <a:alphaModFix/>
          </a:blip>
          <a:srcRect/>
          <a:stretch/>
        </p:blipFill>
        <p:spPr>
          <a:xfrm>
            <a:off x="5510400" y="1993100"/>
            <a:ext cx="3059776" cy="21922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57"/>
        <p:cNvGrpSpPr/>
        <p:nvPr/>
      </p:nvGrpSpPr>
      <p:grpSpPr>
        <a:xfrm>
          <a:off x="0" y="0"/>
          <a:ext cx="0" cy="0"/>
          <a:chOff x="0" y="0"/>
          <a:chExt cx="0" cy="0"/>
        </a:xfrm>
      </p:grpSpPr>
      <p:sp>
        <p:nvSpPr>
          <p:cNvPr id="358" name="Google Shape;358;p47"/>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Looking Ahead</a:t>
            </a:r>
            <a:endParaRPr sz="3600" dirty="0">
              <a:latin typeface="+mj-lt"/>
            </a:endParaRPr>
          </a:p>
        </p:txBody>
      </p:sp>
      <p:sp>
        <p:nvSpPr>
          <p:cNvPr id="359" name="Google Shape;359;p47"/>
          <p:cNvSpPr txBox="1">
            <a:spLocks noGrp="1"/>
          </p:cNvSpPr>
          <p:nvPr>
            <p:ph type="body" idx="1"/>
          </p:nvPr>
        </p:nvSpPr>
        <p:spPr>
          <a:xfrm>
            <a:off x="691200" y="1511100"/>
            <a:ext cx="7525500" cy="2868900"/>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dirty="0">
                <a:latin typeface="+mj-lt"/>
              </a:rPr>
              <a:t>Other vaccines are in production</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Will have enough vaccine for widespread use sometime by summer of 2021</a:t>
            </a:r>
            <a:endParaRPr dirty="0">
              <a:latin typeface="+mj-lt"/>
            </a:endParaRPr>
          </a:p>
        </p:txBody>
      </p:sp>
      <p:sp>
        <p:nvSpPr>
          <p:cNvPr id="360" name="Google Shape;360;p47"/>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40</a:t>
            </a:fld>
            <a:endParaRPr>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8"/>
          <p:cNvSpPr txBox="1">
            <a:spLocks noGrp="1"/>
          </p:cNvSpPr>
          <p:nvPr>
            <p:ph type="ctrTitle"/>
          </p:nvPr>
        </p:nvSpPr>
        <p:spPr>
          <a:xfrm>
            <a:off x="685800" y="2897794"/>
            <a:ext cx="4505400" cy="1432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000"/>
              <a:buNone/>
            </a:pPr>
            <a:r>
              <a:rPr lang="en-US" sz="9600" dirty="0">
                <a:solidFill>
                  <a:schemeClr val="lt1"/>
                </a:solidFill>
                <a:latin typeface="+mj-lt"/>
              </a:rPr>
              <a:t>6.</a:t>
            </a:r>
            <a:endParaRPr sz="9600" dirty="0">
              <a:solidFill>
                <a:schemeClr val="lt1"/>
              </a:solidFill>
              <a:latin typeface="+mj-lt"/>
            </a:endParaRPr>
          </a:p>
          <a:p>
            <a:pPr marL="0" lvl="0" indent="0" algn="r" rtl="0">
              <a:lnSpc>
                <a:spcPct val="100000"/>
              </a:lnSpc>
              <a:spcBef>
                <a:spcPts val="0"/>
              </a:spcBef>
              <a:spcAft>
                <a:spcPts val="0"/>
              </a:spcAft>
              <a:buSzPts val="4000"/>
              <a:buNone/>
            </a:pPr>
            <a:r>
              <a:rPr lang="en-US" sz="4400" dirty="0">
                <a:latin typeface="+mj-lt"/>
              </a:rPr>
              <a:t>Considerations for RIM Communities</a:t>
            </a:r>
            <a:endParaRPr sz="4400" dirty="0">
              <a:latin typeface="+mj-lt"/>
            </a:endParaRPr>
          </a:p>
        </p:txBody>
      </p:sp>
      <p:sp>
        <p:nvSpPr>
          <p:cNvPr id="366" name="Google Shape;366;p48"/>
          <p:cNvSpPr txBox="1">
            <a:spLocks noGrp="1"/>
          </p:cNvSpPr>
          <p:nvPr>
            <p:ph type="subTitle" idx="1"/>
          </p:nvPr>
        </p:nvSpPr>
        <p:spPr>
          <a:xfrm>
            <a:off x="6101100" y="2863389"/>
            <a:ext cx="2446500" cy="1432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US">
                <a:latin typeface="+mj-lt"/>
              </a:rPr>
              <a:t>Who RIM communities are and how they can be supported in accessing the vaccine</a:t>
            </a:r>
            <a:endParaRPr>
              <a:latin typeface="+mj-lt"/>
            </a:endParaRPr>
          </a:p>
        </p:txBody>
      </p:sp>
      <p:sp>
        <p:nvSpPr>
          <p:cNvPr id="367" name="Google Shape;367;p48"/>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41</a:t>
            </a:fld>
            <a:endParaRPr>
              <a:latin typeface="+mj-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9"/>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RIM Communities</a:t>
            </a:r>
            <a:endParaRPr sz="3600" dirty="0">
              <a:latin typeface="+mj-lt"/>
            </a:endParaRPr>
          </a:p>
        </p:txBody>
      </p:sp>
      <p:sp>
        <p:nvSpPr>
          <p:cNvPr id="373" name="Google Shape;373;p49"/>
          <p:cNvSpPr txBox="1">
            <a:spLocks noGrp="1"/>
          </p:cNvSpPr>
          <p:nvPr>
            <p:ph type="body" idx="1"/>
          </p:nvPr>
        </p:nvSpPr>
        <p:spPr>
          <a:xfrm>
            <a:off x="691199" y="1511100"/>
            <a:ext cx="7865575" cy="286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600"/>
              </a:spcAft>
              <a:buNone/>
            </a:pPr>
            <a:r>
              <a:rPr lang="en-US" dirty="0">
                <a:latin typeface="+mj-lt"/>
              </a:rPr>
              <a:t>Refers to refugees, immigrants, and migrants currently in the U.S. who were born in other countries</a:t>
            </a:r>
            <a:endParaRPr dirty="0">
              <a:latin typeface="+mj-lt"/>
            </a:endParaRPr>
          </a:p>
        </p:txBody>
      </p:sp>
      <p:sp>
        <p:nvSpPr>
          <p:cNvPr id="374" name="Google Shape;374;p49"/>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42</a:t>
            </a:fld>
            <a:endParaRPr>
              <a:latin typeface="+mj-lt"/>
            </a:endParaRPr>
          </a:p>
        </p:txBody>
      </p:sp>
      <p:pic>
        <p:nvPicPr>
          <p:cNvPr id="375" name="Google Shape;375;p49" descr="A picture containing text, person, different, same&#10;&#10;Description automatically generated"/>
          <p:cNvPicPr preferRelativeResize="0"/>
          <p:nvPr/>
        </p:nvPicPr>
        <p:blipFill rotWithShape="1">
          <a:blip r:embed="rId3">
            <a:alphaModFix/>
          </a:blip>
          <a:srcRect/>
          <a:stretch/>
        </p:blipFill>
        <p:spPr>
          <a:xfrm>
            <a:off x="517456" y="2787032"/>
            <a:ext cx="6750282" cy="21259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0"/>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RIM Communities</a:t>
            </a:r>
            <a:endParaRPr sz="3600" dirty="0">
              <a:latin typeface="+mj-lt"/>
            </a:endParaRPr>
          </a:p>
        </p:txBody>
      </p:sp>
      <p:sp>
        <p:nvSpPr>
          <p:cNvPr id="381" name="Google Shape;381;p50"/>
          <p:cNvSpPr txBox="1">
            <a:spLocks noGrp="1"/>
          </p:cNvSpPr>
          <p:nvPr>
            <p:ph type="body" idx="1"/>
          </p:nvPr>
        </p:nvSpPr>
        <p:spPr>
          <a:xfrm>
            <a:off x="691199" y="1511100"/>
            <a:ext cx="7865700" cy="286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600"/>
              </a:spcAft>
              <a:buNone/>
            </a:pPr>
            <a:r>
              <a:rPr lang="en-US">
                <a:latin typeface="+mj-lt"/>
              </a:rPr>
              <a:t>There are neighbors and friends, business owners and entrepreneurs, parents and grandparents, artists and musicians.They care for the sick and the elderly, bring food to stores, educate children, and pursue their own education. They lead policy change at the state level, conduct health equity research, and run clinics.</a:t>
            </a:r>
            <a:endParaRPr>
              <a:latin typeface="+mj-lt"/>
            </a:endParaRPr>
          </a:p>
        </p:txBody>
      </p:sp>
      <p:sp>
        <p:nvSpPr>
          <p:cNvPr id="382" name="Google Shape;382;p50"/>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43</a:t>
            </a:fld>
            <a:endParaRPr>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1"/>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A Disproportionate Effect</a:t>
            </a:r>
            <a:endParaRPr sz="3600" dirty="0">
              <a:latin typeface="+mj-lt"/>
            </a:endParaRPr>
          </a:p>
        </p:txBody>
      </p:sp>
      <p:sp>
        <p:nvSpPr>
          <p:cNvPr id="388" name="Google Shape;388;p51"/>
          <p:cNvSpPr txBox="1">
            <a:spLocks noGrp="1"/>
          </p:cNvSpPr>
          <p:nvPr>
            <p:ph type="body" idx="1"/>
          </p:nvPr>
        </p:nvSpPr>
        <p:spPr>
          <a:xfrm>
            <a:off x="691199" y="1511100"/>
            <a:ext cx="7865700" cy="28689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600"/>
              </a:spcBef>
              <a:spcAft>
                <a:spcPts val="0"/>
              </a:spcAft>
              <a:buSzPts val="2000"/>
              <a:buFont typeface="Arial" panose="020B0604020202020204" pitchFamily="34" charset="0"/>
              <a:buChar char="•"/>
            </a:pPr>
            <a:r>
              <a:rPr lang="en-US" sz="2000" dirty="0">
                <a:latin typeface="+mj-lt"/>
              </a:rPr>
              <a:t>There is growing evidence that COVID-19 disproportionately affects some populations, including certain RIM communities</a:t>
            </a:r>
            <a:endParaRPr sz="2000" dirty="0">
              <a:latin typeface="+mj-lt"/>
            </a:endParaRPr>
          </a:p>
          <a:p>
            <a:pPr marL="914400" lvl="1" indent="-355600" algn="l" rtl="0">
              <a:spcBef>
                <a:spcPts val="600"/>
              </a:spcBef>
              <a:spcAft>
                <a:spcPts val="0"/>
              </a:spcAft>
              <a:buSzPts val="2000"/>
              <a:buFont typeface="Arial" panose="020B0604020202020204" pitchFamily="34" charset="0"/>
              <a:buChar char="•"/>
            </a:pPr>
            <a:r>
              <a:rPr lang="en-US" sz="2000" u="sng" dirty="0">
                <a:solidFill>
                  <a:schemeClr val="hlink"/>
                </a:solidFill>
                <a:latin typeface="+mj-lt"/>
                <a:hlinkClick r:id="rId3"/>
              </a:rPr>
              <a:t>Learn more about this through the NRC-RIM Module, Working with Refugees, Immigrants, and Migrants in COVID-19</a:t>
            </a:r>
            <a:endParaRPr sz="2000" dirty="0">
              <a:latin typeface="+mj-lt"/>
            </a:endParaRPr>
          </a:p>
          <a:p>
            <a:pPr marL="457200" lvl="0" indent="-355600" algn="l" rtl="0">
              <a:lnSpc>
                <a:spcPct val="100000"/>
              </a:lnSpc>
              <a:spcBef>
                <a:spcPts val="600"/>
              </a:spcBef>
              <a:spcAft>
                <a:spcPts val="0"/>
              </a:spcAft>
              <a:buSzPts val="2000"/>
              <a:buFont typeface="Arial" panose="020B0604020202020204" pitchFamily="34" charset="0"/>
              <a:buChar char="•"/>
            </a:pPr>
            <a:r>
              <a:rPr lang="en-US" sz="2000" dirty="0">
                <a:latin typeface="+mj-lt"/>
              </a:rPr>
              <a:t>Certain RIM communities may be hesitant to obtain the vaccine</a:t>
            </a:r>
            <a:endParaRPr sz="2000" dirty="0">
              <a:latin typeface="+mj-lt"/>
            </a:endParaRPr>
          </a:p>
          <a:p>
            <a:pPr marL="457200" lvl="0" indent="-355600" algn="l" rtl="0">
              <a:lnSpc>
                <a:spcPct val="100000"/>
              </a:lnSpc>
              <a:spcBef>
                <a:spcPts val="600"/>
              </a:spcBef>
              <a:spcAft>
                <a:spcPts val="600"/>
              </a:spcAft>
              <a:buSzPts val="2000"/>
              <a:buFont typeface="Arial" panose="020B0604020202020204" pitchFamily="34" charset="0"/>
              <a:buChar char="•"/>
            </a:pPr>
            <a:r>
              <a:rPr lang="en-US" sz="2000" dirty="0">
                <a:latin typeface="+mj-lt"/>
              </a:rPr>
              <a:t>This is due, in part, to social and structural determinants of health</a:t>
            </a:r>
            <a:endParaRPr sz="2000" dirty="0">
              <a:latin typeface="+mj-lt"/>
            </a:endParaRPr>
          </a:p>
        </p:txBody>
      </p:sp>
      <p:sp>
        <p:nvSpPr>
          <p:cNvPr id="389" name="Google Shape;389;p5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44</a:t>
            </a:fld>
            <a:endParaRPr>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2"/>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200" dirty="0">
                <a:latin typeface="+mj-lt"/>
              </a:rPr>
              <a:t>Social and Structural Determinants of Health</a:t>
            </a:r>
            <a:endParaRPr sz="3200" dirty="0">
              <a:latin typeface="+mj-lt"/>
            </a:endParaRPr>
          </a:p>
        </p:txBody>
      </p:sp>
      <p:sp>
        <p:nvSpPr>
          <p:cNvPr id="395" name="Google Shape;395;p52"/>
          <p:cNvSpPr txBox="1">
            <a:spLocks noGrp="1"/>
          </p:cNvSpPr>
          <p:nvPr>
            <p:ph type="body" idx="1"/>
          </p:nvPr>
        </p:nvSpPr>
        <p:spPr>
          <a:xfrm>
            <a:off x="691199" y="1511100"/>
            <a:ext cx="7865700" cy="28689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rial" panose="020B0604020202020204" pitchFamily="34" charset="0"/>
              <a:buChar char="•"/>
            </a:pPr>
            <a:r>
              <a:rPr lang="en-US" sz="2200" dirty="0">
                <a:latin typeface="+mj-lt"/>
              </a:rPr>
              <a:t>Social determinants of health - conditions in society that affect who gets sick and who doesn’t. </a:t>
            </a:r>
            <a:endParaRPr sz="2200" dirty="0">
              <a:latin typeface="+mj-lt"/>
            </a:endParaRPr>
          </a:p>
          <a:p>
            <a:pPr marL="914400" lvl="1" indent="-368300" algn="l" rtl="0">
              <a:spcBef>
                <a:spcPts val="0"/>
              </a:spcBef>
              <a:spcAft>
                <a:spcPts val="0"/>
              </a:spcAft>
              <a:buSzPts val="2200"/>
              <a:buFont typeface="Arial" panose="020B0604020202020204" pitchFamily="34" charset="0"/>
              <a:buChar char="•"/>
            </a:pPr>
            <a:r>
              <a:rPr lang="en-US" sz="2200" dirty="0">
                <a:latin typeface="+mj-lt"/>
              </a:rPr>
              <a:t>Examples: language barriers, transportation, working conditions, community strength, healthcare access</a:t>
            </a:r>
            <a:endParaRPr sz="2200" dirty="0">
              <a:latin typeface="+mj-lt"/>
            </a:endParaRPr>
          </a:p>
          <a:p>
            <a:pPr marL="457200" lvl="0" indent="-368300" algn="l" rtl="0">
              <a:spcBef>
                <a:spcPts val="0"/>
              </a:spcBef>
              <a:spcAft>
                <a:spcPts val="0"/>
              </a:spcAft>
              <a:buSzPts val="2200"/>
              <a:buFont typeface="Arial" panose="020B0604020202020204" pitchFamily="34" charset="0"/>
              <a:buChar char="•"/>
            </a:pPr>
            <a:r>
              <a:rPr lang="en-US" sz="2200" dirty="0">
                <a:latin typeface="+mj-lt"/>
              </a:rPr>
              <a:t>Structural determinants of health - larger social forces that impact on the way in which people live their lives.</a:t>
            </a:r>
            <a:endParaRPr sz="2200" dirty="0">
              <a:latin typeface="+mj-lt"/>
            </a:endParaRPr>
          </a:p>
          <a:p>
            <a:pPr marL="914400" lvl="1" indent="-368300" algn="l" rtl="0">
              <a:spcBef>
                <a:spcPts val="0"/>
              </a:spcBef>
              <a:spcAft>
                <a:spcPts val="0"/>
              </a:spcAft>
              <a:buSzPts val="2200"/>
              <a:buFont typeface="Arial" panose="020B0604020202020204" pitchFamily="34" charset="0"/>
              <a:buChar char="•"/>
            </a:pPr>
            <a:r>
              <a:rPr lang="en-US" sz="2200" dirty="0">
                <a:latin typeface="+mj-lt"/>
              </a:rPr>
              <a:t>Examples: racism, xenophobia, patriarchy, racial capitalism</a:t>
            </a:r>
            <a:endParaRPr sz="2200" dirty="0">
              <a:latin typeface="+mj-lt"/>
            </a:endParaRPr>
          </a:p>
          <a:p>
            <a:pPr marL="342900" lvl="0" indent="-342900" algn="l" rtl="0">
              <a:spcBef>
                <a:spcPts val="600"/>
              </a:spcBef>
              <a:spcAft>
                <a:spcPts val="0"/>
              </a:spcAft>
              <a:buFont typeface="Arial" panose="020B0604020202020204" pitchFamily="34" charset="0"/>
              <a:buChar char="•"/>
            </a:pPr>
            <a:endParaRPr sz="2000" dirty="0">
              <a:latin typeface="+mj-lt"/>
            </a:endParaRPr>
          </a:p>
        </p:txBody>
      </p:sp>
      <p:sp>
        <p:nvSpPr>
          <p:cNvPr id="396" name="Google Shape;396;p52"/>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45</a:t>
            </a:fld>
            <a:endParaRPr>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3"/>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Community Diversity</a:t>
            </a:r>
            <a:endParaRPr sz="3600" dirty="0">
              <a:latin typeface="+mj-lt"/>
            </a:endParaRPr>
          </a:p>
        </p:txBody>
      </p:sp>
      <p:sp>
        <p:nvSpPr>
          <p:cNvPr id="402" name="Google Shape;402;p53"/>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There is great diversity within RIM communities:</a:t>
            </a:r>
            <a:endParaRPr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sz="2200" dirty="0">
                <a:latin typeface="+mj-lt"/>
              </a:rPr>
              <a:t>Country of origin and ethnicity</a:t>
            </a:r>
            <a:endParaRPr sz="2200"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sz="2200" dirty="0">
                <a:latin typeface="+mj-lt"/>
              </a:rPr>
              <a:t>Age</a:t>
            </a:r>
            <a:endParaRPr sz="2200"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sz="2200" dirty="0">
                <a:latin typeface="+mj-lt"/>
              </a:rPr>
              <a:t>English proficiency</a:t>
            </a:r>
            <a:endParaRPr sz="2200"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sz="2200" dirty="0">
                <a:latin typeface="+mj-lt"/>
              </a:rPr>
              <a:t>Educational background </a:t>
            </a:r>
            <a:endParaRPr sz="2200"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sz="2200" dirty="0">
                <a:latin typeface="+mj-lt"/>
              </a:rPr>
              <a:t>Socioeconomic background</a:t>
            </a:r>
            <a:endParaRPr sz="2200" dirty="0">
              <a:latin typeface="+mj-lt"/>
            </a:endParaRPr>
          </a:p>
          <a:p>
            <a:pPr lvl="1" algn="l" rtl="0">
              <a:lnSpc>
                <a:spcPct val="100000"/>
              </a:lnSpc>
              <a:spcBef>
                <a:spcPts val="600"/>
              </a:spcBef>
              <a:spcAft>
                <a:spcPts val="600"/>
              </a:spcAft>
              <a:buSzPts val="2400"/>
              <a:buFont typeface="Arial" panose="020B0604020202020204" pitchFamily="34" charset="0"/>
              <a:buChar char="•"/>
            </a:pPr>
            <a:r>
              <a:rPr lang="en-US" sz="2200" dirty="0">
                <a:latin typeface="+mj-lt"/>
              </a:rPr>
              <a:t>Culture</a:t>
            </a:r>
            <a:endParaRPr sz="2200" dirty="0">
              <a:latin typeface="+mj-lt"/>
            </a:endParaRPr>
          </a:p>
        </p:txBody>
      </p:sp>
      <p:sp>
        <p:nvSpPr>
          <p:cNvPr id="403" name="Google Shape;403;p53"/>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46</a:t>
            </a:fld>
            <a:endParaRPr>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4"/>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Community Diversity</a:t>
            </a:r>
            <a:endParaRPr sz="3600" dirty="0">
              <a:latin typeface="+mj-lt"/>
            </a:endParaRPr>
          </a:p>
        </p:txBody>
      </p:sp>
      <p:sp>
        <p:nvSpPr>
          <p:cNvPr id="409" name="Google Shape;409;p54"/>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300"/>
              </a:spcBef>
              <a:spcAft>
                <a:spcPts val="0"/>
              </a:spcAft>
              <a:buSzPts val="2400"/>
              <a:buFont typeface="Arial" panose="020B0604020202020204" pitchFamily="34" charset="0"/>
              <a:buChar char="•"/>
            </a:pPr>
            <a:r>
              <a:rPr lang="en-US" dirty="0">
                <a:latin typeface="+mj-lt"/>
              </a:rPr>
              <a:t>Some are eagerly awaiting vaccinations </a:t>
            </a:r>
            <a:endParaRPr dirty="0">
              <a:latin typeface="+mj-lt"/>
            </a:endParaRPr>
          </a:p>
          <a:p>
            <a:pPr marL="342900" lvl="0" indent="-342900" algn="l" rtl="0">
              <a:lnSpc>
                <a:spcPct val="100000"/>
              </a:lnSpc>
              <a:spcBef>
                <a:spcPts val="600"/>
              </a:spcBef>
              <a:spcAft>
                <a:spcPts val="0"/>
              </a:spcAft>
              <a:buSzPts val="2400"/>
              <a:buFont typeface="Arial" panose="020B0604020202020204" pitchFamily="34" charset="0"/>
              <a:buChar char="•"/>
            </a:pPr>
            <a:r>
              <a:rPr lang="en-US" dirty="0">
                <a:latin typeface="+mj-lt"/>
              </a:rPr>
              <a:t>Others may be more hesitant</a:t>
            </a:r>
            <a:endParaRPr dirty="0">
              <a:latin typeface="+mj-lt"/>
            </a:endParaRPr>
          </a:p>
          <a:p>
            <a:pPr marL="342900" lvl="0" indent="-342900" algn="l" rtl="0">
              <a:lnSpc>
                <a:spcPct val="100000"/>
              </a:lnSpc>
              <a:spcBef>
                <a:spcPts val="600"/>
              </a:spcBef>
              <a:spcAft>
                <a:spcPts val="0"/>
              </a:spcAft>
              <a:buSzPts val="2400"/>
              <a:buFont typeface="Arial" panose="020B0604020202020204" pitchFamily="34" charset="0"/>
              <a:buChar char="•"/>
            </a:pPr>
            <a:r>
              <a:rPr lang="en-US" dirty="0">
                <a:latin typeface="+mj-lt"/>
              </a:rPr>
              <a:t>Newer arrivals (&lt; 1 year) tend to be more open to vaccination</a:t>
            </a:r>
            <a:endParaRPr dirty="0">
              <a:latin typeface="+mj-lt"/>
            </a:endParaRPr>
          </a:p>
          <a:p>
            <a:pPr marL="342900" lvl="0" indent="-342900" algn="l" rtl="0">
              <a:lnSpc>
                <a:spcPct val="100000"/>
              </a:lnSpc>
              <a:spcBef>
                <a:spcPts val="600"/>
              </a:spcBef>
              <a:spcAft>
                <a:spcPts val="300"/>
              </a:spcAft>
              <a:buSzPts val="2400"/>
              <a:buFont typeface="Arial" panose="020B0604020202020204" pitchFamily="34" charset="0"/>
              <a:buChar char="•"/>
            </a:pPr>
            <a:r>
              <a:rPr lang="en-US" dirty="0">
                <a:latin typeface="+mj-lt"/>
              </a:rPr>
              <a:t>Possible that some may have been vaccinated before travel to the US</a:t>
            </a:r>
            <a:endParaRPr dirty="0">
              <a:latin typeface="+mj-lt"/>
            </a:endParaRPr>
          </a:p>
        </p:txBody>
      </p:sp>
      <p:sp>
        <p:nvSpPr>
          <p:cNvPr id="410" name="Google Shape;410;p54"/>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47</a:t>
            </a:fld>
            <a:endParaRPr>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5"/>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200" dirty="0">
                <a:latin typeface="+mj-lt"/>
              </a:rPr>
              <a:t>Communicating with RIM Communities Regarding the Vaccine</a:t>
            </a:r>
            <a:endParaRPr sz="3200" dirty="0">
              <a:latin typeface="+mj-lt"/>
            </a:endParaRPr>
          </a:p>
        </p:txBody>
      </p:sp>
      <p:sp>
        <p:nvSpPr>
          <p:cNvPr id="416" name="Google Shape;416;p55"/>
          <p:cNvSpPr txBox="1">
            <a:spLocks noGrp="1"/>
          </p:cNvSpPr>
          <p:nvPr>
            <p:ph type="body" idx="1"/>
          </p:nvPr>
        </p:nvSpPr>
        <p:spPr>
          <a:xfrm>
            <a:off x="691200" y="1511100"/>
            <a:ext cx="6625500" cy="2868900"/>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dirty="0">
                <a:latin typeface="+mj-lt"/>
              </a:rPr>
              <a:t>Consider: </a:t>
            </a:r>
            <a:endParaRPr dirty="0">
              <a:latin typeface="+mj-lt"/>
            </a:endParaRPr>
          </a:p>
          <a:p>
            <a:pPr lvl="1" algn="l" rtl="0">
              <a:spcBef>
                <a:spcPts val="0"/>
              </a:spcBef>
              <a:spcAft>
                <a:spcPts val="0"/>
              </a:spcAft>
              <a:buSzPts val="2400"/>
              <a:buFont typeface="Arial" panose="020B0604020202020204" pitchFamily="34" charset="0"/>
              <a:buChar char="•"/>
            </a:pPr>
            <a:r>
              <a:rPr lang="en-US" dirty="0">
                <a:latin typeface="+mj-lt"/>
              </a:rPr>
              <a:t>Individual readiness</a:t>
            </a:r>
            <a:endParaRPr dirty="0">
              <a:latin typeface="+mj-lt"/>
            </a:endParaRPr>
          </a:p>
          <a:p>
            <a:pPr lvl="1" algn="l" rtl="0">
              <a:spcBef>
                <a:spcPts val="0"/>
              </a:spcBef>
              <a:spcAft>
                <a:spcPts val="0"/>
              </a:spcAft>
              <a:buSzPts val="2400"/>
              <a:buFont typeface="Arial" panose="020B0604020202020204" pitchFamily="34" charset="0"/>
              <a:buChar char="•"/>
            </a:pPr>
            <a:r>
              <a:rPr lang="en-US" dirty="0">
                <a:latin typeface="+mj-lt"/>
              </a:rPr>
              <a:t>English language proficiency</a:t>
            </a:r>
            <a:endParaRPr dirty="0">
              <a:latin typeface="+mj-lt"/>
            </a:endParaRPr>
          </a:p>
          <a:p>
            <a:pPr lvl="2" algn="l" rtl="0">
              <a:spcBef>
                <a:spcPts val="600"/>
              </a:spcBef>
              <a:spcAft>
                <a:spcPts val="0"/>
              </a:spcAft>
              <a:buSzPts val="2400"/>
              <a:buFont typeface="Arial" panose="020B0604020202020204" pitchFamily="34" charset="0"/>
              <a:buChar char="•"/>
            </a:pPr>
            <a:r>
              <a:rPr lang="en-US" dirty="0">
                <a:latin typeface="+mj-lt"/>
              </a:rPr>
              <a:t>Use simplified language</a:t>
            </a:r>
            <a:endParaRPr dirty="0">
              <a:latin typeface="+mj-lt"/>
            </a:endParaRPr>
          </a:p>
          <a:p>
            <a:pPr lvl="2" algn="l" rtl="0">
              <a:spcBef>
                <a:spcPts val="600"/>
              </a:spcBef>
              <a:spcAft>
                <a:spcPts val="0"/>
              </a:spcAft>
              <a:buSzPts val="2400"/>
              <a:buFont typeface="Arial" panose="020B0604020202020204" pitchFamily="34" charset="0"/>
              <a:buChar char="•"/>
            </a:pPr>
            <a:r>
              <a:rPr lang="en-US" dirty="0">
                <a:latin typeface="+mj-lt"/>
              </a:rPr>
              <a:t>Translate written materials</a:t>
            </a:r>
            <a:endParaRPr dirty="0">
              <a:latin typeface="+mj-lt"/>
            </a:endParaRPr>
          </a:p>
          <a:p>
            <a:pPr lvl="2" algn="l" rtl="0">
              <a:spcBef>
                <a:spcPts val="600"/>
              </a:spcBef>
              <a:spcAft>
                <a:spcPts val="300"/>
              </a:spcAft>
              <a:buSzPts val="2400"/>
              <a:buFont typeface="Arial" panose="020B0604020202020204" pitchFamily="34" charset="0"/>
              <a:buChar char="•"/>
            </a:pPr>
            <a:r>
              <a:rPr lang="en-US" dirty="0">
                <a:latin typeface="+mj-lt"/>
              </a:rPr>
              <a:t>Ensure interpretation is available</a:t>
            </a:r>
            <a:endParaRPr dirty="0">
              <a:latin typeface="+mj-lt"/>
            </a:endParaRPr>
          </a:p>
        </p:txBody>
      </p:sp>
      <p:sp>
        <p:nvSpPr>
          <p:cNvPr id="417" name="Google Shape;417;p55"/>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48</a:t>
            </a:fld>
            <a:endParaRPr>
              <a:latin typeface="+mj-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6"/>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Primary Message: Tagline </a:t>
            </a:r>
            <a:endParaRPr sz="3600" dirty="0">
              <a:latin typeface="+mj-lt"/>
            </a:endParaRPr>
          </a:p>
        </p:txBody>
      </p:sp>
      <p:sp>
        <p:nvSpPr>
          <p:cNvPr id="423" name="Google Shape;423;p56"/>
          <p:cNvSpPr txBox="1">
            <a:spLocks noGrp="1"/>
          </p:cNvSpPr>
          <p:nvPr>
            <p:ph type="body" idx="1"/>
          </p:nvPr>
        </p:nvSpPr>
        <p:spPr>
          <a:xfrm>
            <a:off x="691200" y="1511100"/>
            <a:ext cx="8052900" cy="286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None/>
            </a:pPr>
            <a:r>
              <a:rPr lang="en-US" sz="2000" dirty="0">
                <a:latin typeface="+mj-lt"/>
              </a:rPr>
              <a:t>An example of an effective, primary message tagline for use with RIM communities is:</a:t>
            </a:r>
            <a:endParaRPr sz="2000" dirty="0">
              <a:latin typeface="+mj-lt"/>
            </a:endParaRPr>
          </a:p>
          <a:p>
            <a:pPr marL="0" lvl="0" indent="0" algn="l" rtl="0">
              <a:lnSpc>
                <a:spcPct val="100000"/>
              </a:lnSpc>
              <a:spcBef>
                <a:spcPts val="300"/>
              </a:spcBef>
              <a:spcAft>
                <a:spcPts val="0"/>
              </a:spcAft>
              <a:buNone/>
            </a:pPr>
            <a:endParaRPr sz="2000" dirty="0">
              <a:latin typeface="+mj-lt"/>
            </a:endParaRPr>
          </a:p>
          <a:p>
            <a:pPr marL="0" lvl="0" indent="0" algn="ctr" rtl="0">
              <a:spcBef>
                <a:spcPts val="300"/>
              </a:spcBef>
              <a:spcAft>
                <a:spcPts val="0"/>
              </a:spcAft>
              <a:buClr>
                <a:schemeClr val="dk1"/>
              </a:buClr>
              <a:buSzPts val="1100"/>
              <a:buFont typeface="Arial"/>
              <a:buNone/>
            </a:pPr>
            <a:r>
              <a:rPr lang="en-US" b="1" dirty="0">
                <a:latin typeface="+mn-lt"/>
                <a:ea typeface="Open Sans"/>
                <a:cs typeface="Open Sans"/>
                <a:sym typeface="Open Sans"/>
              </a:rPr>
              <a:t>Protect yourself. Protect your community. Get vaccinated. </a:t>
            </a:r>
            <a:endParaRPr b="1" dirty="0">
              <a:latin typeface="+mn-lt"/>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endParaRPr b="1" dirty="0">
              <a:latin typeface="+mn-lt"/>
              <a:ea typeface="Open Sans"/>
              <a:cs typeface="Open Sans"/>
              <a:sym typeface="Open Sans"/>
            </a:endParaRPr>
          </a:p>
          <a:p>
            <a:pPr marL="0" lvl="0" indent="0" algn="ctr" rtl="0">
              <a:lnSpc>
                <a:spcPct val="115000"/>
              </a:lnSpc>
              <a:spcBef>
                <a:spcPts val="0"/>
              </a:spcBef>
              <a:spcAft>
                <a:spcPts val="0"/>
              </a:spcAft>
              <a:buClr>
                <a:schemeClr val="dk1"/>
              </a:buClr>
              <a:buSzPts val="1100"/>
              <a:buFont typeface="Arial"/>
              <a:buNone/>
            </a:pPr>
            <a:r>
              <a:rPr lang="en-US" b="1" dirty="0">
                <a:latin typeface="+mn-lt"/>
                <a:ea typeface="Open Sans"/>
                <a:cs typeface="Open Sans"/>
                <a:sym typeface="Open Sans"/>
              </a:rPr>
              <a:t>SAFE. EFFECTIVE. </a:t>
            </a:r>
            <a:endParaRPr b="1" dirty="0">
              <a:latin typeface="+mn-lt"/>
              <a:ea typeface="Open Sans"/>
              <a:cs typeface="Open Sans"/>
              <a:sym typeface="Open Sans"/>
            </a:endParaRPr>
          </a:p>
        </p:txBody>
      </p:sp>
      <p:sp>
        <p:nvSpPr>
          <p:cNvPr id="424" name="Google Shape;424;p56"/>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49</a:t>
            </a:fld>
            <a:endParaRPr>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Purpose of Presentation</a:t>
            </a:r>
            <a:endParaRPr sz="3600" dirty="0">
              <a:latin typeface="+mj-lt"/>
            </a:endParaRPr>
          </a:p>
        </p:txBody>
      </p:sp>
      <p:sp>
        <p:nvSpPr>
          <p:cNvPr id="81" name="Google Shape;81;p12"/>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Font typeface="Arial" panose="020B0604020202020204" pitchFamily="34" charset="0"/>
              <a:buChar char="•"/>
            </a:pPr>
            <a:r>
              <a:rPr lang="en-US" sz="1800" dirty="0">
                <a:latin typeface="+mj-lt"/>
              </a:rPr>
              <a:t>This presentation is intended to aid those working with RIM populations in:</a:t>
            </a:r>
            <a:endParaRPr sz="1800" dirty="0">
              <a:latin typeface="+mj-lt"/>
            </a:endParaRPr>
          </a:p>
          <a:p>
            <a:pPr marL="914400" lvl="1"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Understanding the COVID-19 vaccine and</a:t>
            </a:r>
            <a:endParaRPr sz="1800" dirty="0">
              <a:latin typeface="+mj-lt"/>
            </a:endParaRPr>
          </a:p>
          <a:p>
            <a:pPr marL="914400" lvl="1"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Effectively communicating knowledge about the COVID-19 vaccine to RIM communities</a:t>
            </a:r>
            <a:endParaRPr sz="1800" dirty="0">
              <a:latin typeface="+mj-lt"/>
            </a:endParaRPr>
          </a:p>
          <a:p>
            <a:pPr marL="457200" lvl="0"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This presentation is not intended for direct use with RIM populations, but can be modified for such use.</a:t>
            </a:r>
            <a:endParaRPr sz="1800" dirty="0">
              <a:latin typeface="+mj-lt"/>
            </a:endParaRPr>
          </a:p>
          <a:p>
            <a:pPr marL="457200" lvl="0"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The language used is simplified to support modification.</a:t>
            </a:r>
          </a:p>
          <a:p>
            <a:pPr marL="457200" lvl="0" indent="-342900" algn="l" rtl="0">
              <a:lnSpc>
                <a:spcPct val="100000"/>
              </a:lnSpc>
              <a:spcBef>
                <a:spcPts val="0"/>
              </a:spcBef>
              <a:spcAft>
                <a:spcPts val="0"/>
              </a:spcAft>
              <a:buSzPts val="1800"/>
              <a:buFont typeface="Arial" panose="020B0604020202020204" pitchFamily="34" charset="0"/>
              <a:buChar char="•"/>
            </a:pPr>
            <a:r>
              <a:rPr lang="en-US" sz="1800" dirty="0">
                <a:latin typeface="+mj-lt"/>
              </a:rPr>
              <a:t>A shorter, more simplified presentation is available at </a:t>
            </a:r>
            <a:r>
              <a:rPr lang="en-US" sz="1800" dirty="0">
                <a:latin typeface="+mj-lt"/>
                <a:hlinkClick r:id="rId3"/>
              </a:rPr>
              <a:t>nrcrim.org</a:t>
            </a:r>
            <a:endParaRPr lang="en-US" sz="1800" dirty="0">
              <a:latin typeface="+mj-lt"/>
            </a:endParaRPr>
          </a:p>
          <a:p>
            <a:pPr marL="457200" lvl="0" indent="-342900" algn="l" rtl="0">
              <a:lnSpc>
                <a:spcPct val="100000"/>
              </a:lnSpc>
              <a:spcBef>
                <a:spcPts val="0"/>
              </a:spcBef>
              <a:spcAft>
                <a:spcPts val="0"/>
              </a:spcAft>
              <a:buSzPts val="1800"/>
              <a:buFont typeface="Arial" panose="020B0604020202020204" pitchFamily="34" charset="0"/>
              <a:buChar char="•"/>
            </a:pPr>
            <a:endParaRPr sz="1800" dirty="0">
              <a:latin typeface="+mj-lt"/>
            </a:endParaRPr>
          </a:p>
        </p:txBody>
      </p:sp>
      <p:sp>
        <p:nvSpPr>
          <p:cNvPr id="82" name="Google Shape;82;p12"/>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7"/>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Primary Messages: Calls to Action</a:t>
            </a:r>
            <a:endParaRPr sz="3600" dirty="0">
              <a:latin typeface="+mj-lt"/>
            </a:endParaRPr>
          </a:p>
        </p:txBody>
      </p:sp>
      <p:sp>
        <p:nvSpPr>
          <p:cNvPr id="430" name="Google Shape;430;p57"/>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300"/>
              </a:spcBef>
              <a:spcAft>
                <a:spcPts val="0"/>
              </a:spcAft>
              <a:buSzPts val="2400"/>
              <a:buFont typeface="Arial" panose="020B0604020202020204" pitchFamily="34" charset="0"/>
              <a:buChar char="•"/>
            </a:pPr>
            <a:r>
              <a:rPr lang="en-US" dirty="0">
                <a:latin typeface="+mj-lt"/>
              </a:rPr>
              <a:t>Effective calls to action will depend on the message tactic:</a:t>
            </a:r>
            <a:endParaRPr dirty="0">
              <a:latin typeface="+mj-lt"/>
            </a:endParaRPr>
          </a:p>
          <a:p>
            <a:pPr lvl="1" algn="l" rtl="0">
              <a:lnSpc>
                <a:spcPct val="100000"/>
              </a:lnSpc>
              <a:spcBef>
                <a:spcPts val="300"/>
              </a:spcBef>
              <a:spcAft>
                <a:spcPts val="0"/>
              </a:spcAft>
              <a:buSzPts val="2400"/>
              <a:buFont typeface="Arial" panose="020B0604020202020204" pitchFamily="34" charset="0"/>
              <a:buChar char="•"/>
            </a:pPr>
            <a:r>
              <a:rPr lang="en-US" sz="2000" dirty="0">
                <a:latin typeface="+mj-lt"/>
              </a:rPr>
              <a:t>For use on digital and print materials promoting vaccinations: </a:t>
            </a:r>
            <a:r>
              <a:rPr lang="en-US" sz="2000" b="1" dirty="0">
                <a:latin typeface="+mn-lt"/>
                <a:ea typeface="Open Sans"/>
                <a:cs typeface="Open Sans"/>
                <a:sym typeface="Open Sans"/>
              </a:rPr>
              <a:t>Get vaccinated.</a:t>
            </a:r>
            <a:endParaRPr sz="2000" b="1" dirty="0">
              <a:latin typeface="+mn-lt"/>
              <a:ea typeface="Open Sans"/>
              <a:cs typeface="Open Sans"/>
              <a:sym typeface="Open Sans"/>
            </a:endParaRPr>
          </a:p>
          <a:p>
            <a:pPr lvl="1" algn="l" rtl="0">
              <a:lnSpc>
                <a:spcPct val="100000"/>
              </a:lnSpc>
              <a:spcBef>
                <a:spcPts val="300"/>
              </a:spcBef>
              <a:spcAft>
                <a:spcPts val="0"/>
              </a:spcAft>
              <a:buSzPts val="2400"/>
              <a:buFont typeface="Arial" panose="020B0604020202020204" pitchFamily="34" charset="0"/>
              <a:buChar char="•"/>
            </a:pPr>
            <a:r>
              <a:rPr lang="en-US" sz="2000" dirty="0">
                <a:latin typeface="+mj-lt"/>
              </a:rPr>
              <a:t>For use in social media posts to counteract misconceptions and falsehoods related to COVID-19 vaccines</a:t>
            </a:r>
            <a:r>
              <a:rPr lang="en-US" sz="2000" dirty="0">
                <a:latin typeface="+mn-lt"/>
              </a:rPr>
              <a:t>: </a:t>
            </a:r>
            <a:r>
              <a:rPr lang="en-US" sz="2000" b="1" dirty="0">
                <a:latin typeface="+mn-lt"/>
                <a:ea typeface="Open Sans"/>
                <a:cs typeface="Open Sans"/>
                <a:sym typeface="Open Sans"/>
              </a:rPr>
              <a:t>Get the facts.</a:t>
            </a:r>
            <a:endParaRPr sz="2000" dirty="0">
              <a:latin typeface="+mn-lt"/>
            </a:endParaRPr>
          </a:p>
        </p:txBody>
      </p:sp>
      <p:sp>
        <p:nvSpPr>
          <p:cNvPr id="431" name="Google Shape;431;p57"/>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50</a:t>
            </a:fld>
            <a:endParaRPr>
              <a:latin typeface="+mj-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8"/>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Other Considerations and Solutions</a:t>
            </a:r>
            <a:endParaRPr sz="3600" dirty="0">
              <a:latin typeface="+mj-lt"/>
            </a:endParaRPr>
          </a:p>
        </p:txBody>
      </p:sp>
      <p:sp>
        <p:nvSpPr>
          <p:cNvPr id="437" name="Google Shape;437;p58"/>
          <p:cNvSpPr txBox="1">
            <a:spLocks noGrp="1"/>
          </p:cNvSpPr>
          <p:nvPr>
            <p:ph type="body" idx="1"/>
          </p:nvPr>
        </p:nvSpPr>
        <p:spPr>
          <a:xfrm>
            <a:off x="691200" y="1511100"/>
            <a:ext cx="7458900" cy="2868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300"/>
              </a:spcBef>
              <a:spcAft>
                <a:spcPts val="0"/>
              </a:spcAft>
              <a:buSzPts val="2400"/>
              <a:buFont typeface="Arial" panose="020B0604020202020204" pitchFamily="34" charset="0"/>
              <a:buChar char="•"/>
            </a:pPr>
            <a:r>
              <a:rPr lang="en-US" dirty="0">
                <a:latin typeface="+mj-lt"/>
              </a:rPr>
              <a:t>Limited familiarity with US health systems</a:t>
            </a:r>
            <a:endParaRPr dirty="0">
              <a:latin typeface="+mj-lt"/>
            </a:endParaRPr>
          </a:p>
          <a:p>
            <a:pPr marL="800100" lvl="1" indent="-342900" algn="l" rtl="0">
              <a:lnSpc>
                <a:spcPct val="100000"/>
              </a:lnSpc>
              <a:spcBef>
                <a:spcPts val="600"/>
              </a:spcBef>
              <a:spcAft>
                <a:spcPts val="0"/>
              </a:spcAft>
              <a:buSzPts val="2400"/>
              <a:buFont typeface="Arial" panose="020B0604020202020204" pitchFamily="34" charset="0"/>
              <a:buChar char="•"/>
            </a:pPr>
            <a:r>
              <a:rPr lang="en-US" sz="2000" dirty="0">
                <a:latin typeface="+mj-lt"/>
              </a:rPr>
              <a:t>Identify vaccination sites</a:t>
            </a:r>
            <a:endParaRPr sz="2000" dirty="0">
              <a:latin typeface="+mj-lt"/>
            </a:endParaRPr>
          </a:p>
          <a:p>
            <a:pPr marL="800100" lvl="1" indent="-342900" algn="l" rtl="0">
              <a:lnSpc>
                <a:spcPct val="100000"/>
              </a:lnSpc>
              <a:spcBef>
                <a:spcPts val="600"/>
              </a:spcBef>
              <a:spcAft>
                <a:spcPts val="0"/>
              </a:spcAft>
              <a:buSzPts val="2400"/>
              <a:buFont typeface="Arial" panose="020B0604020202020204" pitchFamily="34" charset="0"/>
              <a:buChar char="•"/>
            </a:pPr>
            <a:r>
              <a:rPr lang="en-US" sz="2000" dirty="0">
                <a:latin typeface="+mj-lt"/>
              </a:rPr>
              <a:t>Support registration</a:t>
            </a:r>
            <a:endParaRPr sz="2000" dirty="0">
              <a:latin typeface="+mj-lt"/>
            </a:endParaRPr>
          </a:p>
          <a:p>
            <a:pPr marL="342900" lvl="0" indent="-342900" algn="l" rtl="0">
              <a:lnSpc>
                <a:spcPct val="100000"/>
              </a:lnSpc>
              <a:spcBef>
                <a:spcPts val="600"/>
              </a:spcBef>
              <a:spcAft>
                <a:spcPts val="0"/>
              </a:spcAft>
              <a:buSzPts val="2400"/>
              <a:buFont typeface="Arial" panose="020B0604020202020204" pitchFamily="34" charset="0"/>
              <a:buChar char="•"/>
            </a:pPr>
            <a:r>
              <a:rPr lang="en-US" dirty="0">
                <a:latin typeface="+mj-lt"/>
              </a:rPr>
              <a:t>Concerns about immigration status</a:t>
            </a:r>
            <a:endParaRPr dirty="0">
              <a:latin typeface="+mj-lt"/>
            </a:endParaRPr>
          </a:p>
          <a:p>
            <a:pPr marL="800100" lvl="1" indent="-342900" algn="l" rtl="0">
              <a:lnSpc>
                <a:spcPct val="100000"/>
              </a:lnSpc>
              <a:spcBef>
                <a:spcPts val="600"/>
              </a:spcBef>
              <a:spcAft>
                <a:spcPts val="0"/>
              </a:spcAft>
              <a:buSzPts val="2400"/>
              <a:buFont typeface="Arial" panose="020B0604020202020204" pitchFamily="34" charset="0"/>
              <a:buChar char="•"/>
            </a:pPr>
            <a:r>
              <a:rPr lang="en-US" sz="2000" dirty="0">
                <a:latin typeface="+mj-lt"/>
              </a:rPr>
              <a:t>Consider location of vaccination site</a:t>
            </a:r>
            <a:endParaRPr sz="2000" dirty="0">
              <a:latin typeface="+mj-lt"/>
            </a:endParaRPr>
          </a:p>
          <a:p>
            <a:pPr marL="800100" lvl="1" indent="-342900" algn="l" rtl="0">
              <a:lnSpc>
                <a:spcPct val="100000"/>
              </a:lnSpc>
              <a:spcBef>
                <a:spcPts val="600"/>
              </a:spcBef>
              <a:spcAft>
                <a:spcPts val="300"/>
              </a:spcAft>
              <a:buSzPts val="2400"/>
              <a:buFont typeface="Arial" panose="020B0604020202020204" pitchFamily="34" charset="0"/>
              <a:buChar char="•"/>
            </a:pPr>
            <a:r>
              <a:rPr lang="en-US" sz="2000" dirty="0">
                <a:highlight>
                  <a:srgbClr val="FFFFFF"/>
                </a:highlight>
                <a:latin typeface="+mj-lt"/>
              </a:rPr>
              <a:t>Reiterate that vaccinations are encouraged for all</a:t>
            </a:r>
            <a:endParaRPr sz="2000" dirty="0">
              <a:highlight>
                <a:srgbClr val="FFFFFF"/>
              </a:highlight>
              <a:latin typeface="+mj-lt"/>
            </a:endParaRPr>
          </a:p>
        </p:txBody>
      </p:sp>
      <p:sp>
        <p:nvSpPr>
          <p:cNvPr id="438" name="Google Shape;438;p58"/>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51</a:t>
            </a:fld>
            <a:endParaRPr>
              <a:latin typeface="+mj-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9"/>
          <p:cNvSpPr txBox="1">
            <a:spLocks noGrp="1"/>
          </p:cNvSpPr>
          <p:nvPr>
            <p:ph type="title"/>
          </p:nvPr>
        </p:nvSpPr>
        <p:spPr>
          <a:xfrm>
            <a:off x="691200" y="161108"/>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Other Considerations and Solutions</a:t>
            </a:r>
            <a:endParaRPr sz="3600" dirty="0">
              <a:latin typeface="+mj-lt"/>
            </a:endParaRPr>
          </a:p>
        </p:txBody>
      </p:sp>
      <p:sp>
        <p:nvSpPr>
          <p:cNvPr id="444" name="Google Shape;444;p59"/>
          <p:cNvSpPr txBox="1">
            <a:spLocks noGrp="1"/>
          </p:cNvSpPr>
          <p:nvPr>
            <p:ph type="body" idx="1"/>
          </p:nvPr>
        </p:nvSpPr>
        <p:spPr>
          <a:xfrm>
            <a:off x="691200" y="1511100"/>
            <a:ext cx="5325287" cy="2868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300"/>
              </a:spcBef>
              <a:spcAft>
                <a:spcPts val="0"/>
              </a:spcAft>
              <a:buSzPts val="2400"/>
              <a:buFont typeface="Arial" panose="020B0604020202020204" pitchFamily="34" charset="0"/>
              <a:buChar char="•"/>
            </a:pPr>
            <a:r>
              <a:rPr lang="en-US" dirty="0">
                <a:latin typeface="+mj-lt"/>
              </a:rPr>
              <a:t>Limited access to transportation</a:t>
            </a:r>
            <a:endParaRPr dirty="0">
              <a:latin typeface="+mj-lt"/>
            </a:endParaRPr>
          </a:p>
          <a:p>
            <a:pPr marL="800100" lvl="1" indent="-342900" algn="l" rtl="0">
              <a:lnSpc>
                <a:spcPct val="100000"/>
              </a:lnSpc>
              <a:spcBef>
                <a:spcPts val="600"/>
              </a:spcBef>
              <a:spcAft>
                <a:spcPts val="0"/>
              </a:spcAft>
              <a:buSzPts val="2400"/>
              <a:buFont typeface="Arial" panose="020B0604020202020204" pitchFamily="34" charset="0"/>
              <a:buChar char="•"/>
            </a:pPr>
            <a:r>
              <a:rPr lang="en-US" dirty="0">
                <a:latin typeface="+mj-lt"/>
              </a:rPr>
              <a:t>Identify site nearest individual</a:t>
            </a:r>
            <a:endParaRPr dirty="0">
              <a:latin typeface="+mj-lt"/>
            </a:endParaRPr>
          </a:p>
          <a:p>
            <a:pPr marL="800100" lvl="1" indent="-342900" algn="l" rtl="0">
              <a:lnSpc>
                <a:spcPct val="100000"/>
              </a:lnSpc>
              <a:spcBef>
                <a:spcPts val="600"/>
              </a:spcBef>
              <a:spcAft>
                <a:spcPts val="0"/>
              </a:spcAft>
              <a:buSzPts val="2400"/>
              <a:buFont typeface="Arial" panose="020B0604020202020204" pitchFamily="34" charset="0"/>
              <a:buChar char="•"/>
            </a:pPr>
            <a:r>
              <a:rPr lang="en-US" dirty="0">
                <a:latin typeface="+mj-lt"/>
              </a:rPr>
              <a:t>Provide clear directions</a:t>
            </a:r>
            <a:endParaRPr dirty="0">
              <a:latin typeface="+mj-lt"/>
            </a:endParaRPr>
          </a:p>
          <a:p>
            <a:pPr marL="800100" lvl="1" indent="-342900" algn="l" rtl="0">
              <a:lnSpc>
                <a:spcPct val="100000"/>
              </a:lnSpc>
              <a:spcBef>
                <a:spcPts val="600"/>
              </a:spcBef>
              <a:spcAft>
                <a:spcPts val="0"/>
              </a:spcAft>
              <a:buSzPts val="2400"/>
              <a:buFont typeface="Arial" panose="020B0604020202020204" pitchFamily="34" charset="0"/>
              <a:buChar char="•"/>
            </a:pPr>
            <a:r>
              <a:rPr lang="en-US" dirty="0">
                <a:latin typeface="+mj-lt"/>
              </a:rPr>
              <a:t>Organize a vaccination drive in a RIM community </a:t>
            </a:r>
            <a:endParaRPr dirty="0">
              <a:latin typeface="+mj-lt"/>
            </a:endParaRPr>
          </a:p>
        </p:txBody>
      </p:sp>
      <p:sp>
        <p:nvSpPr>
          <p:cNvPr id="445" name="Google Shape;445;p59"/>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52</a:t>
            </a:fld>
            <a:endParaRPr>
              <a:latin typeface="+mj-lt"/>
            </a:endParaRPr>
          </a:p>
        </p:txBody>
      </p:sp>
      <p:grpSp>
        <p:nvGrpSpPr>
          <p:cNvPr id="446" name="Google Shape;446;p59"/>
          <p:cNvGrpSpPr/>
          <p:nvPr/>
        </p:nvGrpSpPr>
        <p:grpSpPr>
          <a:xfrm>
            <a:off x="6732105" y="2232175"/>
            <a:ext cx="1269679" cy="1105368"/>
            <a:chOff x="5275975" y="4344850"/>
            <a:chExt cx="470150" cy="398125"/>
          </a:xfrm>
        </p:grpSpPr>
        <p:sp>
          <p:nvSpPr>
            <p:cNvPr id="447" name="Google Shape;447;p59"/>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448" name="Google Shape;448;p59"/>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sp>
          <p:nvSpPr>
            <p:cNvPr id="449" name="Google Shape;449;p59"/>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j-lt"/>
                <a:ea typeface="Arial"/>
                <a:cs typeface="Arial"/>
                <a:sym typeface="Arial"/>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0"/>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Resources</a:t>
            </a:r>
            <a:endParaRPr sz="3600" dirty="0">
              <a:latin typeface="+mj-lt"/>
            </a:endParaRPr>
          </a:p>
        </p:txBody>
      </p:sp>
      <p:sp>
        <p:nvSpPr>
          <p:cNvPr id="455" name="Google Shape;455;p60"/>
          <p:cNvSpPr txBox="1">
            <a:spLocks noGrp="1"/>
          </p:cNvSpPr>
          <p:nvPr>
            <p:ph type="body" idx="1"/>
          </p:nvPr>
        </p:nvSpPr>
        <p:spPr>
          <a:xfrm>
            <a:off x="691200" y="1511100"/>
            <a:ext cx="4232100" cy="2868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300"/>
              </a:spcBef>
              <a:spcAft>
                <a:spcPts val="0"/>
              </a:spcAft>
              <a:buSzPts val="2400"/>
              <a:buFont typeface="Arial" panose="020B0604020202020204" pitchFamily="34" charset="0"/>
              <a:buChar char="•"/>
            </a:pPr>
            <a:r>
              <a:rPr lang="en-US" dirty="0">
                <a:latin typeface="+mj-lt"/>
              </a:rPr>
              <a:t>NRC-RIM translated materials library</a:t>
            </a:r>
            <a:endParaRPr dirty="0">
              <a:latin typeface="+mj-lt"/>
            </a:endParaRPr>
          </a:p>
          <a:p>
            <a:pPr marL="800100" lvl="1" indent="-342900">
              <a:spcBef>
                <a:spcPts val="600"/>
              </a:spcBef>
              <a:spcAft>
                <a:spcPts val="300"/>
              </a:spcAft>
              <a:buFont typeface="Arial" panose="020B0604020202020204" pitchFamily="34" charset="0"/>
              <a:buChar char="•"/>
            </a:pPr>
            <a:r>
              <a:rPr lang="en-US" u="sng" dirty="0">
                <a:solidFill>
                  <a:schemeClr val="hlink"/>
                </a:solidFill>
                <a:latin typeface="+mj-lt"/>
              </a:rPr>
              <a:t>nrcrim.org/health-education/translated-materials-library </a:t>
            </a:r>
            <a:endParaRPr dirty="0">
              <a:latin typeface="+mj-lt"/>
            </a:endParaRPr>
          </a:p>
        </p:txBody>
      </p:sp>
      <p:sp>
        <p:nvSpPr>
          <p:cNvPr id="456" name="Google Shape;456;p60"/>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53</a:t>
            </a:fld>
            <a:endParaRPr>
              <a:latin typeface="+mj-lt"/>
            </a:endParaRPr>
          </a:p>
        </p:txBody>
      </p:sp>
      <p:pic>
        <p:nvPicPr>
          <p:cNvPr id="457" name="Google Shape;457;p60" descr="Graphical user interface&#10;&#10;Description automatically generated"/>
          <p:cNvPicPr preferRelativeResize="0"/>
          <p:nvPr/>
        </p:nvPicPr>
        <p:blipFill rotWithShape="1">
          <a:blip r:embed="rId3">
            <a:alphaModFix/>
          </a:blip>
          <a:srcRect/>
          <a:stretch/>
        </p:blipFill>
        <p:spPr>
          <a:xfrm>
            <a:off x="5149844" y="292632"/>
            <a:ext cx="3799404" cy="393189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1"/>
          <p:cNvSpPr txBox="1">
            <a:spLocks noGrp="1"/>
          </p:cNvSpPr>
          <p:nvPr>
            <p:ph type="ctrTitle"/>
          </p:nvPr>
        </p:nvSpPr>
        <p:spPr>
          <a:xfrm>
            <a:off x="685800" y="2897794"/>
            <a:ext cx="4505400" cy="1432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000"/>
              <a:buNone/>
            </a:pPr>
            <a:r>
              <a:rPr lang="en-US" sz="9600" dirty="0">
                <a:solidFill>
                  <a:schemeClr val="lt1"/>
                </a:solidFill>
                <a:latin typeface="+mj-lt"/>
              </a:rPr>
              <a:t>6.</a:t>
            </a:r>
            <a:endParaRPr sz="9600" dirty="0">
              <a:solidFill>
                <a:schemeClr val="lt1"/>
              </a:solidFill>
              <a:latin typeface="+mj-lt"/>
            </a:endParaRPr>
          </a:p>
          <a:p>
            <a:pPr marL="0" lvl="0" indent="0" algn="r" rtl="0">
              <a:lnSpc>
                <a:spcPct val="100000"/>
              </a:lnSpc>
              <a:spcBef>
                <a:spcPts val="0"/>
              </a:spcBef>
              <a:spcAft>
                <a:spcPts val="0"/>
              </a:spcAft>
              <a:buSzPts val="4000"/>
              <a:buNone/>
            </a:pPr>
            <a:r>
              <a:rPr lang="en-US" sz="4400" dirty="0">
                <a:latin typeface="+mj-lt"/>
              </a:rPr>
              <a:t>Summary</a:t>
            </a:r>
            <a:endParaRPr sz="4400" dirty="0">
              <a:latin typeface="+mj-lt"/>
            </a:endParaRPr>
          </a:p>
        </p:txBody>
      </p:sp>
      <p:sp>
        <p:nvSpPr>
          <p:cNvPr id="463" name="Google Shape;463;p61"/>
          <p:cNvSpPr txBox="1">
            <a:spLocks noGrp="1"/>
          </p:cNvSpPr>
          <p:nvPr>
            <p:ph type="subTitle" idx="1"/>
          </p:nvPr>
        </p:nvSpPr>
        <p:spPr>
          <a:xfrm>
            <a:off x="6101100" y="2863389"/>
            <a:ext cx="2446500" cy="1432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US">
                <a:latin typeface="+mj-lt"/>
              </a:rPr>
              <a:t>Let’s summarize what we’ve learned</a:t>
            </a:r>
            <a:endParaRPr>
              <a:latin typeface="+mj-lt"/>
            </a:endParaRPr>
          </a:p>
        </p:txBody>
      </p:sp>
      <p:sp>
        <p:nvSpPr>
          <p:cNvPr id="464" name="Google Shape;464;p61"/>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54</a:t>
            </a:fld>
            <a:endParaRPr>
              <a:latin typeface="+mj-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2"/>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Summary</a:t>
            </a:r>
            <a:endParaRPr sz="3600" dirty="0">
              <a:latin typeface="+mj-lt"/>
            </a:endParaRPr>
          </a:p>
        </p:txBody>
      </p:sp>
      <p:sp>
        <p:nvSpPr>
          <p:cNvPr id="470" name="Google Shape;470;p62"/>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The vaccine is safe.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The vaccine is effective.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The vaccine will not make one sick with COVID-19.</a:t>
            </a:r>
            <a:endParaRPr dirty="0">
              <a:latin typeface="+mj-lt"/>
            </a:endParaRPr>
          </a:p>
        </p:txBody>
      </p:sp>
      <p:sp>
        <p:nvSpPr>
          <p:cNvPr id="471" name="Google Shape;471;p62"/>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55</a:t>
            </a:fld>
            <a:endParaRPr>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3"/>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Summary</a:t>
            </a:r>
            <a:endParaRPr sz="3600" dirty="0">
              <a:latin typeface="+mj-lt"/>
            </a:endParaRPr>
          </a:p>
        </p:txBody>
      </p:sp>
      <p:sp>
        <p:nvSpPr>
          <p:cNvPr id="477" name="Google Shape;477;p63"/>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rPr>
              <a:t>The vaccine will be given in phases.</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Getting the vaccine is free.</a:t>
            </a:r>
            <a:endParaRPr dirty="0">
              <a:latin typeface="+mj-lt"/>
            </a:endParaRPr>
          </a:p>
          <a:p>
            <a:pPr lvl="1">
              <a:spcBef>
                <a:spcPts val="600"/>
              </a:spcBef>
              <a:buClr>
                <a:srgbClr val="00A2A0"/>
              </a:buClr>
              <a:buFont typeface="Arial" panose="020B0604020202020204" pitchFamily="34" charset="0"/>
              <a:buChar char="•"/>
            </a:pPr>
            <a:r>
              <a:rPr lang="en-US" sz="2200" dirty="0">
                <a:latin typeface="+mj-lt"/>
              </a:rPr>
              <a:t>There may be an administration fee billed to insurance</a:t>
            </a:r>
          </a:p>
          <a:p>
            <a:pPr lvl="1">
              <a:spcBef>
                <a:spcPts val="600"/>
              </a:spcBef>
              <a:buClr>
                <a:srgbClr val="00A2A0"/>
              </a:buClr>
              <a:buFont typeface="Arial" panose="020B0604020202020204" pitchFamily="34" charset="0"/>
              <a:buChar char="•"/>
            </a:pPr>
            <a:r>
              <a:rPr lang="en-US" sz="2200" dirty="0">
                <a:latin typeface="+mj-lt"/>
              </a:rPr>
              <a:t>No one can be denied a vaccine if they are unable to pay an administration fee</a:t>
            </a:r>
            <a:endParaRPr sz="2200" dirty="0">
              <a:latin typeface="+mj-lt"/>
            </a:endParaRPr>
          </a:p>
          <a:p>
            <a:pPr marL="0" lvl="0" indent="0" algn="l" rtl="0">
              <a:lnSpc>
                <a:spcPct val="100000"/>
              </a:lnSpc>
              <a:spcBef>
                <a:spcPts val="600"/>
              </a:spcBef>
              <a:spcAft>
                <a:spcPts val="0"/>
              </a:spcAft>
              <a:buNone/>
            </a:pPr>
            <a:endParaRPr dirty="0">
              <a:latin typeface="+mj-lt"/>
            </a:endParaRPr>
          </a:p>
        </p:txBody>
      </p:sp>
      <p:sp>
        <p:nvSpPr>
          <p:cNvPr id="478" name="Google Shape;478;p63"/>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56</a:t>
            </a:fld>
            <a:endParaRPr>
              <a:latin typeface="+mj-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4"/>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Summary</a:t>
            </a:r>
            <a:endParaRPr sz="3600" dirty="0">
              <a:latin typeface="+mj-lt"/>
            </a:endParaRPr>
          </a:p>
        </p:txBody>
      </p:sp>
      <p:sp>
        <p:nvSpPr>
          <p:cNvPr id="484" name="Google Shape;484;p64"/>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dirty="0">
                <a:latin typeface="+mj-lt"/>
              </a:rPr>
              <a:t>Certain RIM communities have been disproportionately impacted by COVID-19</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Some may be hesitant to receive the vaccine.</a:t>
            </a:r>
            <a:endParaRPr dirty="0">
              <a:latin typeface="+mj-lt"/>
            </a:endParaRPr>
          </a:p>
          <a:p>
            <a:pPr lvl="0" algn="l" rtl="0">
              <a:lnSpc>
                <a:spcPct val="100000"/>
              </a:lnSpc>
              <a:spcBef>
                <a:spcPts val="600"/>
              </a:spcBef>
              <a:spcAft>
                <a:spcPts val="0"/>
              </a:spcAft>
              <a:buSzPts val="2400"/>
              <a:buFont typeface="Arial" panose="020B0604020202020204" pitchFamily="34" charset="0"/>
              <a:buChar char="•"/>
            </a:pPr>
            <a:r>
              <a:rPr lang="en-US" dirty="0">
                <a:latin typeface="+mj-lt"/>
              </a:rPr>
              <a:t>They can be supported through:</a:t>
            </a:r>
            <a:endParaRPr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dirty="0">
                <a:latin typeface="+mj-lt"/>
              </a:rPr>
              <a:t>Recognition of past trauma</a:t>
            </a:r>
            <a:endParaRPr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dirty="0">
                <a:latin typeface="+mj-lt"/>
              </a:rPr>
              <a:t>Access to accurate, translated information</a:t>
            </a:r>
            <a:endParaRPr dirty="0">
              <a:latin typeface="+mj-lt"/>
            </a:endParaRPr>
          </a:p>
          <a:p>
            <a:pPr lvl="1" algn="l" rtl="0">
              <a:lnSpc>
                <a:spcPct val="100000"/>
              </a:lnSpc>
              <a:spcBef>
                <a:spcPts val="600"/>
              </a:spcBef>
              <a:spcAft>
                <a:spcPts val="0"/>
              </a:spcAft>
              <a:buSzPts val="2400"/>
              <a:buFont typeface="Arial" panose="020B0604020202020204" pitchFamily="34" charset="0"/>
              <a:buChar char="•"/>
            </a:pPr>
            <a:r>
              <a:rPr lang="en-US" dirty="0">
                <a:latin typeface="+mj-lt"/>
              </a:rPr>
              <a:t>Other social supports</a:t>
            </a:r>
            <a:endParaRPr dirty="0">
              <a:latin typeface="+mj-lt"/>
            </a:endParaRPr>
          </a:p>
        </p:txBody>
      </p:sp>
      <p:sp>
        <p:nvSpPr>
          <p:cNvPr id="485" name="Google Shape;485;p64"/>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57</a:t>
            </a:fld>
            <a:endParaRPr>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7D22-F5F4-3C4D-9447-2353E60E7971}"/>
              </a:ext>
            </a:extLst>
          </p:cNvPr>
          <p:cNvSpPr>
            <a:spLocks noGrp="1"/>
          </p:cNvSpPr>
          <p:nvPr>
            <p:ph type="ctrTitle"/>
          </p:nvPr>
        </p:nvSpPr>
        <p:spPr/>
        <p:txBody>
          <a:bodyPr/>
          <a:lstStyle/>
          <a:p>
            <a:r>
              <a:rPr lang="en-US" dirty="0">
                <a:latin typeface="+mj-lt"/>
              </a:rPr>
              <a:t>Thank you</a:t>
            </a:r>
          </a:p>
        </p:txBody>
      </p:sp>
      <p:sp>
        <p:nvSpPr>
          <p:cNvPr id="3" name="TextBox 2">
            <a:extLst>
              <a:ext uri="{FF2B5EF4-FFF2-40B4-BE49-F238E27FC236}">
                <a16:creationId xmlns:a16="http://schemas.microsoft.com/office/drawing/2014/main" id="{72067601-E488-7E4B-8892-2F38CE40E564}"/>
              </a:ext>
            </a:extLst>
          </p:cNvPr>
          <p:cNvSpPr txBox="1"/>
          <p:nvPr/>
        </p:nvSpPr>
        <p:spPr>
          <a:xfrm>
            <a:off x="900264" y="3474720"/>
            <a:ext cx="6272695" cy="461665"/>
          </a:xfrm>
          <a:prstGeom prst="rect">
            <a:avLst/>
          </a:prstGeom>
          <a:noFill/>
        </p:spPr>
        <p:txBody>
          <a:bodyPr wrap="square" rtlCol="0">
            <a:spAutoFit/>
          </a:bodyPr>
          <a:lstStyle/>
          <a:p>
            <a:r>
              <a:rPr lang="en-US" sz="2400" dirty="0">
                <a:solidFill>
                  <a:schemeClr val="bg1"/>
                </a:solidFill>
                <a:latin typeface="+mj-lt"/>
              </a:rPr>
              <a:t>For additional resources, visit nrcrim.org</a:t>
            </a:r>
          </a:p>
        </p:txBody>
      </p:sp>
    </p:spTree>
    <p:extLst>
      <p:ext uri="{BB962C8B-B14F-4D97-AF65-F5344CB8AC3E}">
        <p14:creationId xmlns:p14="http://schemas.microsoft.com/office/powerpoint/2010/main" val="359164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685800" y="2897794"/>
            <a:ext cx="4505400" cy="1432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000"/>
              <a:buNone/>
            </a:pPr>
            <a:r>
              <a:rPr lang="en-US" sz="9600" dirty="0">
                <a:solidFill>
                  <a:schemeClr val="lt1"/>
                </a:solidFill>
                <a:latin typeface="+mj-lt"/>
              </a:rPr>
              <a:t>1.</a:t>
            </a:r>
            <a:endParaRPr sz="9600" dirty="0">
              <a:solidFill>
                <a:schemeClr val="lt1"/>
              </a:solidFill>
              <a:latin typeface="+mj-lt"/>
            </a:endParaRPr>
          </a:p>
          <a:p>
            <a:pPr marL="0" lvl="0" indent="0" algn="r" rtl="0">
              <a:lnSpc>
                <a:spcPct val="100000"/>
              </a:lnSpc>
              <a:spcBef>
                <a:spcPts val="0"/>
              </a:spcBef>
              <a:spcAft>
                <a:spcPts val="0"/>
              </a:spcAft>
              <a:buSzPts val="4000"/>
              <a:buNone/>
            </a:pPr>
            <a:r>
              <a:rPr lang="en-US" sz="4800" dirty="0">
                <a:latin typeface="+mj-lt"/>
              </a:rPr>
              <a:t>Objectives</a:t>
            </a:r>
            <a:endParaRPr sz="4800" dirty="0">
              <a:latin typeface="+mj-lt"/>
            </a:endParaRPr>
          </a:p>
        </p:txBody>
      </p:sp>
      <p:sp>
        <p:nvSpPr>
          <p:cNvPr id="88" name="Google Shape;88;p13"/>
          <p:cNvSpPr txBox="1">
            <a:spLocks noGrp="1"/>
          </p:cNvSpPr>
          <p:nvPr>
            <p:ph type="subTitle" idx="1"/>
          </p:nvPr>
        </p:nvSpPr>
        <p:spPr>
          <a:xfrm>
            <a:off x="6101100" y="2863389"/>
            <a:ext cx="2446500" cy="1432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US" sz="2400" dirty="0">
                <a:latin typeface="+mj-lt"/>
              </a:rPr>
              <a:t>What will be covered</a:t>
            </a:r>
            <a:endParaRPr sz="2400" dirty="0">
              <a:latin typeface="+mj-lt"/>
            </a:endParaRPr>
          </a:p>
        </p:txBody>
      </p:sp>
      <p:sp>
        <p:nvSpPr>
          <p:cNvPr id="89" name="Google Shape;89;p13"/>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Objectives</a:t>
            </a:r>
            <a:endParaRPr sz="3600" dirty="0">
              <a:latin typeface="+mj-lt"/>
            </a:endParaRPr>
          </a:p>
        </p:txBody>
      </p:sp>
      <p:sp>
        <p:nvSpPr>
          <p:cNvPr id="95" name="Google Shape;95;p14"/>
          <p:cNvSpPr txBox="1">
            <a:spLocks noGrp="1"/>
          </p:cNvSpPr>
          <p:nvPr>
            <p:ph type="body" idx="1"/>
          </p:nvPr>
        </p:nvSpPr>
        <p:spPr>
          <a:xfrm>
            <a:off x="691200" y="1511100"/>
            <a:ext cx="7761600" cy="2868900"/>
          </a:xfrm>
          <a:prstGeom prst="rect">
            <a:avLst/>
          </a:prstGeom>
          <a:noFill/>
          <a:ln>
            <a:noFill/>
          </a:ln>
        </p:spPr>
        <p:txBody>
          <a:bodyPr spcFirstLastPara="1" wrap="square" lIns="91425" tIns="91425" rIns="91425" bIns="91425" anchor="t" anchorCtr="0">
            <a:noAutofit/>
          </a:bodyPr>
          <a:lstStyle/>
          <a:p>
            <a:pPr lvl="0" algn="l" rtl="0">
              <a:lnSpc>
                <a:spcPct val="100000"/>
              </a:lnSpc>
              <a:spcBef>
                <a:spcPts val="600"/>
              </a:spcBef>
              <a:spcAft>
                <a:spcPts val="0"/>
              </a:spcAft>
              <a:buSzPts val="2400"/>
              <a:buFont typeface="Arial" panose="020B0604020202020204" pitchFamily="34" charset="0"/>
              <a:buChar char="•"/>
            </a:pPr>
            <a:r>
              <a:rPr lang="en-US" dirty="0">
                <a:latin typeface="+mj-lt"/>
                <a:cs typeface="Calibri" panose="020F0502020204030204" pitchFamily="34" charset="0"/>
              </a:rPr>
              <a:t>After this presentation, you will be able to:</a:t>
            </a:r>
            <a:endParaRPr dirty="0">
              <a:latin typeface="+mj-lt"/>
              <a:cs typeface="Calibri" panose="020F0502020204030204" pitchFamily="34" charset="0"/>
            </a:endParaRPr>
          </a:p>
          <a:p>
            <a:pPr lvl="1" algn="l" rtl="0">
              <a:lnSpc>
                <a:spcPct val="100000"/>
              </a:lnSpc>
              <a:spcBef>
                <a:spcPts val="1000"/>
              </a:spcBef>
              <a:spcAft>
                <a:spcPts val="0"/>
              </a:spcAft>
              <a:buSzPts val="2400"/>
              <a:buFont typeface="Arial" panose="020B0604020202020204" pitchFamily="34" charset="0"/>
              <a:buChar char="•"/>
            </a:pPr>
            <a:r>
              <a:rPr lang="en-US" dirty="0">
                <a:latin typeface="+mj-lt"/>
                <a:cs typeface="Calibri" panose="020F0502020204030204" pitchFamily="34" charset="0"/>
              </a:rPr>
              <a:t>Describe how a vaccine is made</a:t>
            </a:r>
            <a:endParaRPr dirty="0">
              <a:latin typeface="+mj-lt"/>
              <a:cs typeface="Calibri" panose="020F0502020204030204" pitchFamily="34" charset="0"/>
            </a:endParaRPr>
          </a:p>
          <a:p>
            <a:pPr lvl="1" algn="l" rtl="0">
              <a:lnSpc>
                <a:spcPct val="100000"/>
              </a:lnSpc>
              <a:spcBef>
                <a:spcPts val="1000"/>
              </a:spcBef>
              <a:spcAft>
                <a:spcPts val="0"/>
              </a:spcAft>
              <a:buSzPts val="2400"/>
              <a:buFont typeface="Arial" panose="020B0604020202020204" pitchFamily="34" charset="0"/>
              <a:buChar char="•"/>
            </a:pPr>
            <a:r>
              <a:rPr lang="en-US" dirty="0">
                <a:latin typeface="+mj-lt"/>
                <a:cs typeface="Calibri" panose="020F0502020204030204" pitchFamily="34" charset="0"/>
              </a:rPr>
              <a:t>Explain details of the COVID-19 vaccine and its development</a:t>
            </a:r>
            <a:endParaRPr dirty="0">
              <a:latin typeface="+mj-lt"/>
              <a:cs typeface="Calibri" panose="020F0502020204030204" pitchFamily="34" charset="0"/>
            </a:endParaRPr>
          </a:p>
          <a:p>
            <a:pPr lvl="1" algn="l" rtl="0">
              <a:lnSpc>
                <a:spcPct val="100000"/>
              </a:lnSpc>
              <a:spcBef>
                <a:spcPts val="1000"/>
              </a:spcBef>
              <a:spcAft>
                <a:spcPts val="1000"/>
              </a:spcAft>
              <a:buSzPts val="2400"/>
              <a:buFont typeface="Arial" panose="020B0604020202020204" pitchFamily="34" charset="0"/>
              <a:buChar char="•"/>
            </a:pPr>
            <a:r>
              <a:rPr lang="en-US" dirty="0">
                <a:latin typeface="+mj-lt"/>
                <a:cs typeface="Calibri" panose="020F0502020204030204" pitchFamily="34" charset="0"/>
              </a:rPr>
              <a:t>List benefits of the COVID-19 vaccine</a:t>
            </a:r>
            <a:endParaRPr dirty="0">
              <a:latin typeface="+mj-lt"/>
              <a:cs typeface="Calibri" panose="020F0502020204030204" pitchFamily="34" charset="0"/>
            </a:endParaRPr>
          </a:p>
        </p:txBody>
      </p:sp>
      <p:sp>
        <p:nvSpPr>
          <p:cNvPr id="96" name="Google Shape;96;p14"/>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7</a:t>
            </a:fld>
            <a:endParaRPr>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691200" y="152400"/>
            <a:ext cx="7761600" cy="969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US" sz="3600" dirty="0">
                <a:latin typeface="+mj-lt"/>
              </a:rPr>
              <a:t>Objectives, Cont.</a:t>
            </a:r>
            <a:endParaRPr sz="3600" dirty="0">
              <a:latin typeface="+mj-lt"/>
            </a:endParaRPr>
          </a:p>
        </p:txBody>
      </p:sp>
      <p:sp>
        <p:nvSpPr>
          <p:cNvPr id="102" name="Google Shape;102;p15"/>
          <p:cNvSpPr txBox="1">
            <a:spLocks noGrp="1"/>
          </p:cNvSpPr>
          <p:nvPr>
            <p:ph type="body" idx="1"/>
          </p:nvPr>
        </p:nvSpPr>
        <p:spPr>
          <a:xfrm>
            <a:off x="691200" y="1061025"/>
            <a:ext cx="7970700" cy="28689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600"/>
              </a:spcBef>
              <a:spcAft>
                <a:spcPts val="0"/>
              </a:spcAft>
              <a:buFont typeface="Arial" panose="020B0604020202020204" pitchFamily="34" charset="0"/>
              <a:buChar char="•"/>
            </a:pPr>
            <a:endParaRPr dirty="0">
              <a:latin typeface="+mj-lt"/>
            </a:endParaRPr>
          </a:p>
          <a:p>
            <a:pPr lvl="1" algn="l" rtl="0">
              <a:lnSpc>
                <a:spcPct val="100000"/>
              </a:lnSpc>
              <a:spcBef>
                <a:spcPts val="1000"/>
              </a:spcBef>
              <a:spcAft>
                <a:spcPts val="0"/>
              </a:spcAft>
              <a:buSzPts val="2400"/>
              <a:buFont typeface="Arial" panose="020B0604020202020204" pitchFamily="34" charset="0"/>
              <a:buChar char="•"/>
            </a:pPr>
            <a:r>
              <a:rPr lang="en-US" dirty="0">
                <a:latin typeface="+mj-lt"/>
              </a:rPr>
              <a:t>Explain how the vaccines will be distributed</a:t>
            </a:r>
            <a:endParaRPr dirty="0">
              <a:latin typeface="+mj-lt"/>
            </a:endParaRPr>
          </a:p>
          <a:p>
            <a:pPr lvl="1" algn="l" rtl="0">
              <a:lnSpc>
                <a:spcPct val="100000"/>
              </a:lnSpc>
              <a:spcBef>
                <a:spcPts val="2000"/>
              </a:spcBef>
              <a:spcAft>
                <a:spcPts val="0"/>
              </a:spcAft>
              <a:buSzPts val="2400"/>
              <a:buFont typeface="Arial" panose="020B0604020202020204" pitchFamily="34" charset="0"/>
              <a:buChar char="•"/>
            </a:pPr>
            <a:r>
              <a:rPr lang="en-US" dirty="0">
                <a:latin typeface="+mj-lt"/>
              </a:rPr>
              <a:t>Address vaccination concerns</a:t>
            </a:r>
            <a:endParaRPr dirty="0">
              <a:latin typeface="+mj-lt"/>
            </a:endParaRPr>
          </a:p>
          <a:p>
            <a:pPr lvl="1" algn="l" rtl="0">
              <a:lnSpc>
                <a:spcPct val="100000"/>
              </a:lnSpc>
              <a:spcBef>
                <a:spcPts val="2000"/>
              </a:spcBef>
              <a:spcAft>
                <a:spcPts val="1000"/>
              </a:spcAft>
              <a:buSzPts val="2400"/>
              <a:buFont typeface="Arial" panose="020B0604020202020204" pitchFamily="34" charset="0"/>
              <a:buChar char="•"/>
            </a:pPr>
            <a:r>
              <a:rPr lang="en-US" dirty="0">
                <a:latin typeface="+mj-lt"/>
              </a:rPr>
              <a:t>Support refugee, immigrant, and migrant (RIM) communities in accessing the vaccine</a:t>
            </a:r>
            <a:endParaRPr dirty="0">
              <a:latin typeface="+mj-lt"/>
            </a:endParaRPr>
          </a:p>
        </p:txBody>
      </p:sp>
      <p:sp>
        <p:nvSpPr>
          <p:cNvPr id="103" name="Google Shape;103;p15"/>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8</a:t>
            </a:fld>
            <a:endParaRPr>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ctrTitle"/>
          </p:nvPr>
        </p:nvSpPr>
        <p:spPr>
          <a:xfrm>
            <a:off x="685800" y="2897794"/>
            <a:ext cx="4505400" cy="14328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SzPts val="4000"/>
              <a:buNone/>
            </a:pPr>
            <a:r>
              <a:rPr lang="en-US" sz="9600" dirty="0">
                <a:solidFill>
                  <a:schemeClr val="lt1"/>
                </a:solidFill>
                <a:latin typeface="+mj-lt"/>
              </a:rPr>
              <a:t>2.</a:t>
            </a:r>
            <a:endParaRPr sz="9600" dirty="0">
              <a:solidFill>
                <a:schemeClr val="lt1"/>
              </a:solidFill>
              <a:latin typeface="+mj-lt"/>
            </a:endParaRPr>
          </a:p>
          <a:p>
            <a:pPr marL="0" lvl="0" indent="0" algn="r" rtl="0">
              <a:lnSpc>
                <a:spcPct val="100000"/>
              </a:lnSpc>
              <a:spcBef>
                <a:spcPts val="0"/>
              </a:spcBef>
              <a:spcAft>
                <a:spcPts val="0"/>
              </a:spcAft>
              <a:buSzPts val="4000"/>
              <a:buNone/>
            </a:pPr>
            <a:r>
              <a:rPr lang="en-US" sz="4800" dirty="0">
                <a:latin typeface="+mj-lt"/>
              </a:rPr>
              <a:t>Vaccine 101</a:t>
            </a:r>
            <a:endParaRPr sz="4800" dirty="0">
              <a:latin typeface="+mj-lt"/>
            </a:endParaRPr>
          </a:p>
        </p:txBody>
      </p:sp>
      <p:sp>
        <p:nvSpPr>
          <p:cNvPr id="109" name="Google Shape;109;p16"/>
          <p:cNvSpPr txBox="1">
            <a:spLocks noGrp="1"/>
          </p:cNvSpPr>
          <p:nvPr>
            <p:ph type="subTitle" idx="1"/>
          </p:nvPr>
        </p:nvSpPr>
        <p:spPr>
          <a:xfrm>
            <a:off x="6101100" y="2863389"/>
            <a:ext cx="2446500" cy="1432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US">
                <a:latin typeface="+mj-lt"/>
              </a:rPr>
              <a:t>An overview of vaccinations</a:t>
            </a:r>
            <a:endParaRPr>
              <a:latin typeface="+mj-lt"/>
            </a:endParaRPr>
          </a:p>
        </p:txBody>
      </p:sp>
      <p:sp>
        <p:nvSpPr>
          <p:cNvPr id="110" name="Google Shape;110;p16"/>
          <p:cNvSpPr txBox="1">
            <a:spLocks noGrp="1"/>
          </p:cNvSpPr>
          <p:nvPr>
            <p:ph type="sldNum" idx="12"/>
          </p:nvPr>
        </p:nvSpPr>
        <p:spPr>
          <a:xfrm>
            <a:off x="8556775" y="4758433"/>
            <a:ext cx="548700" cy="309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latin typeface="+mj-lt"/>
              </a:rPr>
              <a:t>9</a:t>
            </a:fld>
            <a:endParaRPr>
              <a:latin typeface="+mj-lt"/>
            </a:endParaRPr>
          </a:p>
        </p:txBody>
      </p:sp>
    </p:spTree>
  </p:cSld>
  <p:clrMapOvr>
    <a:masterClrMapping/>
  </p:clrMapOvr>
</p:sld>
</file>

<file path=ppt/theme/theme1.xml><?xml version="1.0" encoding="utf-8"?>
<a:theme xmlns:a="http://schemas.openxmlformats.org/drawingml/2006/main" name="Desdemona template">
  <a:themeElements>
    <a:clrScheme name="Custom 347">
      <a:dk1>
        <a:srgbClr val="000000"/>
      </a:dk1>
      <a:lt1>
        <a:srgbClr val="FFFFFF"/>
      </a:lt1>
      <a:dk2>
        <a:srgbClr val="00A2A0"/>
      </a:dk2>
      <a:lt2>
        <a:srgbClr val="0C2675"/>
      </a:lt2>
      <a:accent1>
        <a:srgbClr val="FFCC33"/>
      </a:accent1>
      <a:accent2>
        <a:srgbClr val="D5D6D2"/>
      </a:accent2>
      <a:accent3>
        <a:srgbClr val="777677"/>
      </a:accent3>
      <a:accent4>
        <a:srgbClr val="5A5A5A"/>
      </a:accent4>
      <a:accent5>
        <a:srgbClr val="333333"/>
      </a:accent5>
      <a:accent6>
        <a:srgbClr val="001120"/>
      </a:accent6>
      <a:hlink>
        <a:srgbClr val="00759A"/>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6215</Words>
  <Application>Microsoft Macintosh PowerPoint</Application>
  <PresentationFormat>On-screen Show (16:9)</PresentationFormat>
  <Paragraphs>599</Paragraphs>
  <Slides>58</Slides>
  <Notes>58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Calibri</vt:lpstr>
      <vt:lpstr>Open Sans</vt:lpstr>
      <vt:lpstr>Arial</vt:lpstr>
      <vt:lpstr>Calibri Light</vt:lpstr>
      <vt:lpstr>Open Sans Light</vt:lpstr>
      <vt:lpstr>Desdemona template</vt:lpstr>
      <vt:lpstr>COVID-19 Vaccine</vt:lpstr>
      <vt:lpstr>NRC-RIM</vt:lpstr>
      <vt:lpstr>Recognition of Abuse and Discrimination</vt:lpstr>
      <vt:lpstr>Addressing Distrust Based on Trauma</vt:lpstr>
      <vt:lpstr>Purpose of Presentation</vt:lpstr>
      <vt:lpstr>1. Objectives</vt:lpstr>
      <vt:lpstr>Objectives</vt:lpstr>
      <vt:lpstr>Objectives, Cont.</vt:lpstr>
      <vt:lpstr>2. Vaccine 101</vt:lpstr>
      <vt:lpstr>Vaccines</vt:lpstr>
      <vt:lpstr>Vaccines</vt:lpstr>
      <vt:lpstr>COVID-19</vt:lpstr>
      <vt:lpstr>How Vaccines Are Made</vt:lpstr>
      <vt:lpstr>COVID-19 Vaccines</vt:lpstr>
      <vt:lpstr>COVID-19 Vaccines</vt:lpstr>
      <vt:lpstr>Pfizer and Moderna COVID-19 Vaccines</vt:lpstr>
      <vt:lpstr>Johnson &amp; Johnson COVID-19 Vaccine</vt:lpstr>
      <vt:lpstr>Vaccine Ingredients</vt:lpstr>
      <vt:lpstr>3. COVID-19 Vaccine Development and Efficacy</vt:lpstr>
      <vt:lpstr>Vaccine Development Goals</vt:lpstr>
      <vt:lpstr>Vaccination Development</vt:lpstr>
      <vt:lpstr>Clinical Studies</vt:lpstr>
      <vt:lpstr>Clinical Studies</vt:lpstr>
      <vt:lpstr>Clinical Studies</vt:lpstr>
      <vt:lpstr>Clinical Studies</vt:lpstr>
      <vt:lpstr>What Is Known About the Vaccines</vt:lpstr>
      <vt:lpstr>What Is Known About the Vaccines</vt:lpstr>
      <vt:lpstr>What Is Still Being Learned</vt:lpstr>
      <vt:lpstr>What This Means</vt:lpstr>
      <vt:lpstr>4. Supply and Distribution</vt:lpstr>
      <vt:lpstr>Vaccine Allocation</vt:lpstr>
      <vt:lpstr>Free Vaccines for Everyone</vt:lpstr>
      <vt:lpstr>Free Vaccines for Everyone</vt:lpstr>
      <vt:lpstr>Fertility and Pregnant Women</vt:lpstr>
      <vt:lpstr>Beware of Scams</vt:lpstr>
      <vt:lpstr>Language Access</vt:lpstr>
      <vt:lpstr>Side Effects</vt:lpstr>
      <vt:lpstr>Side Effects, Cont.</vt:lpstr>
      <vt:lpstr>Side Effects, Cont.</vt:lpstr>
      <vt:lpstr>Looking Ahead</vt:lpstr>
      <vt:lpstr>6. Considerations for RIM Communities</vt:lpstr>
      <vt:lpstr>RIM Communities</vt:lpstr>
      <vt:lpstr>RIM Communities</vt:lpstr>
      <vt:lpstr>A Disproportionate Effect</vt:lpstr>
      <vt:lpstr>Social and Structural Determinants of Health</vt:lpstr>
      <vt:lpstr>Community Diversity</vt:lpstr>
      <vt:lpstr>Community Diversity</vt:lpstr>
      <vt:lpstr>Communicating with RIM Communities Regarding the Vaccine</vt:lpstr>
      <vt:lpstr>Primary Message: Tagline </vt:lpstr>
      <vt:lpstr>Primary Messages: Calls to Action</vt:lpstr>
      <vt:lpstr>Other Considerations and Solutions</vt:lpstr>
      <vt:lpstr>Other Considerations and Solutions</vt:lpstr>
      <vt:lpstr>Resources</vt:lpstr>
      <vt:lpstr>6. Summary</vt:lpstr>
      <vt:lpstr>Summary</vt:lpstr>
      <vt:lpstr>Summary</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dc:title>
  <cp:lastModifiedBy>Anna Pendleton</cp:lastModifiedBy>
  <cp:revision>33</cp:revision>
  <dcterms:modified xsi:type="dcterms:W3CDTF">2021-03-22T17:29:57Z</dcterms:modified>
</cp:coreProperties>
</file>