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424" r:id="rId4"/>
    <p:sldId id="420" r:id="rId5"/>
    <p:sldId id="425" r:id="rId6"/>
    <p:sldId id="421" r:id="rId7"/>
    <p:sldId id="422" r:id="rId8"/>
    <p:sldId id="426" r:id="rId9"/>
    <p:sldId id="423" r:id="rId10"/>
    <p:sldId id="427" r:id="rId11"/>
    <p:sldId id="428" r:id="rId12"/>
    <p:sldId id="429" r:id="rId13"/>
    <p:sldId id="433" r:id="rId14"/>
    <p:sldId id="434" r:id="rId15"/>
    <p:sldId id="436" r:id="rId16"/>
    <p:sldId id="437" r:id="rId17"/>
    <p:sldId id="43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A2"/>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E402F-4A5E-4F91-ABCA-EC1AE333A673}" v="2" dt="2024-04-19T19:43:05.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Joseph" userId="ec5599db-f822-4018-9776-672b3c0f0d20" providerId="ADAL" clId="{0BCE402F-4A5E-4F91-ABCA-EC1AE333A673}"/>
    <pc:docChg chg="modSld">
      <pc:chgData name="Marshall, Joseph" userId="ec5599db-f822-4018-9776-672b3c0f0d20" providerId="ADAL" clId="{0BCE402F-4A5E-4F91-ABCA-EC1AE333A673}" dt="2024-04-19T19:42:52.895" v="29" actId="13926"/>
      <pc:docMkLst>
        <pc:docMk/>
      </pc:docMkLst>
      <pc:sldChg chg="modSp mod">
        <pc:chgData name="Marshall, Joseph" userId="ec5599db-f822-4018-9776-672b3c0f0d20" providerId="ADAL" clId="{0BCE402F-4A5E-4F91-ABCA-EC1AE333A673}" dt="2024-04-19T19:42:52.895" v="29" actId="13926"/>
        <pc:sldMkLst>
          <pc:docMk/>
          <pc:sldMk cId="3184591862" sldId="421"/>
        </pc:sldMkLst>
        <pc:spChg chg="mod">
          <ac:chgData name="Marshall, Joseph" userId="ec5599db-f822-4018-9776-672b3c0f0d20" providerId="ADAL" clId="{0BCE402F-4A5E-4F91-ABCA-EC1AE333A673}" dt="2024-04-19T19:42:52.895" v="29" actId="13926"/>
          <ac:spMkLst>
            <pc:docMk/>
            <pc:sldMk cId="3184591862" sldId="421"/>
            <ac:spMk id="58" creationId="{08166E33-DE53-FB94-85FB-FC53A86C43B7}"/>
          </ac:spMkLst>
        </pc:spChg>
      </pc:sldChg>
      <pc:sldChg chg="modSp mod">
        <pc:chgData name="Marshall, Joseph" userId="ec5599db-f822-4018-9776-672b3c0f0d20" providerId="ADAL" clId="{0BCE402F-4A5E-4F91-ABCA-EC1AE333A673}" dt="2024-04-19T19:37:48.245" v="2" actId="108"/>
        <pc:sldMkLst>
          <pc:docMk/>
          <pc:sldMk cId="3301866074" sldId="438"/>
        </pc:sldMkLst>
        <pc:spChg chg="mod">
          <ac:chgData name="Marshall, Joseph" userId="ec5599db-f822-4018-9776-672b3c0f0d20" providerId="ADAL" clId="{0BCE402F-4A5E-4F91-ABCA-EC1AE333A673}" dt="2024-04-19T19:37:48.245" v="2" actId="108"/>
          <ac:spMkLst>
            <pc:docMk/>
            <pc:sldMk cId="3301866074" sldId="438"/>
            <ac:spMk id="5" creationId="{7E7422BC-523B-AC0F-18A7-7B4D806A45C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3E84-29F5-A075-7A02-AED10A3C23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36DD04-EFE8-4311-19CA-3A5EB9150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75FEF5-36D1-DA60-C063-880D6E021747}"/>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5" name="Footer Placeholder 4">
            <a:extLst>
              <a:ext uri="{FF2B5EF4-FFF2-40B4-BE49-F238E27FC236}">
                <a16:creationId xmlns:a16="http://schemas.microsoft.com/office/drawing/2014/main" id="{D671FE17-426C-9DF2-BB8C-EA9252150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60A39-23A0-FD2B-D0A0-8DF3F14C1DF5}"/>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126515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BB83-2C13-C47F-661A-3B5CBF5541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B3C2E0-CBDF-62D6-0989-9290BCEC3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2F8BB-D6D4-0BE9-1EA4-410A7A828711}"/>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5" name="Footer Placeholder 4">
            <a:extLst>
              <a:ext uri="{FF2B5EF4-FFF2-40B4-BE49-F238E27FC236}">
                <a16:creationId xmlns:a16="http://schemas.microsoft.com/office/drawing/2014/main" id="{472510E0-192B-A669-59A2-4E9E1EA08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9A7B2-E9CE-B97C-8973-CBC0CECBF573}"/>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302666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8047C-B269-5ECE-F5EA-9A84D663DE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4A9A63-AAAB-9B1B-0C58-B7B89C5B22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7C6F8-87EB-FE42-7D4F-EC10C3CD58E6}"/>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5" name="Footer Placeholder 4">
            <a:extLst>
              <a:ext uri="{FF2B5EF4-FFF2-40B4-BE49-F238E27FC236}">
                <a16:creationId xmlns:a16="http://schemas.microsoft.com/office/drawing/2014/main" id="{3995580A-B317-4CAE-7AE9-34AE0D811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6EC66-6CB6-A72A-B95F-F5E086A6E62E}"/>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8879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E1AF-71F8-3B35-B487-4788DD69C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10EA8-E0CA-A673-E3BF-E9B01873CF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A3A4-A1F6-F93A-BCF0-3BA088B27D11}"/>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5" name="Footer Placeholder 4">
            <a:extLst>
              <a:ext uri="{FF2B5EF4-FFF2-40B4-BE49-F238E27FC236}">
                <a16:creationId xmlns:a16="http://schemas.microsoft.com/office/drawing/2014/main" id="{F4005105-BA67-3007-3600-BB97CEBB6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978D9-15C6-7D6B-EAFC-5F21A1A2411A}"/>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64076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FC7B-EB79-A636-B2DE-9494A60DA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880572-52C2-0DCC-5D11-E3A83CABD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7EAF7-926A-4EAB-64BF-7D68CCC6D5C2}"/>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5" name="Footer Placeholder 4">
            <a:extLst>
              <a:ext uri="{FF2B5EF4-FFF2-40B4-BE49-F238E27FC236}">
                <a16:creationId xmlns:a16="http://schemas.microsoft.com/office/drawing/2014/main" id="{3BF68928-EFD6-0B8F-FF8B-784FFDAB4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B05E3-D6E3-6C57-B223-0BD9917E7DC9}"/>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268590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7620-3FB6-7109-D7C7-6202B1E6D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2AC66-5384-3843-0F20-7F5C91653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9BB632-E4EC-11EA-E6AC-6C01368ED8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A9FE3-9575-2C83-97AE-5C17D8637B99}"/>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6" name="Footer Placeholder 5">
            <a:extLst>
              <a:ext uri="{FF2B5EF4-FFF2-40B4-BE49-F238E27FC236}">
                <a16:creationId xmlns:a16="http://schemas.microsoft.com/office/drawing/2014/main" id="{046D6D75-43F4-64D9-EF70-2B0957442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C26DF-24BD-1617-3626-E7E7BB0B8F71}"/>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412512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0D72-2876-CCF6-C3B5-FA585C52E9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0E2AD7-2C91-6695-7B2C-B1B414470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C6289-1080-7264-53D5-6749E21A4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451EB0-CA17-2EC2-E539-01D6E783F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076EC-7517-716F-736C-34204F1326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AECBEE-F16B-4A3D-892D-265887E9819C}"/>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8" name="Footer Placeholder 7">
            <a:extLst>
              <a:ext uri="{FF2B5EF4-FFF2-40B4-BE49-F238E27FC236}">
                <a16:creationId xmlns:a16="http://schemas.microsoft.com/office/drawing/2014/main" id="{983C62AB-821A-7095-CC56-549F57F90D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ADD3B-F605-4650-E54B-EA59EFC31D7F}"/>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243177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DE55-095B-152A-856E-F384BCBC5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8CE8B4-A90B-3DED-8035-B1AA58F18C00}"/>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4" name="Footer Placeholder 3">
            <a:extLst>
              <a:ext uri="{FF2B5EF4-FFF2-40B4-BE49-F238E27FC236}">
                <a16:creationId xmlns:a16="http://schemas.microsoft.com/office/drawing/2014/main" id="{8E92804B-E77E-69A5-E5CE-379B0C71E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2761C-E45C-9A09-8998-F4D6CC4C42E6}"/>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332411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C401B-CD2F-A93D-2553-8D30616326EF}"/>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3" name="Footer Placeholder 2">
            <a:extLst>
              <a:ext uri="{FF2B5EF4-FFF2-40B4-BE49-F238E27FC236}">
                <a16:creationId xmlns:a16="http://schemas.microsoft.com/office/drawing/2014/main" id="{9D87BBA6-40DC-4749-3275-4FA5868D63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772EF9-BEBB-F0C2-BC72-104588346D63}"/>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145225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D5C4-DAD3-8380-C9B8-6D8B02CC5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1A3EDC-3DF6-B5BA-7EF0-811DAC374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2C3A6D-E131-0361-09E9-9E7C51BE5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66BD6-9659-23EA-5A2B-F2B5C0948226}"/>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6" name="Footer Placeholder 5">
            <a:extLst>
              <a:ext uri="{FF2B5EF4-FFF2-40B4-BE49-F238E27FC236}">
                <a16:creationId xmlns:a16="http://schemas.microsoft.com/office/drawing/2014/main" id="{E4BCA23B-A126-CA37-D126-58F972F3E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663F1-30F6-0CC1-B258-1C07560AD9AF}"/>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419548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CD8-84FE-971D-0C40-3D2DBCA0F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D4A37B-AEBE-EDC3-71ED-E9F2A79F8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436443-6538-ED5B-4FCC-33B6DF40D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BFEE5-3331-C974-44E2-23605447D607}"/>
              </a:ext>
            </a:extLst>
          </p:cNvPr>
          <p:cNvSpPr>
            <a:spLocks noGrp="1"/>
          </p:cNvSpPr>
          <p:nvPr>
            <p:ph type="dt" sz="half" idx="10"/>
          </p:nvPr>
        </p:nvSpPr>
        <p:spPr/>
        <p:txBody>
          <a:bodyPr/>
          <a:lstStyle/>
          <a:p>
            <a:fld id="{FC01ABEB-7D8C-4679-A0B1-F2543F33D13B}" type="datetimeFigureOut">
              <a:rPr lang="en-US" smtClean="0"/>
              <a:t>4/19/24</a:t>
            </a:fld>
            <a:endParaRPr lang="en-US"/>
          </a:p>
        </p:txBody>
      </p:sp>
      <p:sp>
        <p:nvSpPr>
          <p:cNvPr id="6" name="Footer Placeholder 5">
            <a:extLst>
              <a:ext uri="{FF2B5EF4-FFF2-40B4-BE49-F238E27FC236}">
                <a16:creationId xmlns:a16="http://schemas.microsoft.com/office/drawing/2014/main" id="{C0E0964F-0CC2-23B2-B0AC-AC3E83982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8F591-EB17-4411-A9BB-8BF784FD4F50}"/>
              </a:ext>
            </a:extLst>
          </p:cNvPr>
          <p:cNvSpPr>
            <a:spLocks noGrp="1"/>
          </p:cNvSpPr>
          <p:nvPr>
            <p:ph type="sldNum" sz="quarter" idx="12"/>
          </p:nvPr>
        </p:nvSpPr>
        <p:spPr/>
        <p:txBody>
          <a:bodyPr/>
          <a:lstStyle/>
          <a:p>
            <a:fld id="{1B82322C-BEEF-4877-B004-F61AD4957EDA}" type="slidenum">
              <a:rPr lang="en-US" smtClean="0"/>
              <a:t>‹#›</a:t>
            </a:fld>
            <a:endParaRPr lang="en-US"/>
          </a:p>
        </p:txBody>
      </p:sp>
    </p:spTree>
    <p:extLst>
      <p:ext uri="{BB962C8B-B14F-4D97-AF65-F5344CB8AC3E}">
        <p14:creationId xmlns:p14="http://schemas.microsoft.com/office/powerpoint/2010/main" val="7058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9DAAB-6C19-B90E-914F-1E41AB2814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AADB64-3ACE-A957-878E-A9658F4A2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E3DF1-E5A9-97CC-46DE-FA4636FEFE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1ABEB-7D8C-4679-A0B1-F2543F33D13B}" type="datetimeFigureOut">
              <a:rPr lang="en-US" smtClean="0"/>
              <a:t>4/19/24</a:t>
            </a:fld>
            <a:endParaRPr lang="en-US"/>
          </a:p>
        </p:txBody>
      </p:sp>
      <p:sp>
        <p:nvSpPr>
          <p:cNvPr id="5" name="Footer Placeholder 4">
            <a:extLst>
              <a:ext uri="{FF2B5EF4-FFF2-40B4-BE49-F238E27FC236}">
                <a16:creationId xmlns:a16="http://schemas.microsoft.com/office/drawing/2014/main" id="{BFE2F45C-DB53-FA05-3434-7C9B572B5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773FFF-440D-2327-570A-3B760F182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2322C-BEEF-4877-B004-F61AD4957EDA}" type="slidenum">
              <a:rPr lang="en-US" smtClean="0"/>
              <a:t>‹#›</a:t>
            </a:fld>
            <a:endParaRPr lang="en-US"/>
          </a:p>
        </p:txBody>
      </p:sp>
    </p:spTree>
    <p:extLst>
      <p:ext uri="{BB962C8B-B14F-4D97-AF65-F5344CB8AC3E}">
        <p14:creationId xmlns:p14="http://schemas.microsoft.com/office/powerpoint/2010/main" val="4235787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gov/"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s://www.grants.gov/" TargetMode="External"/><Relationship Id="rId4" Type="http://schemas.openxmlformats.org/officeDocument/2006/relationships/hyperlink" Target="https://www.federalregister.gov/documents/2024/04/19/2024-08341/peer-review-opportunities-with-the-us-department-of-educations-office-of-elementary-and-secondar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ederalregister.gov/documents/2024/04/19/2024-08341/peer-review-opportunities-with-the-us-department-of-educations-office-of-elementary-and-secondary"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0.sv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85AA663-4C14-CD6B-9A32-C2BAA4CA34EF}"/>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0B54A68-410E-037E-4BA9-D977C4B478CD}"/>
              </a:ext>
            </a:extLst>
          </p:cNvPr>
          <p:cNvSpPr/>
          <p:nvPr/>
        </p:nvSpPr>
        <p:spPr>
          <a:xfrm>
            <a:off x="6891689" y="3392905"/>
            <a:ext cx="5300312" cy="3546910"/>
          </a:xfrm>
          <a:custGeom>
            <a:avLst/>
            <a:gdLst>
              <a:gd name="connsiteX0" fmla="*/ 0 w 5216893"/>
              <a:gd name="connsiteY0" fmla="*/ 3465095 h 3465095"/>
              <a:gd name="connsiteX1" fmla="*/ 2425567 w 5216893"/>
              <a:gd name="connsiteY1" fmla="*/ 0 h 3465095"/>
              <a:gd name="connsiteX2" fmla="*/ 5207268 w 5216893"/>
              <a:gd name="connsiteY2" fmla="*/ 9625 h 3465095"/>
              <a:gd name="connsiteX3" fmla="*/ 5216893 w 5216893"/>
              <a:gd name="connsiteY3" fmla="*/ 3445844 h 3465095"/>
              <a:gd name="connsiteX4" fmla="*/ 0 w 5216893"/>
              <a:gd name="connsiteY4" fmla="*/ 3465095 h 34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893" h="3465095">
                <a:moveTo>
                  <a:pt x="0" y="3465095"/>
                </a:moveTo>
                <a:lnTo>
                  <a:pt x="2425567" y="0"/>
                </a:lnTo>
                <a:lnTo>
                  <a:pt x="5207268" y="9625"/>
                </a:lnTo>
                <a:cubicBezTo>
                  <a:pt x="5210476" y="1155031"/>
                  <a:pt x="5213685" y="2300438"/>
                  <a:pt x="5216893" y="3445844"/>
                </a:cubicBezTo>
                <a:lnTo>
                  <a:pt x="0" y="3465095"/>
                </a:lnTo>
                <a:close/>
              </a:path>
            </a:pathLst>
          </a:custGeom>
          <a:blipFill>
            <a:blip r:embed="rId2" cstate="print">
              <a:alphaModFix amt="50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8B2471B-B3DB-FB4F-6FA7-7B713293F28A}"/>
              </a:ext>
            </a:extLst>
          </p:cNvPr>
          <p:cNvSpPr/>
          <p:nvPr/>
        </p:nvSpPr>
        <p:spPr>
          <a:xfrm>
            <a:off x="-19251" y="-28876"/>
            <a:ext cx="6814687" cy="4591251"/>
          </a:xfrm>
          <a:custGeom>
            <a:avLst/>
            <a:gdLst>
              <a:gd name="connsiteX0" fmla="*/ 19251 w 6814687"/>
              <a:gd name="connsiteY0" fmla="*/ 38501 h 4591251"/>
              <a:gd name="connsiteX1" fmla="*/ 4350619 w 6814687"/>
              <a:gd name="connsiteY1" fmla="*/ 0 h 4591251"/>
              <a:gd name="connsiteX2" fmla="*/ 6814687 w 6814687"/>
              <a:gd name="connsiteY2" fmla="*/ 3503596 h 4591251"/>
              <a:gd name="connsiteX3" fmla="*/ 6044666 w 6814687"/>
              <a:gd name="connsiteY3" fmla="*/ 4591251 h 4591251"/>
              <a:gd name="connsiteX4" fmla="*/ 0 w 6814687"/>
              <a:gd name="connsiteY4" fmla="*/ 4581625 h 4591251"/>
              <a:gd name="connsiteX5" fmla="*/ 19251 w 6814687"/>
              <a:gd name="connsiteY5" fmla="*/ 38501 h 459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4687" h="4591251">
                <a:moveTo>
                  <a:pt x="19251" y="38501"/>
                </a:moveTo>
                <a:lnTo>
                  <a:pt x="4350619" y="0"/>
                </a:lnTo>
                <a:lnTo>
                  <a:pt x="6814687" y="3503596"/>
                </a:lnTo>
                <a:lnTo>
                  <a:pt x="6044666" y="4591251"/>
                </a:lnTo>
                <a:lnTo>
                  <a:pt x="0" y="4581625"/>
                </a:lnTo>
                <a:lnTo>
                  <a:pt x="19251" y="38501"/>
                </a:lnTo>
                <a:close/>
              </a:path>
            </a:pathLst>
          </a:custGeom>
          <a:blipFill>
            <a:blip r:embed="rId3" cstate="print">
              <a:alphaModFix amt="50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8D0115A-3021-681D-EE9A-EFA5C773693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33053"/>
          <a:stretch/>
        </p:blipFill>
        <p:spPr>
          <a:xfrm>
            <a:off x="4318650" y="-28876"/>
            <a:ext cx="3591712" cy="4591251"/>
          </a:xfrm>
          <a:prstGeom prst="rect">
            <a:avLst/>
          </a:prstGeom>
        </p:spPr>
      </p:pic>
      <p:pic>
        <p:nvPicPr>
          <p:cNvPr id="17" name="Picture 16">
            <a:extLst>
              <a:ext uri="{FF2B5EF4-FFF2-40B4-BE49-F238E27FC236}">
                <a16:creationId xmlns:a16="http://schemas.microsoft.com/office/drawing/2014/main" id="{023E411C-4E6D-B3F1-35C7-ECA72416A38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755"/>
          <a:stretch/>
        </p:blipFill>
        <p:spPr>
          <a:xfrm>
            <a:off x="5834767" y="2040556"/>
            <a:ext cx="3591712" cy="4817444"/>
          </a:xfrm>
          <a:prstGeom prst="rect">
            <a:avLst/>
          </a:prstGeom>
        </p:spPr>
      </p:pic>
      <p:pic>
        <p:nvPicPr>
          <p:cNvPr id="18" name="Picture 2" descr="United States Department of Education - Wikipedia">
            <a:extLst>
              <a:ext uri="{FF2B5EF4-FFF2-40B4-BE49-F238E27FC236}">
                <a16:creationId xmlns:a16="http://schemas.microsoft.com/office/drawing/2014/main" id="{57F140F2-2661-82C8-F6B2-51A6C088EAC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865707" y="347926"/>
            <a:ext cx="1692630" cy="16926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24D6DD5-6E7B-7C5E-3F6B-9DC3AAB9F769}"/>
              </a:ext>
            </a:extLst>
          </p:cNvPr>
          <p:cNvSpPr txBox="1"/>
          <p:nvPr/>
        </p:nvSpPr>
        <p:spPr>
          <a:xfrm>
            <a:off x="279133" y="4841507"/>
            <a:ext cx="6150543" cy="1692771"/>
          </a:xfrm>
          <a:prstGeom prst="rect">
            <a:avLst/>
          </a:prstGeom>
          <a:noFill/>
        </p:spPr>
        <p:txBody>
          <a:bodyPr wrap="square" rtlCol="0">
            <a:spAutoFit/>
          </a:bodyPr>
          <a:lstStyle/>
          <a:p>
            <a:r>
              <a:rPr lang="en-US" sz="3200" b="1" dirty="0">
                <a:solidFill>
                  <a:srgbClr val="0052A2"/>
                </a:solidFill>
                <a:latin typeface="Gill Sans MT" panose="020B0502020104020203" pitchFamily="34" charset="0"/>
                <a:ea typeface="Tahoma" panose="020B0604030504040204" pitchFamily="34" charset="0"/>
                <a:cs typeface="Tahoma" panose="020B0604030504040204" pitchFamily="34" charset="0"/>
              </a:rPr>
              <a:t>U.S. Department of Education </a:t>
            </a:r>
          </a:p>
          <a:p>
            <a:endParaRPr lang="en-US" sz="2400" b="1" dirty="0">
              <a:latin typeface="Gill Sans MT" panose="020B0502020104020203" pitchFamily="34" charset="0"/>
              <a:ea typeface="Tahoma" panose="020B0604030504040204" pitchFamily="34" charset="0"/>
              <a:cs typeface="Tahoma" panose="020B0604030504040204" pitchFamily="34" charset="0"/>
            </a:endParaRPr>
          </a:p>
          <a:p>
            <a:r>
              <a:rPr lang="en-US" sz="2400" dirty="0">
                <a:latin typeface="Gill Sans MT" panose="020B0502020104020203" pitchFamily="34" charset="0"/>
                <a:ea typeface="Tahoma" panose="020B0604030504040204" pitchFamily="34" charset="0"/>
                <a:cs typeface="Tahoma" panose="020B0604030504040204" pitchFamily="34" charset="0"/>
              </a:rPr>
              <a:t>How to be considered as a peer reviewer for programs administered by the Department </a:t>
            </a:r>
          </a:p>
        </p:txBody>
      </p:sp>
      <p:cxnSp>
        <p:nvCxnSpPr>
          <p:cNvPr id="40" name="Straight Connector 39">
            <a:extLst>
              <a:ext uri="{FF2B5EF4-FFF2-40B4-BE49-F238E27FC236}">
                <a16:creationId xmlns:a16="http://schemas.microsoft.com/office/drawing/2014/main" id="{D9D02801-B9E8-E972-DA0E-DA164D2FA437}"/>
              </a:ext>
            </a:extLst>
          </p:cNvPr>
          <p:cNvCxnSpPr>
            <a:cxnSpLocks/>
          </p:cNvCxnSpPr>
          <p:nvPr/>
        </p:nvCxnSpPr>
        <p:spPr>
          <a:xfrm flipH="1">
            <a:off x="0" y="6647700"/>
            <a:ext cx="3648825" cy="0"/>
          </a:xfrm>
          <a:prstGeom prst="line">
            <a:avLst/>
          </a:prstGeom>
          <a:ln w="508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5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Step 1: Registering with G5 </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A7D737E3-5B63-CA5E-E17B-843C17A63890}"/>
              </a:ext>
            </a:extLst>
          </p:cNvPr>
          <p:cNvSpPr>
            <a:spLocks noGrp="1"/>
          </p:cNvSpPr>
          <p:nvPr>
            <p:ph sz="quarter" idx="1"/>
          </p:nvPr>
        </p:nvSpPr>
        <p:spPr>
          <a:xfrm>
            <a:off x="952118" y="1026211"/>
            <a:ext cx="11487531" cy="4894600"/>
          </a:xfrm>
        </p:spPr>
        <p:txBody>
          <a:bodyPr>
            <a:normAutofit fontScale="25000" lnSpcReduction="20000"/>
          </a:bodyPr>
          <a:lstStyle/>
          <a:p>
            <a:pPr fontAlgn="auto">
              <a:lnSpc>
                <a:spcPct val="120000"/>
              </a:lnSpc>
              <a:spcBef>
                <a:spcPts val="0"/>
              </a:spcBef>
              <a:buSzPct val="75000"/>
              <a:buFont typeface="Wingdings" panose="05000000000000000000" pitchFamily="2" charset="2"/>
              <a:buChar char="q"/>
              <a:defRPr/>
            </a:pPr>
            <a:r>
              <a:rPr lang="en-US" sz="9600" b="1" dirty="0">
                <a:latin typeface="Gill Sans MT" panose="020B0502020104020203" pitchFamily="34" charset="0"/>
              </a:rPr>
              <a:t> Go to www.g5.gov </a:t>
            </a:r>
          </a:p>
          <a:p>
            <a:pPr lvl="1" fontAlgn="auto">
              <a:lnSpc>
                <a:spcPct val="120000"/>
              </a:lnSpc>
              <a:spcBef>
                <a:spcPts val="0"/>
              </a:spcBef>
              <a:defRPr/>
            </a:pPr>
            <a:r>
              <a:rPr lang="en-US" sz="8000" dirty="0">
                <a:latin typeface="Gill Sans MT" panose="020B0502020104020203" pitchFamily="34" charset="0"/>
              </a:rPr>
              <a:t>Click the </a:t>
            </a:r>
            <a:r>
              <a:rPr lang="en-US" sz="8000" b="1" u="sng" dirty="0">
                <a:solidFill>
                  <a:srgbClr val="0052A2"/>
                </a:solidFill>
                <a:latin typeface="Gill Sans MT" panose="020B0502020104020203" pitchFamily="34" charset="0"/>
              </a:rPr>
              <a:t>Sign-up</a:t>
            </a:r>
            <a:r>
              <a:rPr lang="en-US" sz="8000" dirty="0">
                <a:latin typeface="Gill Sans MT" panose="020B0502020104020203" pitchFamily="34" charset="0"/>
              </a:rPr>
              <a:t> link</a:t>
            </a:r>
          </a:p>
          <a:p>
            <a:pPr lvl="1" fontAlgn="auto">
              <a:lnSpc>
                <a:spcPct val="120000"/>
              </a:lnSpc>
              <a:spcBef>
                <a:spcPts val="0"/>
              </a:spcBef>
              <a:defRPr/>
            </a:pPr>
            <a:r>
              <a:rPr lang="en-US" sz="8000" dirty="0">
                <a:latin typeface="Gill Sans MT" panose="020B0502020104020203" pitchFamily="34" charset="0"/>
              </a:rPr>
              <a:t>You will then be moved to the registration screen</a:t>
            </a:r>
          </a:p>
          <a:p>
            <a:pPr fontAlgn="auto">
              <a:lnSpc>
                <a:spcPct val="120000"/>
              </a:lnSpc>
              <a:spcBef>
                <a:spcPts val="0"/>
              </a:spcBef>
              <a:buSzPct val="75000"/>
              <a:buFont typeface="Wingdings" panose="05000000000000000000" pitchFamily="2" charset="2"/>
              <a:buChar char="q"/>
              <a:defRPr/>
            </a:pPr>
            <a:r>
              <a:rPr lang="en-US" sz="11200" b="1" dirty="0">
                <a:latin typeface="Gill Sans MT" panose="020B0502020104020203" pitchFamily="34" charset="0"/>
              </a:rPr>
              <a:t> </a:t>
            </a:r>
            <a:r>
              <a:rPr lang="en-US" sz="9600" b="1" dirty="0">
                <a:latin typeface="Gill Sans MT" panose="020B0502020104020203" pitchFamily="34" charset="0"/>
              </a:rPr>
              <a:t>Registration* screen</a:t>
            </a:r>
          </a:p>
          <a:p>
            <a:pPr lvl="1" fontAlgn="auto">
              <a:lnSpc>
                <a:spcPct val="120000"/>
              </a:lnSpc>
              <a:spcBef>
                <a:spcPts val="0"/>
              </a:spcBef>
              <a:defRPr/>
            </a:pPr>
            <a:r>
              <a:rPr lang="en-US" sz="8000" dirty="0">
                <a:latin typeface="Gill Sans MT" panose="020B0502020104020203" pitchFamily="34" charset="0"/>
              </a:rPr>
              <a:t>Enter the fields marked by a red asterisk (do not include dashes in phone numbers, do include your area code)</a:t>
            </a:r>
          </a:p>
          <a:p>
            <a:pPr lvl="1" fontAlgn="auto">
              <a:lnSpc>
                <a:spcPct val="120000"/>
              </a:lnSpc>
              <a:spcBef>
                <a:spcPts val="0"/>
              </a:spcBef>
              <a:defRPr/>
            </a:pPr>
            <a:r>
              <a:rPr lang="en-US" sz="8000" dirty="0">
                <a:latin typeface="Gill Sans MT" panose="020B0502020104020203" pitchFamily="34" charset="0"/>
              </a:rPr>
              <a:t>Enter a valid email address</a:t>
            </a:r>
          </a:p>
          <a:p>
            <a:pPr lvl="1" fontAlgn="auto">
              <a:lnSpc>
                <a:spcPct val="120000"/>
              </a:lnSpc>
              <a:spcBef>
                <a:spcPts val="0"/>
              </a:spcBef>
              <a:defRPr/>
            </a:pPr>
            <a:r>
              <a:rPr lang="en-US" sz="8000" dirty="0">
                <a:latin typeface="Gill Sans MT" panose="020B0502020104020203" pitchFamily="34" charset="0"/>
              </a:rPr>
              <a:t>Click the </a:t>
            </a:r>
            <a:r>
              <a:rPr lang="en-US" sz="8000" b="1" u="sng" dirty="0">
                <a:solidFill>
                  <a:srgbClr val="0052A2"/>
                </a:solidFill>
                <a:latin typeface="Gill Sans MT" panose="020B0502020104020203" pitchFamily="34" charset="0"/>
              </a:rPr>
              <a:t>Continue</a:t>
            </a:r>
            <a:r>
              <a:rPr lang="en-US" sz="8000" dirty="0">
                <a:latin typeface="Gill Sans MT" panose="020B0502020104020203" pitchFamily="34" charset="0"/>
              </a:rPr>
              <a:t> button </a:t>
            </a:r>
          </a:p>
          <a:p>
            <a:pPr>
              <a:lnSpc>
                <a:spcPct val="120000"/>
              </a:lnSpc>
              <a:buSzPct val="75000"/>
              <a:buFont typeface="Wingdings" panose="05000000000000000000" pitchFamily="2" charset="2"/>
              <a:buChar char="q"/>
            </a:pPr>
            <a:r>
              <a:rPr lang="en-US" sz="11200" b="1" dirty="0">
                <a:latin typeface="Gill Sans MT" panose="020B0502020104020203" pitchFamily="34" charset="0"/>
              </a:rPr>
              <a:t> </a:t>
            </a:r>
            <a:r>
              <a:rPr lang="en-US" sz="9600" b="1" dirty="0">
                <a:latin typeface="Gill Sans MT" panose="020B0502020104020203" pitchFamily="34" charset="0"/>
              </a:rPr>
              <a:t>Terms and Conditions Screen</a:t>
            </a:r>
          </a:p>
          <a:p>
            <a:pPr lvl="1">
              <a:lnSpc>
                <a:spcPct val="120000"/>
              </a:lnSpc>
            </a:pPr>
            <a:r>
              <a:rPr lang="en-US" sz="8000" dirty="0">
                <a:latin typeface="Gill Sans MT" panose="020B0502020104020203" pitchFamily="34" charset="0"/>
              </a:rPr>
              <a:t>If you agree to the terms listed, select the </a:t>
            </a:r>
            <a:r>
              <a:rPr lang="en-US" sz="8000" b="1" u="sng" dirty="0">
                <a:solidFill>
                  <a:srgbClr val="0052A2"/>
                </a:solidFill>
                <a:latin typeface="Gill Sans MT" panose="020B0502020104020203" pitchFamily="34" charset="0"/>
              </a:rPr>
              <a:t>Agree</a:t>
            </a:r>
            <a:r>
              <a:rPr lang="en-US" sz="8000" dirty="0">
                <a:latin typeface="Gill Sans MT" panose="020B0502020104020203" pitchFamily="34" charset="0"/>
              </a:rPr>
              <a:t> radio button and click the </a:t>
            </a:r>
            <a:r>
              <a:rPr lang="en-US" sz="8000" b="1" u="sng" dirty="0">
                <a:solidFill>
                  <a:srgbClr val="0052A2"/>
                </a:solidFill>
                <a:latin typeface="Gill Sans MT" panose="020B0502020104020203" pitchFamily="34" charset="0"/>
              </a:rPr>
              <a:t>Submit</a:t>
            </a:r>
            <a:r>
              <a:rPr lang="en-US" sz="8000" dirty="0">
                <a:latin typeface="Gill Sans MT" panose="020B0502020104020203" pitchFamily="34" charset="0"/>
              </a:rPr>
              <a:t> button.</a:t>
            </a:r>
          </a:p>
          <a:p>
            <a:pPr>
              <a:lnSpc>
                <a:spcPct val="120000"/>
              </a:lnSpc>
              <a:buSzPct val="75000"/>
              <a:buFont typeface="Wingdings" panose="05000000000000000000" pitchFamily="2" charset="2"/>
              <a:buChar char="q"/>
            </a:pPr>
            <a:r>
              <a:rPr lang="en-US" sz="11200" b="1" dirty="0">
                <a:latin typeface="Gill Sans MT" panose="020B0502020104020203" pitchFamily="34" charset="0"/>
              </a:rPr>
              <a:t> </a:t>
            </a:r>
            <a:r>
              <a:rPr lang="en-US" sz="9600" b="1" dirty="0">
                <a:latin typeface="Gill Sans MT" panose="020B0502020104020203" pitchFamily="34" charset="0"/>
              </a:rPr>
              <a:t>Activation Link</a:t>
            </a:r>
          </a:p>
          <a:p>
            <a:pPr lvl="1">
              <a:lnSpc>
                <a:spcPct val="120000"/>
              </a:lnSpc>
            </a:pPr>
            <a:r>
              <a:rPr lang="en-US" sz="8000" dirty="0">
                <a:latin typeface="Gill Sans MT" panose="020B0502020104020203" pitchFamily="34" charset="0"/>
              </a:rPr>
              <a:t>An account activation email will be sent to the email address you provided</a:t>
            </a:r>
          </a:p>
          <a:p>
            <a:pPr lvl="1">
              <a:lnSpc>
                <a:spcPct val="120000"/>
              </a:lnSpc>
            </a:pPr>
            <a:r>
              <a:rPr lang="en-US" sz="8000" b="1" u="sng" dirty="0">
                <a:solidFill>
                  <a:srgbClr val="0052A2"/>
                </a:solidFill>
                <a:latin typeface="Gill Sans MT" panose="020B0502020104020203" pitchFamily="34" charset="0"/>
              </a:rPr>
              <a:t>Click</a:t>
            </a:r>
            <a:r>
              <a:rPr lang="en-US" sz="8000" dirty="0">
                <a:latin typeface="Gill Sans MT" panose="020B0502020104020203" pitchFamily="34" charset="0"/>
              </a:rPr>
              <a:t> on the link provided.  You will then be taken to G5 to activate your account</a:t>
            </a:r>
          </a:p>
          <a:p>
            <a:pPr marL="0" indent="0" fontAlgn="auto">
              <a:spcBef>
                <a:spcPts val="0"/>
              </a:spcBef>
              <a:spcAft>
                <a:spcPts val="0"/>
              </a:spcAft>
              <a:buNone/>
              <a:defRPr/>
            </a:pPr>
            <a:endParaRPr lang="en-US" sz="2200" dirty="0">
              <a:latin typeface="Gill Sans MT" panose="020B0502020104020203" pitchFamily="34" charset="0"/>
            </a:endParaRPr>
          </a:p>
          <a:p>
            <a:pPr fontAlgn="auto">
              <a:spcBef>
                <a:spcPts val="0"/>
              </a:spcBef>
              <a:spcAft>
                <a:spcPts val="0"/>
              </a:spcAft>
              <a:defRPr/>
            </a:pPr>
            <a:endParaRPr lang="en-US" sz="2200" dirty="0"/>
          </a:p>
          <a:p>
            <a:endParaRPr lang="en-US" sz="2200" dirty="0"/>
          </a:p>
        </p:txBody>
      </p:sp>
      <p:sp>
        <p:nvSpPr>
          <p:cNvPr id="4" name="TextBox 3">
            <a:extLst>
              <a:ext uri="{FF2B5EF4-FFF2-40B4-BE49-F238E27FC236}">
                <a16:creationId xmlns:a16="http://schemas.microsoft.com/office/drawing/2014/main" id="{89E38BBE-BE4D-A395-D68A-4CA291A78915}"/>
              </a:ext>
            </a:extLst>
          </p:cNvPr>
          <p:cNvSpPr txBox="1"/>
          <p:nvPr/>
        </p:nvSpPr>
        <p:spPr>
          <a:xfrm>
            <a:off x="235643" y="6331469"/>
            <a:ext cx="11585257" cy="615553"/>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Gill Sans MT" panose="020B0502020104020203" pitchFamily="34" charset="0"/>
                <a:cs typeface="Arial" charset="0"/>
              </a:rPr>
              <a:t>*If you have previously registered in G5 you do not need to register again.  Once you register, G5 retains your information for consideration in future years, and you may go into and update your reviewer profile. Should you need assistance, contact the G5 Helpdesk at (888) 336-8930.</a:t>
            </a:r>
          </a:p>
          <a:p>
            <a:pPr fontAlgn="base">
              <a:spcBef>
                <a:spcPct val="0"/>
              </a:spcBef>
              <a:spcAft>
                <a:spcPct val="0"/>
              </a:spcAft>
            </a:pPr>
            <a:r>
              <a:rPr lang="en-US" sz="1200" dirty="0">
                <a:solidFill>
                  <a:prstClr val="black"/>
                </a:solidFill>
                <a:latin typeface="Times New Roman" pitchFamily="18" charset="0"/>
                <a:cs typeface="Arial" charset="0"/>
              </a:rPr>
              <a:t> </a:t>
            </a:r>
          </a:p>
        </p:txBody>
      </p:sp>
      <p:pic>
        <p:nvPicPr>
          <p:cNvPr id="17" name="Picture 16">
            <a:extLst>
              <a:ext uri="{FF2B5EF4-FFF2-40B4-BE49-F238E27FC236}">
                <a16:creationId xmlns:a16="http://schemas.microsoft.com/office/drawing/2014/main" id="{CC3362C2-7FB2-7670-C21A-4A1922741A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438" y="991017"/>
            <a:ext cx="685800" cy="685800"/>
          </a:xfrm>
          <a:prstGeom prst="rect">
            <a:avLst/>
          </a:prstGeom>
        </p:spPr>
      </p:pic>
    </p:spTree>
    <p:extLst>
      <p:ext uri="{BB962C8B-B14F-4D97-AF65-F5344CB8AC3E}">
        <p14:creationId xmlns:p14="http://schemas.microsoft.com/office/powerpoint/2010/main" val="156078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Step 2: Activating Your Account</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A7D737E3-5B63-CA5E-E17B-843C17A63890}"/>
              </a:ext>
            </a:extLst>
          </p:cNvPr>
          <p:cNvSpPr>
            <a:spLocks noGrp="1"/>
          </p:cNvSpPr>
          <p:nvPr>
            <p:ph sz="quarter" idx="1"/>
          </p:nvPr>
        </p:nvSpPr>
        <p:spPr>
          <a:xfrm>
            <a:off x="1001578" y="3232863"/>
            <a:ext cx="5910629" cy="2172745"/>
          </a:xfrm>
        </p:spPr>
        <p:txBody>
          <a:bodyPr>
            <a:normAutofit fontScale="92500" lnSpcReduction="20000"/>
          </a:bodyPr>
          <a:lstStyle/>
          <a:p>
            <a:pPr>
              <a:lnSpc>
                <a:spcPct val="110000"/>
              </a:lnSpc>
              <a:spcBef>
                <a:spcPts val="0"/>
              </a:spcBef>
              <a:buSzPct val="75000"/>
              <a:buFont typeface="Wingdings" panose="05000000000000000000" pitchFamily="2" charset="2"/>
              <a:buChar char="q"/>
            </a:pPr>
            <a:r>
              <a:rPr lang="en-US" sz="2600" dirty="0">
                <a:latin typeface="Gill Sans MT" panose="020B0502020104020203" pitchFamily="34" charset="0"/>
              </a:rPr>
              <a:t> Enter the required fields and click the   </a:t>
            </a:r>
            <a:r>
              <a:rPr lang="en-US" sz="2600" b="1" u="sng" dirty="0">
                <a:solidFill>
                  <a:srgbClr val="0052A2"/>
                </a:solidFill>
                <a:latin typeface="Gill Sans MT" panose="020B0502020104020203" pitchFamily="34" charset="0"/>
              </a:rPr>
              <a:t>Continue</a:t>
            </a:r>
            <a:r>
              <a:rPr lang="en-US" sz="2600" dirty="0">
                <a:latin typeface="Gill Sans MT" panose="020B0502020104020203" pitchFamily="34" charset="0"/>
              </a:rPr>
              <a:t> button to finalize your activation</a:t>
            </a:r>
          </a:p>
          <a:p>
            <a:pPr marL="0" indent="0">
              <a:lnSpc>
                <a:spcPct val="110000"/>
              </a:lnSpc>
              <a:spcBef>
                <a:spcPts val="0"/>
              </a:spcBef>
              <a:buSzPct val="75000"/>
              <a:buNone/>
            </a:pPr>
            <a:endParaRPr lang="en-US" sz="2600" dirty="0">
              <a:latin typeface="Gill Sans MT" panose="020B0502020104020203" pitchFamily="34" charset="0"/>
            </a:endParaRPr>
          </a:p>
          <a:p>
            <a:pPr>
              <a:lnSpc>
                <a:spcPct val="110000"/>
              </a:lnSpc>
              <a:spcBef>
                <a:spcPts val="0"/>
              </a:spcBef>
              <a:buSzPct val="75000"/>
              <a:buFont typeface="Wingdings" panose="05000000000000000000" pitchFamily="2" charset="2"/>
              <a:buChar char="q"/>
            </a:pPr>
            <a:r>
              <a:rPr lang="en-US" sz="2600" dirty="0">
                <a:latin typeface="Gill Sans MT" panose="020B0502020104020203" pitchFamily="34" charset="0"/>
              </a:rPr>
              <a:t> Click the </a:t>
            </a:r>
            <a:r>
              <a:rPr lang="en-US" sz="2600" b="1" u="sng" dirty="0">
                <a:solidFill>
                  <a:srgbClr val="0052A2"/>
                </a:solidFill>
                <a:latin typeface="Gill Sans MT" panose="020B0502020104020203" pitchFamily="34" charset="0"/>
              </a:rPr>
              <a:t>Activate</a:t>
            </a:r>
            <a:r>
              <a:rPr lang="en-US" sz="2600" dirty="0">
                <a:latin typeface="Gill Sans MT" panose="020B0502020104020203" pitchFamily="34" charset="0"/>
              </a:rPr>
              <a:t> button to confirm the  information you have entered and activate your account</a:t>
            </a:r>
          </a:p>
          <a:p>
            <a:pPr marL="0" indent="0" fontAlgn="auto">
              <a:spcBef>
                <a:spcPts val="0"/>
              </a:spcBef>
              <a:spcAft>
                <a:spcPts val="0"/>
              </a:spcAft>
              <a:buNone/>
              <a:defRPr/>
            </a:pPr>
            <a:endParaRPr lang="en-US" sz="2200" dirty="0">
              <a:latin typeface="Gill Sans MT" panose="020B0502020104020203" pitchFamily="34" charset="0"/>
            </a:endParaRPr>
          </a:p>
          <a:p>
            <a:pPr fontAlgn="auto">
              <a:spcBef>
                <a:spcPts val="0"/>
              </a:spcBef>
              <a:spcAft>
                <a:spcPts val="0"/>
              </a:spcAft>
              <a:defRPr/>
            </a:pPr>
            <a:endParaRPr lang="en-US" sz="2200" dirty="0"/>
          </a:p>
          <a:p>
            <a:endParaRPr lang="en-US" sz="2200" dirty="0"/>
          </a:p>
        </p:txBody>
      </p:sp>
      <p:sp>
        <p:nvSpPr>
          <p:cNvPr id="4" name="TextBox 3">
            <a:extLst>
              <a:ext uri="{FF2B5EF4-FFF2-40B4-BE49-F238E27FC236}">
                <a16:creationId xmlns:a16="http://schemas.microsoft.com/office/drawing/2014/main" id="{89E38BBE-BE4D-A395-D68A-4CA291A78915}"/>
              </a:ext>
            </a:extLst>
          </p:cNvPr>
          <p:cNvSpPr txBox="1"/>
          <p:nvPr/>
        </p:nvSpPr>
        <p:spPr>
          <a:xfrm>
            <a:off x="89543" y="6521023"/>
            <a:ext cx="11585257"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Gill Sans MT" panose="020B0502020104020203" pitchFamily="34" charset="0"/>
                <a:cs typeface="Arial" charset="0"/>
              </a:rPr>
              <a:t>Should you need assistance, contact the G5 Helpdesk at (888) 336-8930.</a:t>
            </a:r>
          </a:p>
        </p:txBody>
      </p:sp>
      <p:pic>
        <p:nvPicPr>
          <p:cNvPr id="3" name="Picture 2">
            <a:extLst>
              <a:ext uri="{FF2B5EF4-FFF2-40B4-BE49-F238E27FC236}">
                <a16:creationId xmlns:a16="http://schemas.microsoft.com/office/drawing/2014/main" id="{4FA4F534-17DF-F997-DAFD-7C27B13D4F4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8497" y="3397676"/>
            <a:ext cx="4767213" cy="173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6BB3CB-D2DF-3DD7-8BE9-E92592789D53}"/>
              </a:ext>
            </a:extLst>
          </p:cNvPr>
          <p:cNvSpPr txBox="1"/>
          <p:nvPr/>
        </p:nvSpPr>
        <p:spPr>
          <a:xfrm>
            <a:off x="1023570" y="1333314"/>
            <a:ext cx="11089380" cy="1569660"/>
          </a:xfrm>
          <a:prstGeom prst="rect">
            <a:avLst/>
          </a:prstGeom>
          <a:noFill/>
        </p:spPr>
        <p:txBody>
          <a:bodyPr wrap="square">
            <a:spAutoFit/>
          </a:bodyPr>
          <a:lstStyle/>
          <a:p>
            <a:pPr marL="228600" indent="-228600">
              <a:buSzPct val="75000"/>
              <a:buFont typeface="Wingdings" panose="05000000000000000000" pitchFamily="2" charset="2"/>
              <a:buChar char="q"/>
            </a:pPr>
            <a:r>
              <a:rPr lang="en-US" sz="2400" dirty="0">
                <a:latin typeface="Gill Sans MT" panose="020B0502020104020203" pitchFamily="34" charset="0"/>
              </a:rPr>
              <a:t> Please read the user agreement, click the </a:t>
            </a:r>
            <a:r>
              <a:rPr lang="en-US" sz="2400" b="1" u="sng" dirty="0">
                <a:solidFill>
                  <a:srgbClr val="0052A2"/>
                </a:solidFill>
                <a:latin typeface="Gill Sans MT" panose="020B0502020104020203" pitchFamily="34" charset="0"/>
              </a:rPr>
              <a:t>Agree</a:t>
            </a:r>
            <a:r>
              <a:rPr lang="en-US" sz="2400" dirty="0">
                <a:latin typeface="Gill Sans MT" panose="020B0502020104020203" pitchFamily="34" charset="0"/>
              </a:rPr>
              <a:t> radio button to acknowledge your  compliance, and click the </a:t>
            </a:r>
            <a:r>
              <a:rPr lang="en-US" sz="2400" u="sng" dirty="0">
                <a:latin typeface="Gill Sans MT" panose="020B0502020104020203" pitchFamily="34" charset="0"/>
              </a:rPr>
              <a:t>Submit</a:t>
            </a:r>
            <a:r>
              <a:rPr lang="en-US" sz="2400" dirty="0">
                <a:latin typeface="Gill Sans MT" panose="020B0502020104020203" pitchFamily="34" charset="0"/>
              </a:rPr>
              <a:t> button</a:t>
            </a:r>
          </a:p>
          <a:p>
            <a:pPr>
              <a:buSzPct val="75000"/>
            </a:pPr>
            <a:endParaRPr lang="en-US" sz="2400" dirty="0">
              <a:latin typeface="Gill Sans MT" panose="020B0502020104020203" pitchFamily="34" charset="0"/>
            </a:endParaRPr>
          </a:p>
          <a:p>
            <a:pPr>
              <a:buSzPct val="75000"/>
              <a:buFont typeface="Wingdings" panose="05000000000000000000" pitchFamily="2" charset="2"/>
              <a:buChar char="q"/>
            </a:pPr>
            <a:r>
              <a:rPr lang="en-US" sz="2400" dirty="0">
                <a:latin typeface="Gill Sans MT" panose="020B0502020104020203" pitchFamily="34" charset="0"/>
              </a:rPr>
              <a:t> Read the G5 User ID and Password Memorandum and click the </a:t>
            </a:r>
            <a:r>
              <a:rPr lang="en-US" sz="2400" b="1" u="sng" dirty="0">
                <a:solidFill>
                  <a:srgbClr val="0052A2"/>
                </a:solidFill>
                <a:latin typeface="Gill Sans MT" panose="020B0502020104020203" pitchFamily="34" charset="0"/>
              </a:rPr>
              <a:t>Continue</a:t>
            </a:r>
            <a:r>
              <a:rPr lang="en-US" sz="2400" dirty="0">
                <a:latin typeface="Gill Sans MT" panose="020B0502020104020203" pitchFamily="34" charset="0"/>
              </a:rPr>
              <a:t> button</a:t>
            </a:r>
          </a:p>
        </p:txBody>
      </p:sp>
      <p:pic>
        <p:nvPicPr>
          <p:cNvPr id="10" name="Picture 9">
            <a:extLst>
              <a:ext uri="{FF2B5EF4-FFF2-40B4-BE49-F238E27FC236}">
                <a16:creationId xmlns:a16="http://schemas.microsoft.com/office/drawing/2014/main" id="{2CFA8533-1CCC-B573-2D13-C390379D08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8885" y="1006971"/>
            <a:ext cx="685800" cy="685800"/>
          </a:xfrm>
          <a:prstGeom prst="rect">
            <a:avLst/>
          </a:prstGeom>
        </p:spPr>
      </p:pic>
    </p:spTree>
    <p:extLst>
      <p:ext uri="{BB962C8B-B14F-4D97-AF65-F5344CB8AC3E}">
        <p14:creationId xmlns:p14="http://schemas.microsoft.com/office/powerpoint/2010/main" val="34076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Step 3: Logging into G5</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E38BBE-BE4D-A395-D68A-4CA291A78915}"/>
              </a:ext>
            </a:extLst>
          </p:cNvPr>
          <p:cNvSpPr txBox="1"/>
          <p:nvPr/>
        </p:nvSpPr>
        <p:spPr>
          <a:xfrm>
            <a:off x="130868" y="6551503"/>
            <a:ext cx="11585257" cy="446276"/>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Gill Sans MT" panose="020B0502020104020203" pitchFamily="34" charset="0"/>
                <a:cs typeface="Arial" charset="0"/>
              </a:rPr>
              <a:t>Should you need assistance, contact the G5 Helpdesk at (888) 336-8930.</a:t>
            </a:r>
          </a:p>
          <a:p>
            <a:pPr fontAlgn="base">
              <a:spcBef>
                <a:spcPct val="0"/>
              </a:spcBef>
              <a:spcAft>
                <a:spcPct val="0"/>
              </a:spcAft>
            </a:pPr>
            <a:r>
              <a:rPr lang="en-US" sz="1200" dirty="0">
                <a:solidFill>
                  <a:prstClr val="black"/>
                </a:solidFill>
                <a:latin typeface="Times New Roman" pitchFamily="18" charset="0"/>
                <a:cs typeface="Arial" charset="0"/>
              </a:rPr>
              <a:t> </a:t>
            </a:r>
          </a:p>
        </p:txBody>
      </p:sp>
      <p:sp>
        <p:nvSpPr>
          <p:cNvPr id="8" name="TextBox 7">
            <a:extLst>
              <a:ext uri="{FF2B5EF4-FFF2-40B4-BE49-F238E27FC236}">
                <a16:creationId xmlns:a16="http://schemas.microsoft.com/office/drawing/2014/main" id="{1BEACE9C-2D13-5F63-E8CF-5FCCD1A5A406}"/>
              </a:ext>
            </a:extLst>
          </p:cNvPr>
          <p:cNvSpPr txBox="1"/>
          <p:nvPr/>
        </p:nvSpPr>
        <p:spPr>
          <a:xfrm>
            <a:off x="1038225" y="1055429"/>
            <a:ext cx="10804398" cy="3747180"/>
          </a:xfrm>
          <a:prstGeom prst="rect">
            <a:avLst/>
          </a:prstGeom>
          <a:noFill/>
        </p:spPr>
        <p:txBody>
          <a:bodyPr wrap="square">
            <a:spAutoFit/>
          </a:bodyPr>
          <a:lstStyle/>
          <a:p>
            <a:pPr marL="285750" indent="-285750">
              <a:spcBef>
                <a:spcPts val="0"/>
              </a:spcBef>
              <a:spcAft>
                <a:spcPts val="300"/>
              </a:spcAft>
              <a:buFont typeface="Wingdings" panose="05000000000000000000" pitchFamily="2" charset="2"/>
              <a:buChar char="q"/>
              <a:defRPr/>
            </a:pPr>
            <a:r>
              <a:rPr lang="en-US" sz="2400" b="1" dirty="0">
                <a:latin typeface="Gill Sans MT" panose="020B0502020104020203" pitchFamily="34" charset="0"/>
              </a:rPr>
              <a:t> Go to www.g5.gov </a:t>
            </a:r>
          </a:p>
          <a:p>
            <a:pPr marL="742950" lvl="1" indent="-285750">
              <a:spcBef>
                <a:spcPts val="0"/>
              </a:spcBef>
              <a:spcAft>
                <a:spcPts val="300"/>
              </a:spcAft>
              <a:buFont typeface="Arial" panose="020B0604020202020204" pitchFamily="34" charset="0"/>
              <a:buChar char="•"/>
              <a:defRPr/>
            </a:pPr>
            <a:r>
              <a:rPr lang="en-US" sz="1800" dirty="0">
                <a:latin typeface="Gill Sans MT" panose="020B0502020104020203" pitchFamily="34" charset="0"/>
              </a:rPr>
              <a:t>After entering your Email ID and Password, you must check the box indicating that you accept the Department’s terms for using G5 </a:t>
            </a:r>
          </a:p>
          <a:p>
            <a:pPr marL="742950" lvl="1" indent="-285750">
              <a:spcBef>
                <a:spcPts val="0"/>
              </a:spcBef>
              <a:spcAft>
                <a:spcPts val="300"/>
              </a:spcAft>
              <a:buFont typeface="Arial" panose="020B0604020202020204" pitchFamily="34" charset="0"/>
              <a:buChar char="•"/>
              <a:defRPr/>
            </a:pPr>
            <a:r>
              <a:rPr lang="en-US" sz="1800" dirty="0">
                <a:latin typeface="Gill Sans MT" panose="020B0502020104020203" pitchFamily="34" charset="0"/>
              </a:rPr>
              <a:t>Then click the </a:t>
            </a:r>
            <a:r>
              <a:rPr lang="en-US" sz="1800" b="1" u="sng" dirty="0">
                <a:solidFill>
                  <a:srgbClr val="0052A2"/>
                </a:solidFill>
                <a:latin typeface="Gill Sans MT" panose="020B0502020104020203" pitchFamily="34" charset="0"/>
              </a:rPr>
              <a:t>Login</a:t>
            </a:r>
            <a:r>
              <a:rPr lang="en-US" sz="1800" dirty="0">
                <a:latin typeface="Gill Sans MT" panose="020B0502020104020203" pitchFamily="34" charset="0"/>
              </a:rPr>
              <a:t> to G5 button</a:t>
            </a:r>
          </a:p>
          <a:p>
            <a:pPr marL="1200150" lvl="2" indent="-285750">
              <a:spcBef>
                <a:spcPts val="0"/>
              </a:spcBef>
              <a:spcAft>
                <a:spcPts val="300"/>
              </a:spcAft>
              <a:buFont typeface="Arial" panose="020B0604020202020204" pitchFamily="34" charset="0"/>
              <a:buChar char="•"/>
              <a:defRPr/>
            </a:pPr>
            <a:r>
              <a:rPr lang="en-US" sz="1500" dirty="0">
                <a:latin typeface="Gill Sans MT" panose="020B0502020104020203" pitchFamily="34" charset="0"/>
              </a:rPr>
              <a:t>You will have to check the </a:t>
            </a:r>
            <a:r>
              <a:rPr lang="en-US" sz="1500" b="1" u="sng" dirty="0">
                <a:solidFill>
                  <a:srgbClr val="0052A2"/>
                </a:solidFill>
                <a:latin typeface="Gill Sans MT" panose="020B0502020104020203" pitchFamily="34" charset="0"/>
              </a:rPr>
              <a:t>Yes, I Accept the Terms </a:t>
            </a:r>
            <a:r>
              <a:rPr lang="en-US" sz="1500" dirty="0">
                <a:latin typeface="Gill Sans MT" panose="020B0502020104020203" pitchFamily="34" charset="0"/>
              </a:rPr>
              <a:t>checkbox each time you log into G5</a:t>
            </a:r>
          </a:p>
          <a:p>
            <a:pPr marL="285750" indent="-285750">
              <a:spcBef>
                <a:spcPts val="0"/>
              </a:spcBef>
              <a:spcAft>
                <a:spcPts val="300"/>
              </a:spcAft>
              <a:buFont typeface="Wingdings" panose="05000000000000000000" pitchFamily="2" charset="2"/>
              <a:buChar char="q"/>
              <a:defRPr/>
            </a:pPr>
            <a:r>
              <a:rPr lang="en-US" sz="2400" b="1" dirty="0">
                <a:latin typeface="Gill Sans MT" panose="020B0502020104020203" pitchFamily="34" charset="0"/>
              </a:rPr>
              <a:t> Two Factor Authorization </a:t>
            </a:r>
          </a:p>
          <a:p>
            <a:pPr marL="742950" lvl="1" indent="-285750">
              <a:spcAft>
                <a:spcPts val="300"/>
              </a:spcAft>
              <a:buFont typeface="Arial" panose="020B0604020202020204" pitchFamily="34" charset="0"/>
              <a:buChar char="•"/>
              <a:defRPr/>
            </a:pPr>
            <a:r>
              <a:rPr lang="en-US" dirty="0">
                <a:solidFill>
                  <a:prstClr val="black"/>
                </a:solidFill>
                <a:latin typeface="Gill Sans MT" panose="020B0502020104020203" pitchFamily="34" charset="0"/>
              </a:rPr>
              <a:t>You will have one of three ways to retrieve the unique code needed to complete the G5 log-in process:</a:t>
            </a:r>
          </a:p>
          <a:p>
            <a:pPr marL="1028700" lvl="2" indent="-342900">
              <a:spcAft>
                <a:spcPts val="300"/>
              </a:spcAft>
              <a:buFont typeface="+mj-lt"/>
              <a:buAutoNum type="arabicPeriod"/>
              <a:defRPr/>
            </a:pPr>
            <a:r>
              <a:rPr lang="en-US" sz="1600" dirty="0">
                <a:solidFill>
                  <a:prstClr val="black"/>
                </a:solidFill>
                <a:latin typeface="Gill Sans MT" panose="020B0502020104020203" pitchFamily="34" charset="0"/>
              </a:rPr>
              <a:t>App: Use an authenticator application on your smart device (</a:t>
            </a:r>
            <a:r>
              <a:rPr lang="en-US" sz="1600" dirty="0">
                <a:latin typeface="Gill Sans MT" panose="020B0502020104020203" pitchFamily="34" charset="0"/>
              </a:rPr>
              <a:t>click on the hyperlink for your specific mobile device to get instructions)</a:t>
            </a:r>
            <a:endParaRPr lang="en-US" sz="1600" dirty="0">
              <a:solidFill>
                <a:prstClr val="black"/>
              </a:solidFill>
              <a:latin typeface="Gill Sans MT" panose="020B0502020104020203" pitchFamily="34" charset="0"/>
            </a:endParaRPr>
          </a:p>
          <a:p>
            <a:pPr marL="1028700" lvl="2" indent="-342900">
              <a:spcAft>
                <a:spcPts val="300"/>
              </a:spcAft>
              <a:buFont typeface="+mj-lt"/>
              <a:buAutoNum type="arabicPeriod"/>
              <a:defRPr/>
            </a:pPr>
            <a:r>
              <a:rPr lang="en-US" sz="1600" dirty="0">
                <a:solidFill>
                  <a:prstClr val="black"/>
                </a:solidFill>
                <a:latin typeface="Gill Sans MT" panose="020B0502020104020203" pitchFamily="34" charset="0"/>
              </a:rPr>
              <a:t>Voice: Receive Voice Call</a:t>
            </a:r>
            <a:r>
              <a:rPr lang="en-US" sz="1600" dirty="0">
                <a:solidFill>
                  <a:srgbClr val="FF0000"/>
                </a:solidFill>
                <a:latin typeface="Gill Sans MT" panose="020B0502020104020203" pitchFamily="34" charset="0"/>
              </a:rPr>
              <a:t>-</a:t>
            </a:r>
            <a:r>
              <a:rPr lang="en-US" sz="1600" dirty="0">
                <a:solidFill>
                  <a:prstClr val="black"/>
                </a:solidFill>
                <a:latin typeface="Gill Sans MT" panose="020B0502020104020203" pitchFamily="34" charset="0"/>
              </a:rPr>
              <a:t>Back</a:t>
            </a:r>
          </a:p>
          <a:p>
            <a:pPr marL="1028700" lvl="2" indent="-342900">
              <a:spcAft>
                <a:spcPts val="300"/>
              </a:spcAft>
              <a:buFont typeface="+mj-lt"/>
              <a:buAutoNum type="arabicPeriod"/>
              <a:defRPr/>
            </a:pPr>
            <a:r>
              <a:rPr lang="en-US" sz="1600" dirty="0">
                <a:solidFill>
                  <a:prstClr val="black"/>
                </a:solidFill>
                <a:latin typeface="Gill Sans MT" panose="020B0502020104020203" pitchFamily="34" charset="0"/>
              </a:rPr>
              <a:t>Text: Receive SMS Text </a:t>
            </a:r>
            <a:endParaRPr lang="en-US" sz="1500" dirty="0">
              <a:solidFill>
                <a:prstClr val="black"/>
              </a:solidFill>
              <a:latin typeface="Gill Sans MT" panose="020B0502020104020203" pitchFamily="34" charset="0"/>
            </a:endParaRPr>
          </a:p>
          <a:p>
            <a:pPr marL="685800" lvl="2">
              <a:defRPr/>
            </a:pPr>
            <a:endParaRPr lang="en-US" sz="1600" dirty="0">
              <a:solidFill>
                <a:prstClr val="black"/>
              </a:solidFill>
              <a:latin typeface="Gill Sans MT" panose="020B0502020104020203" pitchFamily="34" charset="0"/>
            </a:endParaRPr>
          </a:p>
        </p:txBody>
      </p:sp>
      <p:pic>
        <p:nvPicPr>
          <p:cNvPr id="9" name="Picture 2">
            <a:extLst>
              <a:ext uri="{FF2B5EF4-FFF2-40B4-BE49-F238E27FC236}">
                <a16:creationId xmlns:a16="http://schemas.microsoft.com/office/drawing/2014/main" id="{8F328778-E43F-5B27-42B3-5C37C81A24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55522" y="3803199"/>
            <a:ext cx="3352800" cy="2676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TextBox 10">
            <a:extLst>
              <a:ext uri="{FF2B5EF4-FFF2-40B4-BE49-F238E27FC236}">
                <a16:creationId xmlns:a16="http://schemas.microsoft.com/office/drawing/2014/main" id="{12875C6B-A8BF-B331-A512-32E58C0CEEFC}"/>
              </a:ext>
            </a:extLst>
          </p:cNvPr>
          <p:cNvSpPr txBox="1"/>
          <p:nvPr/>
        </p:nvSpPr>
        <p:spPr>
          <a:xfrm>
            <a:off x="1038225" y="4459262"/>
            <a:ext cx="7124701" cy="1738938"/>
          </a:xfrm>
          <a:prstGeom prst="rect">
            <a:avLst/>
          </a:prstGeom>
          <a:noFill/>
        </p:spPr>
        <p:txBody>
          <a:bodyPr wrap="square">
            <a:spAutoFit/>
          </a:bodyPr>
          <a:lstStyle/>
          <a:p>
            <a:pPr marL="740664" lvl="1" indent="-283464">
              <a:spcAft>
                <a:spcPts val="300"/>
              </a:spcAft>
              <a:buFont typeface="Arial" panose="020B0604020202020204" pitchFamily="34" charset="0"/>
              <a:buChar char="•"/>
              <a:defRPr/>
            </a:pPr>
            <a:r>
              <a:rPr lang="en-US" dirty="0">
                <a:solidFill>
                  <a:prstClr val="black"/>
                </a:solidFill>
                <a:latin typeface="Gill Sans MT" panose="020B0502020104020203" pitchFamily="34" charset="0"/>
              </a:rPr>
              <a:t>Use </a:t>
            </a:r>
            <a:r>
              <a:rPr lang="en-US" b="1" u="sng" dirty="0">
                <a:solidFill>
                  <a:prstClr val="black"/>
                </a:solidFill>
                <a:latin typeface="Gill Sans MT" panose="020B0502020104020203" pitchFamily="34" charset="0"/>
              </a:rPr>
              <a:t>only one</a:t>
            </a:r>
            <a:r>
              <a:rPr lang="en-US" dirty="0">
                <a:solidFill>
                  <a:prstClr val="black"/>
                </a:solidFill>
                <a:latin typeface="Gill Sans MT" panose="020B0502020104020203" pitchFamily="34" charset="0"/>
              </a:rPr>
              <a:t> of the three options to retrieve the unique code necessary to log into G5</a:t>
            </a:r>
          </a:p>
          <a:p>
            <a:pPr marL="742950" lvl="1" indent="-285750">
              <a:spcAft>
                <a:spcPts val="300"/>
              </a:spcAft>
              <a:buFont typeface="Arial" panose="020B0604020202020204" pitchFamily="34" charset="0"/>
              <a:buChar char="•"/>
              <a:defRPr/>
            </a:pPr>
            <a:r>
              <a:rPr lang="en-US" dirty="0">
                <a:solidFill>
                  <a:prstClr val="black"/>
                </a:solidFill>
                <a:latin typeface="Gill Sans MT" panose="020B0502020104020203" pitchFamily="34" charset="0"/>
              </a:rPr>
              <a:t>You will need to </a:t>
            </a:r>
            <a:r>
              <a:rPr lang="en-US" u="sng" dirty="0">
                <a:solidFill>
                  <a:prstClr val="black"/>
                </a:solidFill>
                <a:latin typeface="Gill Sans MT" panose="020B0502020104020203" pitchFamily="34" charset="0"/>
              </a:rPr>
              <a:t>enter the 6-digit code </a:t>
            </a:r>
            <a:r>
              <a:rPr lang="en-US" dirty="0">
                <a:solidFill>
                  <a:prstClr val="black"/>
                </a:solidFill>
                <a:latin typeface="Gill Sans MT" panose="020B0502020104020203" pitchFamily="34" charset="0"/>
              </a:rPr>
              <a:t>generated into the Passcode field in G5</a:t>
            </a:r>
          </a:p>
          <a:p>
            <a:pPr marL="1200150" lvl="2" indent="-285750">
              <a:spcBef>
                <a:spcPts val="0"/>
              </a:spcBef>
              <a:spcAft>
                <a:spcPts val="300"/>
              </a:spcAft>
              <a:buFont typeface="Arial" panose="020B0604020202020204" pitchFamily="34" charset="0"/>
              <a:buChar char="•"/>
              <a:defRPr/>
            </a:pPr>
            <a:r>
              <a:rPr lang="en-US" sz="1500" dirty="0">
                <a:solidFill>
                  <a:prstClr val="black"/>
                </a:solidFill>
                <a:latin typeface="Gill Sans MT" panose="020B0502020104020203" pitchFamily="34" charset="0"/>
              </a:rPr>
              <a:t>The authentication code is only valid for 30 – 60 seconds. If you do not enter the code in time, you will need to enter the next code that appears</a:t>
            </a:r>
          </a:p>
        </p:txBody>
      </p:sp>
      <p:pic>
        <p:nvPicPr>
          <p:cNvPr id="18" name="Picture 17">
            <a:extLst>
              <a:ext uri="{FF2B5EF4-FFF2-40B4-BE49-F238E27FC236}">
                <a16:creationId xmlns:a16="http://schemas.microsoft.com/office/drawing/2014/main" id="{C60416F2-AFE1-B1E3-0852-574ADA6595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213" y="1026211"/>
            <a:ext cx="685800" cy="685800"/>
          </a:xfrm>
          <a:prstGeom prst="rect">
            <a:avLst/>
          </a:prstGeom>
        </p:spPr>
      </p:pic>
    </p:spTree>
    <p:extLst>
      <p:ext uri="{BB962C8B-B14F-4D97-AF65-F5344CB8AC3E}">
        <p14:creationId xmlns:p14="http://schemas.microsoft.com/office/powerpoint/2010/main" val="364741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Step 4: Editing Your Reviewer Profile (1/2) </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E38BBE-BE4D-A395-D68A-4CA291A78915}"/>
              </a:ext>
            </a:extLst>
          </p:cNvPr>
          <p:cNvSpPr txBox="1"/>
          <p:nvPr/>
        </p:nvSpPr>
        <p:spPr>
          <a:xfrm>
            <a:off x="130868" y="6551503"/>
            <a:ext cx="11585257" cy="446276"/>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Gill Sans MT" panose="020B0502020104020203" pitchFamily="34" charset="0"/>
                <a:cs typeface="Arial" charset="0"/>
              </a:rPr>
              <a:t>Should you need assistance, contact the G5 Helpdesk at (888) 336-8930.</a:t>
            </a:r>
          </a:p>
          <a:p>
            <a:pPr fontAlgn="base">
              <a:spcBef>
                <a:spcPct val="0"/>
              </a:spcBef>
              <a:spcAft>
                <a:spcPct val="0"/>
              </a:spcAft>
            </a:pPr>
            <a:r>
              <a:rPr lang="en-US" sz="1200" dirty="0">
                <a:solidFill>
                  <a:prstClr val="black"/>
                </a:solidFill>
                <a:latin typeface="Times New Roman" pitchFamily="18" charset="0"/>
                <a:cs typeface="Arial" charset="0"/>
              </a:rPr>
              <a:t> </a:t>
            </a:r>
          </a:p>
        </p:txBody>
      </p:sp>
      <p:pic>
        <p:nvPicPr>
          <p:cNvPr id="2" name="Picture 1">
            <a:extLst>
              <a:ext uri="{FF2B5EF4-FFF2-40B4-BE49-F238E27FC236}">
                <a16:creationId xmlns:a16="http://schemas.microsoft.com/office/drawing/2014/main" id="{5D6F959D-5FA5-7AF3-4FC0-1E7D92ACFFDA}"/>
              </a:ext>
            </a:extLst>
          </p:cNvPr>
          <p:cNvPicPr>
            <a:picLocks noChangeAspect="1"/>
          </p:cNvPicPr>
          <p:nvPr/>
        </p:nvPicPr>
        <p:blipFill>
          <a:blip r:embed="rId3"/>
          <a:stretch>
            <a:fillRect/>
          </a:stretch>
        </p:blipFill>
        <p:spPr>
          <a:xfrm>
            <a:off x="5429250" y="1618917"/>
            <a:ext cx="6105900" cy="4229318"/>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D1B45906-34CA-EE3F-7BA8-5FDC195A9402}"/>
              </a:ext>
            </a:extLst>
          </p:cNvPr>
          <p:cNvSpPr>
            <a:spLocks noGrp="1"/>
          </p:cNvSpPr>
          <p:nvPr>
            <p:ph sz="quarter" idx="1"/>
          </p:nvPr>
        </p:nvSpPr>
        <p:spPr>
          <a:xfrm>
            <a:off x="736860" y="2429950"/>
            <a:ext cx="4444741" cy="2515708"/>
          </a:xfrm>
        </p:spPr>
        <p:txBody>
          <a:bodyPr>
            <a:normAutofit fontScale="77500" lnSpcReduction="20000"/>
          </a:bodyPr>
          <a:lstStyle/>
          <a:p>
            <a:pPr>
              <a:lnSpc>
                <a:spcPct val="120000"/>
              </a:lnSpc>
              <a:spcAft>
                <a:spcPts val="300"/>
              </a:spcAft>
              <a:buSzPct val="75000"/>
              <a:buFont typeface="Wingdings" panose="05000000000000000000" pitchFamily="2" charset="2"/>
              <a:buChar char="q"/>
            </a:pPr>
            <a:r>
              <a:rPr lang="en-US" sz="2600" dirty="0">
                <a:latin typeface="Gill Sans MT" panose="020B0502020104020203" pitchFamily="34" charset="0"/>
              </a:rPr>
              <a:t>Once you have completed the Two Factor Authorization Log-in process, you will be directed to </a:t>
            </a:r>
            <a:r>
              <a:rPr lang="en-US" sz="2600" b="1" u="sng" dirty="0">
                <a:solidFill>
                  <a:srgbClr val="0052A2"/>
                </a:solidFill>
                <a:latin typeface="Gill Sans MT" panose="020B0502020104020203" pitchFamily="34" charset="0"/>
              </a:rPr>
              <a:t>My Profile </a:t>
            </a:r>
            <a:r>
              <a:rPr lang="en-US" sz="2600" dirty="0">
                <a:latin typeface="Gill Sans MT" panose="020B0502020104020203" pitchFamily="34" charset="0"/>
              </a:rPr>
              <a:t>where you will need to select an available type of access</a:t>
            </a:r>
          </a:p>
          <a:p>
            <a:pPr lvl="1">
              <a:lnSpc>
                <a:spcPct val="120000"/>
              </a:lnSpc>
              <a:spcAft>
                <a:spcPts val="300"/>
              </a:spcAft>
            </a:pPr>
            <a:r>
              <a:rPr lang="en-US" sz="2200" dirty="0">
                <a:latin typeface="Gill Sans MT" panose="020B0502020104020203" pitchFamily="34" charset="0"/>
              </a:rPr>
              <a:t>In this case you will select </a:t>
            </a:r>
            <a:r>
              <a:rPr lang="en-US" sz="2200" b="1" u="sng" dirty="0">
                <a:solidFill>
                  <a:srgbClr val="0052A2"/>
                </a:solidFill>
                <a:latin typeface="Gill Sans MT" panose="020B0502020104020203" pitchFamily="34" charset="0"/>
              </a:rPr>
              <a:t>Reviewer</a:t>
            </a:r>
            <a:r>
              <a:rPr lang="en-US" sz="2200" b="1" dirty="0">
                <a:solidFill>
                  <a:srgbClr val="0052A2"/>
                </a:solidFill>
                <a:latin typeface="Gill Sans MT" panose="020B0502020104020203" pitchFamily="34" charset="0"/>
              </a:rPr>
              <a:t> </a:t>
            </a:r>
            <a:r>
              <a:rPr lang="en-US" sz="2200" dirty="0">
                <a:latin typeface="Gill Sans MT" panose="020B0502020104020203" pitchFamily="34" charset="0"/>
              </a:rPr>
              <a:t>and click the </a:t>
            </a:r>
            <a:r>
              <a:rPr lang="en-US" sz="2200" b="1" u="sng" dirty="0">
                <a:solidFill>
                  <a:srgbClr val="0052A2"/>
                </a:solidFill>
                <a:latin typeface="Gill Sans MT" panose="020B0502020104020203" pitchFamily="34" charset="0"/>
              </a:rPr>
              <a:t>Continue</a:t>
            </a:r>
            <a:r>
              <a:rPr lang="en-US" sz="2200" b="1" dirty="0">
                <a:solidFill>
                  <a:srgbClr val="0052A2"/>
                </a:solidFill>
                <a:latin typeface="Gill Sans MT" panose="020B0502020104020203" pitchFamily="34" charset="0"/>
              </a:rPr>
              <a:t> </a:t>
            </a:r>
            <a:r>
              <a:rPr lang="en-US" sz="2200" dirty="0">
                <a:latin typeface="Gill Sans MT" panose="020B0502020104020203" pitchFamily="34" charset="0"/>
              </a:rPr>
              <a:t>button</a:t>
            </a:r>
          </a:p>
        </p:txBody>
      </p:sp>
      <p:pic>
        <p:nvPicPr>
          <p:cNvPr id="10" name="Picture 9">
            <a:extLst>
              <a:ext uri="{FF2B5EF4-FFF2-40B4-BE49-F238E27FC236}">
                <a16:creationId xmlns:a16="http://schemas.microsoft.com/office/drawing/2014/main" id="{3E19D5F8-A772-9A76-F521-A9F5BB6698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037" y="1026211"/>
            <a:ext cx="684175" cy="685800"/>
          </a:xfrm>
          <a:prstGeom prst="rect">
            <a:avLst/>
          </a:prstGeom>
        </p:spPr>
      </p:pic>
    </p:spTree>
    <p:extLst>
      <p:ext uri="{BB962C8B-B14F-4D97-AF65-F5344CB8AC3E}">
        <p14:creationId xmlns:p14="http://schemas.microsoft.com/office/powerpoint/2010/main" val="130035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Step 4: Editing Your Reviewer Profile (2/2) </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E38BBE-BE4D-A395-D68A-4CA291A78915}"/>
              </a:ext>
            </a:extLst>
          </p:cNvPr>
          <p:cNvSpPr txBox="1"/>
          <p:nvPr/>
        </p:nvSpPr>
        <p:spPr>
          <a:xfrm>
            <a:off x="130868" y="6551503"/>
            <a:ext cx="4564957" cy="261610"/>
          </a:xfrm>
          <a:prstGeom prst="rect">
            <a:avLst/>
          </a:prstGeom>
          <a:noFill/>
        </p:spPr>
        <p:txBody>
          <a:bodyPr wrap="square" rtlCol="0">
            <a:spAutoFit/>
          </a:bodyPr>
          <a:lstStyle/>
          <a:p>
            <a:r>
              <a:rPr lang="en-US" sz="1100" dirty="0">
                <a:latin typeface="Gill Sans MT" panose="020B0502020104020203" pitchFamily="34" charset="0"/>
              </a:rPr>
              <a:t>*For what Department grant competitions the reviewer wants to serve</a:t>
            </a:r>
          </a:p>
        </p:txBody>
      </p:sp>
      <p:sp>
        <p:nvSpPr>
          <p:cNvPr id="2" name="Content Placeholder 2">
            <a:extLst>
              <a:ext uri="{FF2B5EF4-FFF2-40B4-BE49-F238E27FC236}">
                <a16:creationId xmlns:a16="http://schemas.microsoft.com/office/drawing/2014/main" id="{7C81BF86-AB7F-8A94-04FA-B6E6C13950BB}"/>
              </a:ext>
            </a:extLst>
          </p:cNvPr>
          <p:cNvSpPr>
            <a:spLocks noGrp="1"/>
          </p:cNvSpPr>
          <p:nvPr>
            <p:ph sz="quarter" idx="1"/>
          </p:nvPr>
        </p:nvSpPr>
        <p:spPr>
          <a:xfrm>
            <a:off x="1196827" y="1115498"/>
            <a:ext cx="8478670" cy="5037136"/>
          </a:xfrm>
        </p:spPr>
        <p:txBody>
          <a:bodyPr/>
          <a:lstStyle/>
          <a:p>
            <a:r>
              <a:rPr lang="en-US" sz="2200" dirty="0">
                <a:latin typeface="Gill Sans MT" panose="020B0502020104020203" pitchFamily="34" charset="0"/>
              </a:rPr>
              <a:t>You must upload a resume on the </a:t>
            </a:r>
            <a:r>
              <a:rPr lang="en-US" sz="2200" b="1" u="sng" dirty="0">
                <a:solidFill>
                  <a:srgbClr val="0052A2"/>
                </a:solidFill>
                <a:latin typeface="Gill Sans MT" panose="020B0502020104020203" pitchFamily="34" charset="0"/>
              </a:rPr>
              <a:t>Documents tab</a:t>
            </a:r>
          </a:p>
          <a:p>
            <a:pPr lvl="1"/>
            <a:r>
              <a:rPr lang="en-US" sz="1800" dirty="0">
                <a:latin typeface="Gill Sans MT" panose="020B0502020104020203" pitchFamily="34" charset="0"/>
              </a:rPr>
              <a:t>All uploaded documents must be in a PDF format</a:t>
            </a:r>
          </a:p>
          <a:p>
            <a:r>
              <a:rPr lang="en-US" sz="2200" dirty="0">
                <a:latin typeface="Gill Sans MT" panose="020B0502020104020203" pitchFamily="34" charset="0"/>
              </a:rPr>
              <a:t>You must also enter a minimum of two years of experience on the </a:t>
            </a:r>
            <a:r>
              <a:rPr lang="en-US" sz="2200" b="1" u="sng" dirty="0">
                <a:solidFill>
                  <a:srgbClr val="0052A2"/>
                </a:solidFill>
                <a:latin typeface="Gill Sans MT" panose="020B0502020104020203" pitchFamily="34" charset="0"/>
              </a:rPr>
              <a:t>Work Experience tab</a:t>
            </a:r>
          </a:p>
          <a:p>
            <a:r>
              <a:rPr lang="en-US" sz="2200" dirty="0">
                <a:latin typeface="Gill Sans MT" panose="020B0502020104020203" pitchFamily="34" charset="0"/>
              </a:rPr>
              <a:t>All </a:t>
            </a:r>
            <a:r>
              <a:rPr lang="en-US" sz="2200" b="1" u="sng" dirty="0">
                <a:solidFill>
                  <a:srgbClr val="0052A2"/>
                </a:solidFill>
                <a:latin typeface="Gill Sans MT" panose="020B0502020104020203" pitchFamily="34" charset="0"/>
              </a:rPr>
              <a:t>other fields</a:t>
            </a:r>
            <a:r>
              <a:rPr lang="en-US" sz="2200" b="1" dirty="0">
                <a:solidFill>
                  <a:srgbClr val="0052A2"/>
                </a:solidFill>
                <a:latin typeface="Gill Sans MT" panose="020B0502020104020203" pitchFamily="34" charset="0"/>
              </a:rPr>
              <a:t> </a:t>
            </a:r>
            <a:r>
              <a:rPr lang="en-US" sz="2200" dirty="0">
                <a:latin typeface="Gill Sans MT" panose="020B0502020104020203" pitchFamily="34" charset="0"/>
              </a:rPr>
              <a:t>are optional</a:t>
            </a:r>
          </a:p>
          <a:p>
            <a:pPr lvl="1"/>
            <a:r>
              <a:rPr lang="en-US" sz="1800" dirty="0">
                <a:latin typeface="Gill Sans MT" panose="020B0502020104020203" pitchFamily="34" charset="0"/>
              </a:rPr>
              <a:t>However, it is encouraged that you include the following in your profile: </a:t>
            </a:r>
            <a:r>
              <a:rPr lang="en-US" sz="1800" b="1" dirty="0">
                <a:solidFill>
                  <a:srgbClr val="0052A2"/>
                </a:solidFill>
                <a:latin typeface="Gill Sans MT" panose="020B0502020104020203" pitchFamily="34" charset="0"/>
              </a:rPr>
              <a:t>Specialization</a:t>
            </a:r>
            <a:r>
              <a:rPr lang="en-US" sz="1800" dirty="0">
                <a:solidFill>
                  <a:srgbClr val="0052A2"/>
                </a:solidFill>
                <a:latin typeface="Gill Sans MT" panose="020B0502020104020203" pitchFamily="34" charset="0"/>
              </a:rPr>
              <a:t>, </a:t>
            </a:r>
            <a:r>
              <a:rPr lang="en-US" sz="1800" b="1" dirty="0">
                <a:solidFill>
                  <a:srgbClr val="0052A2"/>
                </a:solidFill>
                <a:latin typeface="Gill Sans MT" panose="020B0502020104020203" pitchFamily="34" charset="0"/>
              </a:rPr>
              <a:t>Reader Experience</a:t>
            </a:r>
            <a:r>
              <a:rPr lang="en-US" sz="1800" dirty="0">
                <a:solidFill>
                  <a:srgbClr val="0052A2"/>
                </a:solidFill>
                <a:latin typeface="Gill Sans MT" panose="020B0502020104020203" pitchFamily="34" charset="0"/>
              </a:rPr>
              <a:t>, and </a:t>
            </a:r>
            <a:r>
              <a:rPr lang="en-US" sz="1800" b="1" dirty="0">
                <a:solidFill>
                  <a:srgbClr val="0052A2"/>
                </a:solidFill>
                <a:latin typeface="Gill Sans MT" panose="020B0502020104020203" pitchFamily="34" charset="0"/>
              </a:rPr>
              <a:t>Preferences</a:t>
            </a:r>
            <a:r>
              <a:rPr lang="en-US" sz="1800" b="1" dirty="0">
                <a:latin typeface="Gill Sans MT" panose="020B0502020104020203" pitchFamily="34" charset="0"/>
              </a:rPr>
              <a:t>*</a:t>
            </a:r>
            <a:endParaRPr lang="en-US" dirty="0">
              <a:latin typeface="Gill Sans MT" panose="020B0502020104020203" pitchFamily="34" charset="0"/>
            </a:endParaRPr>
          </a:p>
        </p:txBody>
      </p:sp>
      <p:sp>
        <p:nvSpPr>
          <p:cNvPr id="3" name="Content Placeholder 3">
            <a:extLst>
              <a:ext uri="{FF2B5EF4-FFF2-40B4-BE49-F238E27FC236}">
                <a16:creationId xmlns:a16="http://schemas.microsoft.com/office/drawing/2014/main" id="{8B388106-EE56-6293-2B0E-692A178C6AEA}"/>
              </a:ext>
            </a:extLst>
          </p:cNvPr>
          <p:cNvSpPr txBox="1">
            <a:spLocks/>
          </p:cNvSpPr>
          <p:nvPr/>
        </p:nvSpPr>
        <p:spPr>
          <a:xfrm>
            <a:off x="1196827" y="3581957"/>
            <a:ext cx="6886574" cy="2710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Gill Sans MT" panose="020B0502020104020203" pitchFamily="34" charset="0"/>
              </a:rPr>
              <a:t>After review, click the</a:t>
            </a:r>
            <a:r>
              <a:rPr lang="en-US" sz="2200" b="1" dirty="0">
                <a:solidFill>
                  <a:srgbClr val="0052A2"/>
                </a:solidFill>
                <a:latin typeface="Gill Sans MT" panose="020B0502020104020203" pitchFamily="34" charset="0"/>
              </a:rPr>
              <a:t> </a:t>
            </a:r>
            <a:r>
              <a:rPr lang="en-US" sz="2200" b="1" u="sng" dirty="0">
                <a:solidFill>
                  <a:srgbClr val="0052A2"/>
                </a:solidFill>
                <a:latin typeface="Gill Sans MT" panose="020B0502020104020203" pitchFamily="34" charset="0"/>
              </a:rPr>
              <a:t>Submit</a:t>
            </a:r>
            <a:r>
              <a:rPr lang="en-US" sz="2200" b="1" dirty="0">
                <a:solidFill>
                  <a:srgbClr val="0052A2"/>
                </a:solidFill>
                <a:latin typeface="Gill Sans MT" panose="020B0502020104020203" pitchFamily="34" charset="0"/>
              </a:rPr>
              <a:t> </a:t>
            </a:r>
            <a:r>
              <a:rPr lang="en-US" sz="2200" dirty="0">
                <a:latin typeface="Gill Sans MT" panose="020B0502020104020203" pitchFamily="34" charset="0"/>
              </a:rPr>
              <a:t>button to request reviewer access</a:t>
            </a:r>
          </a:p>
          <a:p>
            <a:r>
              <a:rPr lang="en-US" sz="2200" dirty="0">
                <a:latin typeface="Gill Sans MT" panose="020B0502020104020203" pitchFamily="34" charset="0"/>
              </a:rPr>
              <a:t>You will receive a </a:t>
            </a:r>
            <a:r>
              <a:rPr lang="en-US" sz="2200" u="sng" dirty="0">
                <a:latin typeface="Gill Sans MT" panose="020B0502020104020203" pitchFamily="34" charset="0"/>
              </a:rPr>
              <a:t>confirmation message</a:t>
            </a:r>
            <a:r>
              <a:rPr lang="en-US" sz="2200" dirty="0">
                <a:latin typeface="Gill Sans MT" panose="020B0502020104020203" pitchFamily="34" charset="0"/>
              </a:rPr>
              <a:t>, like the one to the right, indicating your profile was successfully updated</a:t>
            </a:r>
          </a:p>
          <a:p>
            <a:pPr lvl="1"/>
            <a:r>
              <a:rPr lang="en-US" sz="1900" dirty="0">
                <a:latin typeface="Gill Sans MT" panose="020B0502020104020203" pitchFamily="34" charset="0"/>
              </a:rPr>
              <a:t>The resume is now available to ED program staff to consider for a competition </a:t>
            </a:r>
          </a:p>
          <a:p>
            <a:r>
              <a:rPr lang="en-US" sz="2200" dirty="0">
                <a:latin typeface="Gill Sans MT" panose="020B0502020104020203" pitchFamily="34" charset="0"/>
              </a:rPr>
              <a:t>You will need to log out and allow some time for your request to be processed</a:t>
            </a:r>
          </a:p>
        </p:txBody>
      </p:sp>
      <p:pic>
        <p:nvPicPr>
          <p:cNvPr id="5" name="Picture 1">
            <a:extLst>
              <a:ext uri="{FF2B5EF4-FFF2-40B4-BE49-F238E27FC236}">
                <a16:creationId xmlns:a16="http://schemas.microsoft.com/office/drawing/2014/main" id="{FD4A804F-A5A3-6114-C2B2-6DCB5C8CAB1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52665" y="3515282"/>
            <a:ext cx="2890459" cy="2542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C6F2045-E284-35C4-E6BF-59DAC8E859B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562" y="1026211"/>
            <a:ext cx="684175" cy="685800"/>
          </a:xfrm>
          <a:prstGeom prst="rect">
            <a:avLst/>
          </a:prstGeom>
        </p:spPr>
      </p:pic>
    </p:spTree>
    <p:extLst>
      <p:ext uri="{BB962C8B-B14F-4D97-AF65-F5344CB8AC3E}">
        <p14:creationId xmlns:p14="http://schemas.microsoft.com/office/powerpoint/2010/main" val="221841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2A2"/>
        </a:solidFill>
        <a:effectLst/>
      </p:bgPr>
    </p:bg>
    <p:spTree>
      <p:nvGrpSpPr>
        <p:cNvPr id="1" name=""/>
        <p:cNvGrpSpPr/>
        <p:nvPr/>
      </p:nvGrpSpPr>
      <p:grpSpPr>
        <a:xfrm>
          <a:off x="0" y="0"/>
          <a:ext cx="0" cy="0"/>
          <a:chOff x="0" y="0"/>
          <a:chExt cx="0" cy="0"/>
        </a:xfrm>
      </p:grpSpPr>
      <p:sp>
        <p:nvSpPr>
          <p:cNvPr id="5" name="Trapezoid 4">
            <a:extLst>
              <a:ext uri="{FF2B5EF4-FFF2-40B4-BE49-F238E27FC236}">
                <a16:creationId xmlns:a16="http://schemas.microsoft.com/office/drawing/2014/main" id="{8F47D1AE-142A-756F-F808-52F11CA1577A}"/>
              </a:ext>
            </a:extLst>
          </p:cNvPr>
          <p:cNvSpPr/>
          <p:nvPr/>
        </p:nvSpPr>
        <p:spPr>
          <a:xfrm>
            <a:off x="-294511" y="5028299"/>
            <a:ext cx="8928165" cy="840283"/>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2815D3-5F37-C6E1-798E-3AC0FDFD9575}"/>
              </a:ext>
            </a:extLst>
          </p:cNvPr>
          <p:cNvSpPr txBox="1"/>
          <p:nvPr/>
        </p:nvSpPr>
        <p:spPr>
          <a:xfrm>
            <a:off x="1018870" y="5119810"/>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Helpful Hints &amp; Reminders </a:t>
            </a:r>
          </a:p>
        </p:txBody>
      </p:sp>
      <p:pic>
        <p:nvPicPr>
          <p:cNvPr id="3" name="Graphic 2" descr="Information outline">
            <a:extLst>
              <a:ext uri="{FF2B5EF4-FFF2-40B4-BE49-F238E27FC236}">
                <a16:creationId xmlns:a16="http://schemas.microsoft.com/office/drawing/2014/main" id="{B2320B8D-248E-95A1-4AB4-73B8C82581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995" y="5077215"/>
            <a:ext cx="731520" cy="731520"/>
          </a:xfrm>
          <a:prstGeom prst="rect">
            <a:avLst/>
          </a:prstGeom>
        </p:spPr>
      </p:pic>
    </p:spTree>
    <p:extLst>
      <p:ext uri="{BB962C8B-B14F-4D97-AF65-F5344CB8AC3E}">
        <p14:creationId xmlns:p14="http://schemas.microsoft.com/office/powerpoint/2010/main" val="328412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Helpful Resume Hints</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Triangle 7">
            <a:extLst>
              <a:ext uri="{FF2B5EF4-FFF2-40B4-BE49-F238E27FC236}">
                <a16:creationId xmlns:a16="http://schemas.microsoft.com/office/drawing/2014/main" id="{DFE8A22D-8A9C-88EC-7BC8-DE597BD54097}"/>
              </a:ext>
            </a:extLst>
          </p:cNvPr>
          <p:cNvSpPr/>
          <p:nvPr/>
        </p:nvSpPr>
        <p:spPr>
          <a:xfrm flipH="1">
            <a:off x="7810500" y="2923759"/>
            <a:ext cx="4381500" cy="3896558"/>
          </a:xfrm>
          <a:prstGeom prst="rtTriangle">
            <a:avLst/>
          </a:prstGeom>
          <a:blipFill dpi="0" rotWithShape="0">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3CC769CF-DE58-7C82-8A22-1AC3EE8FDC04}"/>
              </a:ext>
            </a:extLst>
          </p:cNvPr>
          <p:cNvSpPr>
            <a:spLocks noGrp="1"/>
          </p:cNvSpPr>
          <p:nvPr>
            <p:ph sz="quarter" idx="1"/>
          </p:nvPr>
        </p:nvSpPr>
        <p:spPr>
          <a:xfrm>
            <a:off x="390144" y="1825625"/>
            <a:ext cx="11089380" cy="4351338"/>
          </a:xfrm>
        </p:spPr>
        <p:txBody>
          <a:bodyPr/>
          <a:lstStyle/>
          <a:p>
            <a:pPr marL="571500" indent="-571500">
              <a:buFont typeface="Wingdings" panose="05000000000000000000" pitchFamily="2" charset="2"/>
              <a:buChar char="q"/>
            </a:pPr>
            <a:r>
              <a:rPr lang="en-US" dirty="0">
                <a:latin typeface="Gill Sans MT" panose="020B0502020104020203" pitchFamily="34" charset="0"/>
              </a:rPr>
              <a:t>Cite prior grant experience, i.e. writing, administering, evaluating, or reviewing</a:t>
            </a:r>
          </a:p>
          <a:p>
            <a:pPr marL="571500" indent="-571500">
              <a:buFont typeface="Wingdings" panose="05000000000000000000" pitchFamily="2" charset="2"/>
              <a:buChar char="q"/>
            </a:pPr>
            <a:r>
              <a:rPr lang="en-US" dirty="0">
                <a:latin typeface="Gill Sans MT" panose="020B0502020104020203" pitchFamily="34" charset="0"/>
              </a:rPr>
              <a:t>Be sure resume is complete, spell out abbreviations, and include dates</a:t>
            </a:r>
          </a:p>
          <a:p>
            <a:pPr marL="571500" indent="-571500">
              <a:buFont typeface="Wingdings" panose="05000000000000000000" pitchFamily="2" charset="2"/>
              <a:buChar char="q"/>
            </a:pPr>
            <a:r>
              <a:rPr lang="en-US" dirty="0">
                <a:latin typeface="Gill Sans MT" panose="020B0502020104020203" pitchFamily="34" charset="0"/>
              </a:rPr>
              <a:t>Keep it concise – suggest 2 pages, no longer than 5 pages</a:t>
            </a:r>
          </a:p>
          <a:p>
            <a:pPr marL="571500" indent="-571500">
              <a:buFont typeface="Wingdings" panose="05000000000000000000" pitchFamily="2" charset="2"/>
              <a:buChar char="q"/>
            </a:pPr>
            <a:r>
              <a:rPr lang="en-US" dirty="0">
                <a:latin typeface="Gill Sans MT" panose="020B0502020104020203" pitchFamily="34" charset="0"/>
              </a:rPr>
              <a:t>Highlight professional accomplishments and specific experiences</a:t>
            </a:r>
          </a:p>
          <a:p>
            <a:endParaRPr lang="en-US" dirty="0"/>
          </a:p>
        </p:txBody>
      </p:sp>
    </p:spTree>
    <p:extLst>
      <p:ext uri="{BB962C8B-B14F-4D97-AF65-F5344CB8AC3E}">
        <p14:creationId xmlns:p14="http://schemas.microsoft.com/office/powerpoint/2010/main" val="417011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62796D-20DC-FE9D-E60B-2E4C66E890E7}"/>
              </a:ext>
            </a:extLst>
          </p:cNvPr>
          <p:cNvSpPr/>
          <p:nvPr/>
        </p:nvSpPr>
        <p:spPr>
          <a:xfrm>
            <a:off x="357427" y="3389792"/>
            <a:ext cx="9854852" cy="744058"/>
          </a:xfrm>
          <a:prstGeom prst="rect">
            <a:avLst/>
          </a:prstGeom>
          <a:solidFill>
            <a:srgbClr val="0052A2">
              <a:alpha val="25000"/>
            </a:srgbClr>
          </a:solidFill>
          <a:ln w="38100">
            <a:solidFill>
              <a:srgbClr val="005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Final Reminders and Useful Links</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6F78D74-B0F0-B280-F49B-C026F66C2C7A}"/>
              </a:ext>
            </a:extLst>
          </p:cNvPr>
          <p:cNvSpPr>
            <a:spLocks noGrp="1"/>
          </p:cNvSpPr>
          <p:nvPr>
            <p:ph sz="quarter" idx="1"/>
          </p:nvPr>
        </p:nvSpPr>
        <p:spPr>
          <a:xfrm>
            <a:off x="427146" y="1027592"/>
            <a:ext cx="10059879" cy="4572000"/>
          </a:xfrm>
        </p:spPr>
        <p:txBody>
          <a:bodyPr>
            <a:normAutofit/>
          </a:bodyPr>
          <a:lstStyle/>
          <a:p>
            <a:r>
              <a:rPr lang="en-US" sz="2400" dirty="0">
                <a:latin typeface="Gill Sans MT" panose="020B0502020104020203" pitchFamily="34" charset="0"/>
              </a:rPr>
              <a:t>Each Department program selects its own peer reviewers based on expertise needed specific to a grant competition</a:t>
            </a:r>
          </a:p>
          <a:p>
            <a:r>
              <a:rPr lang="en-US" sz="2400" dirty="0">
                <a:latin typeface="Gill Sans MT" panose="020B0502020104020203" pitchFamily="34" charset="0"/>
              </a:rPr>
              <a:t>Neither submission of your resume or registering in G5 guarantees that you will be selected to be a peer reviewer</a:t>
            </a:r>
          </a:p>
          <a:p>
            <a:r>
              <a:rPr lang="en-US" sz="2400" dirty="0">
                <a:latin typeface="Gill Sans MT" panose="020B0502020104020203" pitchFamily="34" charset="0"/>
              </a:rPr>
              <a:t>Individuals selected to be a peer reviewer will be contacted by the program office</a:t>
            </a:r>
          </a:p>
          <a:p>
            <a:pPr marL="0" indent="0">
              <a:buNone/>
            </a:pPr>
            <a:endParaRPr lang="en-US" sz="2400" dirty="0">
              <a:latin typeface="Gill Sans MT" panose="020B0502020104020203" pitchFamily="34" charset="0"/>
            </a:endParaRPr>
          </a:p>
          <a:p>
            <a:endParaRPr lang="en-US" dirty="0"/>
          </a:p>
        </p:txBody>
      </p:sp>
      <p:sp>
        <p:nvSpPr>
          <p:cNvPr id="5" name="Content Placeholder 3">
            <a:extLst>
              <a:ext uri="{FF2B5EF4-FFF2-40B4-BE49-F238E27FC236}">
                <a16:creationId xmlns:a16="http://schemas.microsoft.com/office/drawing/2014/main" id="{7E7422BC-523B-AC0F-18A7-7B4D806A45CD}"/>
              </a:ext>
            </a:extLst>
          </p:cNvPr>
          <p:cNvSpPr txBox="1">
            <a:spLocks/>
          </p:cNvSpPr>
          <p:nvPr/>
        </p:nvSpPr>
        <p:spPr>
          <a:xfrm>
            <a:off x="427146" y="3389792"/>
            <a:ext cx="10129598" cy="32822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Gill Sans MT" panose="020B0502020104020203" pitchFamily="34" charset="0"/>
              </a:rPr>
              <a:t>If you have peers you would like to recommend that may be interested in being Department reviewers, please provide them this resource toolkit!</a:t>
            </a:r>
          </a:p>
          <a:p>
            <a:r>
              <a:rPr lang="en-US" sz="2400" dirty="0">
                <a:latin typeface="Gill Sans MT" panose="020B0502020104020203" pitchFamily="34" charset="0"/>
              </a:rPr>
              <a:t>Relevant pages where new potential reviewers should go are below:</a:t>
            </a:r>
          </a:p>
          <a:p>
            <a:pPr marL="663575" lvl="1" indent="-342900"/>
            <a:r>
              <a:rPr lang="en-US" u="sng" dirty="0">
                <a:solidFill>
                  <a:srgbClr val="3A14DC"/>
                </a:solidFill>
                <a:latin typeface="Gill Sans MT" panose="020B0502020104020203" pitchFamily="34" charset="0"/>
              </a:rPr>
              <a:t>www.g5.gov</a:t>
            </a:r>
          </a:p>
          <a:p>
            <a:pPr marL="663575" lvl="1" indent="-342900"/>
            <a:r>
              <a:rPr lang="en-US" dirty="0">
                <a:solidFill>
                  <a:srgbClr val="3A14DC"/>
                </a:solidFill>
                <a:latin typeface="Gill Sans MT" panose="020B0502020104020203" pitchFamily="34" charset="0"/>
                <a:hlinkClick r:id="rId3">
                  <a:extLst>
                    <a:ext uri="{A12FA001-AC4F-418D-AE19-62706E023703}">
                      <ahyp:hlinkClr xmlns:ahyp="http://schemas.microsoft.com/office/drawing/2018/hyperlinkcolor" val="tx"/>
                    </a:ext>
                  </a:extLst>
                </a:hlinkClick>
              </a:rPr>
              <a:t>ED.gov</a:t>
            </a:r>
            <a:endParaRPr lang="en-US" dirty="0">
              <a:solidFill>
                <a:srgbClr val="3A14DC"/>
              </a:solidFill>
              <a:latin typeface="Gill Sans MT" panose="020B0502020104020203" pitchFamily="34" charset="0"/>
            </a:endParaRPr>
          </a:p>
          <a:p>
            <a:pPr marL="663575" lvl="1" indent="-342900"/>
            <a:r>
              <a:rPr lang="en-US" dirty="0">
                <a:solidFill>
                  <a:srgbClr val="3A14DC"/>
                </a:solidFill>
                <a:latin typeface="Gill Sans MT" panose="020B0502020104020203" pitchFamily="34" charset="0"/>
                <a:hlinkClick r:id="rId4">
                  <a:extLst>
                    <a:ext uri="{A12FA001-AC4F-418D-AE19-62706E023703}">
                      <ahyp:hlinkClr xmlns:ahyp="http://schemas.microsoft.com/office/drawing/2018/hyperlinkcolor" val="tx"/>
                    </a:ext>
                  </a:extLst>
                </a:hlinkClick>
              </a:rPr>
              <a:t>Federal Register</a:t>
            </a:r>
            <a:endParaRPr lang="en-US" dirty="0">
              <a:solidFill>
                <a:srgbClr val="3A14DC"/>
              </a:solidFill>
              <a:latin typeface="Gill Sans MT" panose="020B0502020104020203" pitchFamily="34" charset="0"/>
            </a:endParaRPr>
          </a:p>
          <a:p>
            <a:pPr marL="663575" lvl="1" indent="-342900"/>
            <a:r>
              <a:rPr lang="en-US" dirty="0">
                <a:solidFill>
                  <a:srgbClr val="3A14DC"/>
                </a:solidFill>
                <a:latin typeface="Gill Sans MT" panose="020B0502020104020203" pitchFamily="34" charset="0"/>
                <a:hlinkClick r:id="rId5">
                  <a:extLst>
                    <a:ext uri="{A12FA001-AC4F-418D-AE19-62706E023703}">
                      <ahyp:hlinkClr xmlns:ahyp="http://schemas.microsoft.com/office/drawing/2018/hyperlinkcolor" val="tx"/>
                    </a:ext>
                  </a:extLst>
                </a:hlinkClick>
              </a:rPr>
              <a:t>Grants.gov </a:t>
            </a:r>
            <a:endParaRPr lang="en-US" dirty="0">
              <a:solidFill>
                <a:srgbClr val="3A14DC"/>
              </a:solidFill>
              <a:latin typeface="Gill Sans MT" panose="020B0502020104020203" pitchFamily="34" charset="0"/>
            </a:endParaRPr>
          </a:p>
          <a:p>
            <a:endParaRPr lang="en-US" dirty="0"/>
          </a:p>
        </p:txBody>
      </p:sp>
      <p:sp>
        <p:nvSpPr>
          <p:cNvPr id="6" name="Right Triangle 5">
            <a:extLst>
              <a:ext uri="{FF2B5EF4-FFF2-40B4-BE49-F238E27FC236}">
                <a16:creationId xmlns:a16="http://schemas.microsoft.com/office/drawing/2014/main" id="{C6B61DDF-1EE1-1D8A-C13B-85AC8DA7BD71}"/>
              </a:ext>
            </a:extLst>
          </p:cNvPr>
          <p:cNvSpPr/>
          <p:nvPr/>
        </p:nvSpPr>
        <p:spPr>
          <a:xfrm flipH="1">
            <a:off x="7810500" y="2961442"/>
            <a:ext cx="4381500" cy="3896558"/>
          </a:xfrm>
          <a:prstGeom prst="rtTriangle">
            <a:avLst/>
          </a:prstGeom>
          <a:blipFill dpi="0" rotWithShape="0">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86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1E64344-7EF8-0989-B55E-8B5825EC7845}"/>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DA545A-7CEE-66FB-8053-C706A4CE00FA}"/>
              </a:ext>
            </a:extLst>
          </p:cNvPr>
          <p:cNvSpPr/>
          <p:nvPr/>
        </p:nvSpPr>
        <p:spPr>
          <a:xfrm>
            <a:off x="0" y="0"/>
            <a:ext cx="3640756" cy="6858000"/>
          </a:xfrm>
          <a:prstGeom prst="rect">
            <a:avLst/>
          </a:prstGeom>
          <a:solidFill>
            <a:srgbClr val="005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BA689FA-2C71-9564-8765-91C7AAE3B237}"/>
              </a:ext>
            </a:extLst>
          </p:cNvPr>
          <p:cNvGrpSpPr/>
          <p:nvPr/>
        </p:nvGrpSpPr>
        <p:grpSpPr>
          <a:xfrm>
            <a:off x="3034360" y="852539"/>
            <a:ext cx="8275320" cy="1188720"/>
            <a:chOff x="3034360" y="852539"/>
            <a:chExt cx="8275320" cy="1188720"/>
          </a:xfrm>
        </p:grpSpPr>
        <p:sp>
          <p:nvSpPr>
            <p:cNvPr id="5" name="Oval 4">
              <a:extLst>
                <a:ext uri="{FF2B5EF4-FFF2-40B4-BE49-F238E27FC236}">
                  <a16:creationId xmlns:a16="http://schemas.microsoft.com/office/drawing/2014/main" id="{5192EA9B-D810-6EF8-4E1C-A27CFE6F7242}"/>
                </a:ext>
              </a:extLst>
            </p:cNvPr>
            <p:cNvSpPr/>
            <p:nvPr/>
          </p:nvSpPr>
          <p:spPr>
            <a:xfrm>
              <a:off x="3034360" y="852539"/>
              <a:ext cx="1188720" cy="1188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ibbon outline">
              <a:extLst>
                <a:ext uri="{FF2B5EF4-FFF2-40B4-BE49-F238E27FC236}">
                  <a16:creationId xmlns:a16="http://schemas.microsoft.com/office/drawing/2014/main" id="{BC733345-06AF-3C63-267E-0A7EAE1CB82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71520" y="989699"/>
              <a:ext cx="914400" cy="914400"/>
            </a:xfrm>
            <a:prstGeom prst="rect">
              <a:avLst/>
            </a:prstGeom>
          </p:spPr>
        </p:pic>
        <p:sp>
          <p:nvSpPr>
            <p:cNvPr id="14" name="TextBox 13">
              <a:extLst>
                <a:ext uri="{FF2B5EF4-FFF2-40B4-BE49-F238E27FC236}">
                  <a16:creationId xmlns:a16="http://schemas.microsoft.com/office/drawing/2014/main" id="{3DD27B1F-4858-C5D7-1229-BD37129DFB3F}"/>
                </a:ext>
              </a:extLst>
            </p:cNvPr>
            <p:cNvSpPr txBox="1"/>
            <p:nvPr/>
          </p:nvSpPr>
          <p:spPr>
            <a:xfrm>
              <a:off x="4302488" y="1154511"/>
              <a:ext cx="7007192" cy="584775"/>
            </a:xfrm>
            <a:prstGeom prst="rect">
              <a:avLst/>
            </a:prstGeom>
            <a:noFill/>
          </p:spPr>
          <p:txBody>
            <a:bodyPr wrap="square" rtlCol="0">
              <a:spAutoFit/>
            </a:bodyPr>
            <a:lstStyle/>
            <a:p>
              <a:r>
                <a:rPr lang="en-US" sz="3200" b="1" dirty="0">
                  <a:solidFill>
                    <a:srgbClr val="0052A2"/>
                  </a:solidFill>
                  <a:latin typeface="Gill Sans MT" panose="020B0502020104020203" pitchFamily="34" charset="0"/>
                  <a:ea typeface="Tahoma" panose="020B0604030504040204" pitchFamily="34" charset="0"/>
                  <a:cs typeface="Tahoma" panose="020B0604030504040204" pitchFamily="34" charset="0"/>
                </a:rPr>
                <a:t>Benefits of being a Peer Reviewer</a:t>
              </a:r>
            </a:p>
          </p:txBody>
        </p:sp>
      </p:grpSp>
      <p:grpSp>
        <p:nvGrpSpPr>
          <p:cNvPr id="22" name="Group 21">
            <a:extLst>
              <a:ext uri="{FF2B5EF4-FFF2-40B4-BE49-F238E27FC236}">
                <a16:creationId xmlns:a16="http://schemas.microsoft.com/office/drawing/2014/main" id="{6BA66E5E-0343-990F-5AE4-E1DEA89CD4AE}"/>
              </a:ext>
            </a:extLst>
          </p:cNvPr>
          <p:cNvGrpSpPr/>
          <p:nvPr/>
        </p:nvGrpSpPr>
        <p:grpSpPr>
          <a:xfrm>
            <a:off x="3034360" y="2372060"/>
            <a:ext cx="8275320" cy="1188720"/>
            <a:chOff x="3034360" y="2531346"/>
            <a:chExt cx="8275320" cy="1188720"/>
          </a:xfrm>
        </p:grpSpPr>
        <p:sp>
          <p:nvSpPr>
            <p:cNvPr id="6" name="Oval 5">
              <a:extLst>
                <a:ext uri="{FF2B5EF4-FFF2-40B4-BE49-F238E27FC236}">
                  <a16:creationId xmlns:a16="http://schemas.microsoft.com/office/drawing/2014/main" id="{25947B9E-4C54-2484-95DD-E517A7F8068F}"/>
                </a:ext>
              </a:extLst>
            </p:cNvPr>
            <p:cNvSpPr/>
            <p:nvPr/>
          </p:nvSpPr>
          <p:spPr>
            <a:xfrm>
              <a:off x="3034360" y="2531346"/>
              <a:ext cx="1188720" cy="1188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hecklist outline">
              <a:extLst>
                <a:ext uri="{FF2B5EF4-FFF2-40B4-BE49-F238E27FC236}">
                  <a16:creationId xmlns:a16="http://schemas.microsoft.com/office/drawing/2014/main" id="{EE4036D8-2519-962E-B45E-A0818DE57DF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71520" y="2668506"/>
              <a:ext cx="914400" cy="914400"/>
            </a:xfrm>
            <a:prstGeom prst="rect">
              <a:avLst/>
            </a:prstGeom>
          </p:spPr>
        </p:pic>
        <p:sp>
          <p:nvSpPr>
            <p:cNvPr id="16" name="TextBox 15">
              <a:extLst>
                <a:ext uri="{FF2B5EF4-FFF2-40B4-BE49-F238E27FC236}">
                  <a16:creationId xmlns:a16="http://schemas.microsoft.com/office/drawing/2014/main" id="{6A6109CE-0F74-CD02-88FA-81EA80E70E08}"/>
                </a:ext>
              </a:extLst>
            </p:cNvPr>
            <p:cNvSpPr txBox="1"/>
            <p:nvPr/>
          </p:nvSpPr>
          <p:spPr>
            <a:xfrm>
              <a:off x="4302488" y="2833318"/>
              <a:ext cx="7007192" cy="584775"/>
            </a:xfrm>
            <a:prstGeom prst="rect">
              <a:avLst/>
            </a:prstGeom>
            <a:noFill/>
          </p:spPr>
          <p:txBody>
            <a:bodyPr wrap="square" rtlCol="0">
              <a:spAutoFit/>
            </a:bodyPr>
            <a:lstStyle/>
            <a:p>
              <a:r>
                <a:rPr lang="en-US" sz="3200" b="1" dirty="0">
                  <a:solidFill>
                    <a:srgbClr val="0052A2"/>
                  </a:solidFill>
                  <a:latin typeface="Gill Sans MT" panose="020B0502020104020203" pitchFamily="34" charset="0"/>
                  <a:ea typeface="Tahoma" panose="020B0604030504040204" pitchFamily="34" charset="0"/>
                  <a:cs typeface="Tahoma" panose="020B0604030504040204" pitchFamily="34" charset="0"/>
                </a:rPr>
                <a:t>Selection and Requirements </a:t>
              </a:r>
            </a:p>
          </p:txBody>
        </p:sp>
      </p:grpSp>
      <p:grpSp>
        <p:nvGrpSpPr>
          <p:cNvPr id="21" name="Group 20">
            <a:extLst>
              <a:ext uri="{FF2B5EF4-FFF2-40B4-BE49-F238E27FC236}">
                <a16:creationId xmlns:a16="http://schemas.microsoft.com/office/drawing/2014/main" id="{441CF2D8-A9C6-706D-E1EE-88C50A3C6C30}"/>
              </a:ext>
            </a:extLst>
          </p:cNvPr>
          <p:cNvGrpSpPr/>
          <p:nvPr/>
        </p:nvGrpSpPr>
        <p:grpSpPr>
          <a:xfrm>
            <a:off x="3034360" y="3891581"/>
            <a:ext cx="8787865" cy="1188720"/>
            <a:chOff x="3034360" y="3991077"/>
            <a:chExt cx="8787865" cy="1188720"/>
          </a:xfrm>
        </p:grpSpPr>
        <p:grpSp>
          <p:nvGrpSpPr>
            <p:cNvPr id="20" name="Group 19">
              <a:extLst>
                <a:ext uri="{FF2B5EF4-FFF2-40B4-BE49-F238E27FC236}">
                  <a16:creationId xmlns:a16="http://schemas.microsoft.com/office/drawing/2014/main" id="{710C704D-6264-A653-CB6E-69B0EC9D7E3F}"/>
                </a:ext>
              </a:extLst>
            </p:cNvPr>
            <p:cNvGrpSpPr/>
            <p:nvPr/>
          </p:nvGrpSpPr>
          <p:grpSpPr>
            <a:xfrm>
              <a:off x="3034360" y="3991077"/>
              <a:ext cx="1188720" cy="1188720"/>
              <a:chOff x="3034360" y="3991077"/>
              <a:chExt cx="1188720" cy="1188720"/>
            </a:xfrm>
          </p:grpSpPr>
          <p:sp>
            <p:nvSpPr>
              <p:cNvPr id="7" name="Oval 6">
                <a:extLst>
                  <a:ext uri="{FF2B5EF4-FFF2-40B4-BE49-F238E27FC236}">
                    <a16:creationId xmlns:a16="http://schemas.microsoft.com/office/drawing/2014/main" id="{09539519-EDE1-A72B-1E6C-DAD95E77171E}"/>
                  </a:ext>
                </a:extLst>
              </p:cNvPr>
              <p:cNvSpPr/>
              <p:nvPr/>
            </p:nvSpPr>
            <p:spPr>
              <a:xfrm>
                <a:off x="3034360" y="3991077"/>
                <a:ext cx="1188720" cy="1188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Gears outline">
                <a:extLst>
                  <a:ext uri="{FF2B5EF4-FFF2-40B4-BE49-F238E27FC236}">
                    <a16:creationId xmlns:a16="http://schemas.microsoft.com/office/drawing/2014/main" id="{66DEEEBC-F162-6327-6FF1-C92EBCAB6AA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71520" y="4128237"/>
                <a:ext cx="914400" cy="914400"/>
              </a:xfrm>
              <a:prstGeom prst="rect">
                <a:avLst/>
              </a:prstGeom>
            </p:spPr>
          </p:pic>
        </p:grpSp>
        <p:sp>
          <p:nvSpPr>
            <p:cNvPr id="17" name="TextBox 16">
              <a:extLst>
                <a:ext uri="{FF2B5EF4-FFF2-40B4-BE49-F238E27FC236}">
                  <a16:creationId xmlns:a16="http://schemas.microsoft.com/office/drawing/2014/main" id="{9FBEC92F-9FF8-CA3A-D3CF-A88F63844D56}"/>
                </a:ext>
              </a:extLst>
            </p:cNvPr>
            <p:cNvSpPr txBox="1"/>
            <p:nvPr/>
          </p:nvSpPr>
          <p:spPr>
            <a:xfrm>
              <a:off x="4302488" y="4293049"/>
              <a:ext cx="7519737" cy="584775"/>
            </a:xfrm>
            <a:prstGeom prst="rect">
              <a:avLst/>
            </a:prstGeom>
            <a:noFill/>
          </p:spPr>
          <p:txBody>
            <a:bodyPr wrap="square" rtlCol="0">
              <a:spAutoFit/>
            </a:bodyPr>
            <a:lstStyle/>
            <a:p>
              <a:r>
                <a:rPr lang="en-US" sz="3200" b="1" dirty="0">
                  <a:solidFill>
                    <a:srgbClr val="0052A2"/>
                  </a:solidFill>
                  <a:latin typeface="Gill Sans MT" panose="020B0502020104020203" pitchFamily="34" charset="0"/>
                  <a:ea typeface="Tahoma" panose="020B0604030504040204" pitchFamily="34" charset="0"/>
                  <a:cs typeface="Tahoma" panose="020B0604030504040204" pitchFamily="34" charset="0"/>
                </a:rPr>
                <a:t>Process to become a Peer Reviewer</a:t>
              </a:r>
            </a:p>
          </p:txBody>
        </p:sp>
      </p:grpSp>
      <p:sp>
        <p:nvSpPr>
          <p:cNvPr id="18" name="TextBox 17">
            <a:extLst>
              <a:ext uri="{FF2B5EF4-FFF2-40B4-BE49-F238E27FC236}">
                <a16:creationId xmlns:a16="http://schemas.microsoft.com/office/drawing/2014/main" id="{79F1CDE9-434C-422F-B9DF-54B37C057C4A}"/>
              </a:ext>
            </a:extLst>
          </p:cNvPr>
          <p:cNvSpPr txBox="1"/>
          <p:nvPr/>
        </p:nvSpPr>
        <p:spPr>
          <a:xfrm>
            <a:off x="206942" y="149954"/>
            <a:ext cx="3161899" cy="707886"/>
          </a:xfrm>
          <a:prstGeom prst="rect">
            <a:avLst/>
          </a:prstGeom>
          <a:noFill/>
        </p:spPr>
        <p:txBody>
          <a:bodyPr wrap="square" rtlCol="0">
            <a:spAutoFit/>
          </a:bodyPr>
          <a:lstStyle/>
          <a:p>
            <a:r>
              <a:rPr lang="en-US" sz="4000" b="1" dirty="0">
                <a:solidFill>
                  <a:schemeClr val="bg1"/>
                </a:solidFill>
                <a:latin typeface="Gill Sans MT" panose="020B0502020104020203" pitchFamily="34" charset="0"/>
                <a:ea typeface="Tahoma" panose="020B0604030504040204" pitchFamily="34" charset="0"/>
                <a:cs typeface="Tahoma" panose="020B0604030504040204" pitchFamily="34" charset="0"/>
              </a:rPr>
              <a:t>Contents</a:t>
            </a:r>
          </a:p>
        </p:txBody>
      </p:sp>
      <p:grpSp>
        <p:nvGrpSpPr>
          <p:cNvPr id="15" name="Group 14">
            <a:extLst>
              <a:ext uri="{FF2B5EF4-FFF2-40B4-BE49-F238E27FC236}">
                <a16:creationId xmlns:a16="http://schemas.microsoft.com/office/drawing/2014/main" id="{423CFEE9-CC38-495B-3C83-F1D3645C583F}"/>
              </a:ext>
            </a:extLst>
          </p:cNvPr>
          <p:cNvGrpSpPr/>
          <p:nvPr/>
        </p:nvGrpSpPr>
        <p:grpSpPr>
          <a:xfrm>
            <a:off x="3034360" y="5411101"/>
            <a:ext cx="8787865" cy="1188720"/>
            <a:chOff x="3034360" y="5411101"/>
            <a:chExt cx="8787865" cy="1188720"/>
          </a:xfrm>
        </p:grpSpPr>
        <p:sp>
          <p:nvSpPr>
            <p:cNvPr id="3" name="TextBox 2">
              <a:extLst>
                <a:ext uri="{FF2B5EF4-FFF2-40B4-BE49-F238E27FC236}">
                  <a16:creationId xmlns:a16="http://schemas.microsoft.com/office/drawing/2014/main" id="{ACB863B7-1E80-34C4-349C-D308B997A8DF}"/>
                </a:ext>
              </a:extLst>
            </p:cNvPr>
            <p:cNvSpPr txBox="1"/>
            <p:nvPr/>
          </p:nvSpPr>
          <p:spPr>
            <a:xfrm>
              <a:off x="4302488" y="5703489"/>
              <a:ext cx="7519737" cy="584775"/>
            </a:xfrm>
            <a:prstGeom prst="rect">
              <a:avLst/>
            </a:prstGeom>
            <a:noFill/>
          </p:spPr>
          <p:txBody>
            <a:bodyPr wrap="square" rtlCol="0">
              <a:spAutoFit/>
            </a:bodyPr>
            <a:lstStyle/>
            <a:p>
              <a:r>
                <a:rPr lang="en-US" sz="3200" b="1" dirty="0">
                  <a:solidFill>
                    <a:srgbClr val="0052A2"/>
                  </a:solidFill>
                  <a:latin typeface="Gill Sans MT" panose="020B0502020104020203" pitchFamily="34" charset="0"/>
                  <a:ea typeface="Tahoma" panose="020B0604030504040204" pitchFamily="34" charset="0"/>
                  <a:cs typeface="Tahoma" panose="020B0604030504040204" pitchFamily="34" charset="0"/>
                </a:rPr>
                <a:t>Helpful Hints &amp; Reminders</a:t>
              </a:r>
            </a:p>
          </p:txBody>
        </p:sp>
        <p:grpSp>
          <p:nvGrpSpPr>
            <p:cNvPr id="12" name="Group 11">
              <a:extLst>
                <a:ext uri="{FF2B5EF4-FFF2-40B4-BE49-F238E27FC236}">
                  <a16:creationId xmlns:a16="http://schemas.microsoft.com/office/drawing/2014/main" id="{022064FD-8457-9745-EE02-3AC05E2FBB8B}"/>
                </a:ext>
              </a:extLst>
            </p:cNvPr>
            <p:cNvGrpSpPr/>
            <p:nvPr/>
          </p:nvGrpSpPr>
          <p:grpSpPr>
            <a:xfrm>
              <a:off x="3034360" y="5411101"/>
              <a:ext cx="1188720" cy="1188720"/>
              <a:chOff x="3034360" y="5411101"/>
              <a:chExt cx="1188720" cy="1188720"/>
            </a:xfrm>
          </p:grpSpPr>
          <p:sp>
            <p:nvSpPr>
              <p:cNvPr id="2" name="Oval 1">
                <a:extLst>
                  <a:ext uri="{FF2B5EF4-FFF2-40B4-BE49-F238E27FC236}">
                    <a16:creationId xmlns:a16="http://schemas.microsoft.com/office/drawing/2014/main" id="{9B646C66-EDF4-FC50-C9F4-81C3A1B6FB0C}"/>
                  </a:ext>
                </a:extLst>
              </p:cNvPr>
              <p:cNvSpPr/>
              <p:nvPr/>
            </p:nvSpPr>
            <p:spPr>
              <a:xfrm>
                <a:off x="3034360" y="5411101"/>
                <a:ext cx="1188720" cy="1188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Information outline">
                <a:extLst>
                  <a:ext uri="{FF2B5EF4-FFF2-40B4-BE49-F238E27FC236}">
                    <a16:creationId xmlns:a16="http://schemas.microsoft.com/office/drawing/2014/main" id="{9045A544-4A1A-9B30-FDAF-8EF372ACCFD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71520" y="5538676"/>
                <a:ext cx="914400" cy="914400"/>
              </a:xfrm>
              <a:prstGeom prst="rect">
                <a:avLst/>
              </a:prstGeom>
            </p:spPr>
          </p:pic>
        </p:grpSp>
      </p:grpSp>
    </p:spTree>
    <p:extLst>
      <p:ext uri="{BB962C8B-B14F-4D97-AF65-F5344CB8AC3E}">
        <p14:creationId xmlns:p14="http://schemas.microsoft.com/office/powerpoint/2010/main" val="181958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2A2"/>
        </a:solidFill>
        <a:effectLst/>
      </p:bgPr>
    </p:bg>
    <p:spTree>
      <p:nvGrpSpPr>
        <p:cNvPr id="1" name=""/>
        <p:cNvGrpSpPr/>
        <p:nvPr/>
      </p:nvGrpSpPr>
      <p:grpSpPr>
        <a:xfrm>
          <a:off x="0" y="0"/>
          <a:ext cx="0" cy="0"/>
          <a:chOff x="0" y="0"/>
          <a:chExt cx="0" cy="0"/>
        </a:xfrm>
      </p:grpSpPr>
      <p:sp>
        <p:nvSpPr>
          <p:cNvPr id="5" name="Trapezoid 4">
            <a:extLst>
              <a:ext uri="{FF2B5EF4-FFF2-40B4-BE49-F238E27FC236}">
                <a16:creationId xmlns:a16="http://schemas.microsoft.com/office/drawing/2014/main" id="{8F47D1AE-142A-756F-F808-52F11CA1577A}"/>
              </a:ext>
            </a:extLst>
          </p:cNvPr>
          <p:cNvSpPr/>
          <p:nvPr/>
        </p:nvSpPr>
        <p:spPr>
          <a:xfrm>
            <a:off x="-294511" y="5028299"/>
            <a:ext cx="8928165" cy="840283"/>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Ribbon outline">
            <a:extLst>
              <a:ext uri="{FF2B5EF4-FFF2-40B4-BE49-F238E27FC236}">
                <a16:creationId xmlns:a16="http://schemas.microsoft.com/office/drawing/2014/main" id="{CED70D32-866A-C257-8C01-2C09FFC536F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1036" y="5077215"/>
            <a:ext cx="731520" cy="731520"/>
          </a:xfrm>
          <a:prstGeom prst="rect">
            <a:avLst/>
          </a:prstGeom>
        </p:spPr>
      </p:pic>
      <p:sp>
        <p:nvSpPr>
          <p:cNvPr id="6" name="TextBox 5">
            <a:extLst>
              <a:ext uri="{FF2B5EF4-FFF2-40B4-BE49-F238E27FC236}">
                <a16:creationId xmlns:a16="http://schemas.microsoft.com/office/drawing/2014/main" id="{1D2815D3-5F37-C6E1-798E-3AC0FDFD9575}"/>
              </a:ext>
            </a:extLst>
          </p:cNvPr>
          <p:cNvSpPr txBox="1"/>
          <p:nvPr/>
        </p:nvSpPr>
        <p:spPr>
          <a:xfrm>
            <a:off x="1018870" y="5119810"/>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Benefits of Being a Peer Reviewer </a:t>
            </a:r>
          </a:p>
        </p:txBody>
      </p:sp>
    </p:spTree>
    <p:extLst>
      <p:ext uri="{BB962C8B-B14F-4D97-AF65-F5344CB8AC3E}">
        <p14:creationId xmlns:p14="http://schemas.microsoft.com/office/powerpoint/2010/main" val="45519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xagon 2">
            <a:extLst>
              <a:ext uri="{FF2B5EF4-FFF2-40B4-BE49-F238E27FC236}">
                <a16:creationId xmlns:a16="http://schemas.microsoft.com/office/drawing/2014/main" id="{2CEF0B44-B29C-F24E-24B3-F3BBDE0544B9}"/>
              </a:ext>
            </a:extLst>
          </p:cNvPr>
          <p:cNvSpPr/>
          <p:nvPr/>
        </p:nvSpPr>
        <p:spPr>
          <a:xfrm rot="5400000">
            <a:off x="3032760" y="1222248"/>
            <a:ext cx="2926080" cy="2926080"/>
          </a:xfrm>
          <a:prstGeom prst="hexagon">
            <a:avLst/>
          </a:prstGeom>
          <a:blipFill dpi="0" rotWithShape="0">
            <a:blip r:embed="rId2" cstate="print">
              <a:alphaModFix amt="50000"/>
              <a:extLst>
                <a:ext uri="{28A0092B-C50C-407E-A947-70E740481C1C}">
                  <a14:useLocalDpi xmlns:a14="http://schemas.microsoft.com/office/drawing/2010/main"/>
                </a:ext>
              </a:extLst>
            </a:blip>
            <a:srcRect/>
            <a:stretch>
              <a:fillRect/>
            </a:stretch>
          </a:blip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C68C0DD0-D163-662F-D093-EADD694CC1B3}"/>
              </a:ext>
            </a:extLst>
          </p:cNvPr>
          <p:cNvSpPr/>
          <p:nvPr/>
        </p:nvSpPr>
        <p:spPr>
          <a:xfrm rot="5400000">
            <a:off x="1447800" y="3651504"/>
            <a:ext cx="2926080" cy="2926080"/>
          </a:xfrm>
          <a:prstGeom prst="hexagon">
            <a:avLst/>
          </a:prstGeom>
          <a:blipFill dpi="0" rotWithShape="0">
            <a:blip r:embed="rId3" cstate="print">
              <a:alphaModFix amt="50000"/>
              <a:extLst>
                <a:ext uri="{28A0092B-C50C-407E-A947-70E740481C1C}">
                  <a14:useLocalDpi xmlns:a14="http://schemas.microsoft.com/office/drawing/2010/main"/>
                </a:ext>
              </a:extLst>
            </a:blip>
            <a:srcRect/>
            <a:stretch>
              <a:fillRect/>
            </a:stretch>
          </a:blipFill>
          <a:ln w="76200">
            <a:solidFill>
              <a:srgbClr val="005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66A0A8B-0159-0AB1-ABBB-1EDB930DF64B}"/>
              </a:ext>
            </a:extLst>
          </p:cNvPr>
          <p:cNvSpPr/>
          <p:nvPr/>
        </p:nvSpPr>
        <p:spPr>
          <a:xfrm rot="5400000">
            <a:off x="6233160" y="1222248"/>
            <a:ext cx="2926080" cy="2926080"/>
          </a:xfrm>
          <a:prstGeom prst="hexagon">
            <a:avLst/>
          </a:prstGeom>
          <a:blipFill dpi="0" rotWithShape="0">
            <a:blip r:embed="rId4" cstate="print">
              <a:alphaModFix amt="50000"/>
              <a:extLst>
                <a:ext uri="{28A0092B-C50C-407E-A947-70E740481C1C}">
                  <a14:useLocalDpi xmlns:a14="http://schemas.microsoft.com/office/drawing/2010/main"/>
                </a:ext>
              </a:extLst>
            </a:blip>
            <a:srcRect/>
            <a:stretch>
              <a:fillRect/>
            </a:stretch>
          </a:blip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01C34FC4-3E8C-7356-EFE8-99CD71694EC4}"/>
              </a:ext>
            </a:extLst>
          </p:cNvPr>
          <p:cNvSpPr/>
          <p:nvPr/>
        </p:nvSpPr>
        <p:spPr>
          <a:xfrm rot="5400000">
            <a:off x="7818122" y="3651504"/>
            <a:ext cx="2926080" cy="2926080"/>
          </a:xfrm>
          <a:prstGeom prst="hexagon">
            <a:avLst/>
          </a:prstGeom>
          <a:blipFill dpi="0" rotWithShape="0">
            <a:blip r:embed="rId5" cstate="print">
              <a:alphaModFix amt="50000"/>
              <a:extLst>
                <a:ext uri="{28A0092B-C50C-407E-A947-70E740481C1C}">
                  <a14:useLocalDpi xmlns:a14="http://schemas.microsoft.com/office/drawing/2010/main"/>
                </a:ext>
              </a:extLst>
            </a:blip>
            <a:srcRect/>
            <a:stretch>
              <a:fillRect/>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TextBox 13">
            <a:extLst>
              <a:ext uri="{FF2B5EF4-FFF2-40B4-BE49-F238E27FC236}">
                <a16:creationId xmlns:a16="http://schemas.microsoft.com/office/drawing/2014/main" id="{87689321-EB4A-2F25-26EF-97509563B097}"/>
              </a:ext>
            </a:extLst>
          </p:cNvPr>
          <p:cNvSpPr txBox="1"/>
          <p:nvPr/>
        </p:nvSpPr>
        <p:spPr>
          <a:xfrm>
            <a:off x="2084832" y="4142232"/>
            <a:ext cx="1618488" cy="400110"/>
          </a:xfrm>
          <a:prstGeom prst="rect">
            <a:avLst/>
          </a:prstGeom>
          <a:solidFill>
            <a:schemeClr val="bg1"/>
          </a:solidFill>
        </p:spPr>
        <p:txBody>
          <a:bodyPr wrap="square" rtlCol="0">
            <a:spAutoFit/>
          </a:bodyPr>
          <a:lstStyle/>
          <a:p>
            <a:pPr algn="ctr"/>
            <a:r>
              <a:rPr lang="en-US" sz="2000" b="1" dirty="0">
                <a:solidFill>
                  <a:srgbClr val="0052A2"/>
                </a:solidFill>
              </a:rPr>
              <a:t>Development</a:t>
            </a:r>
          </a:p>
        </p:txBody>
      </p:sp>
      <p:sp>
        <p:nvSpPr>
          <p:cNvPr id="15" name="TextBox 14">
            <a:extLst>
              <a:ext uri="{FF2B5EF4-FFF2-40B4-BE49-F238E27FC236}">
                <a16:creationId xmlns:a16="http://schemas.microsoft.com/office/drawing/2014/main" id="{DD5CCB0F-EC7C-0376-48BB-F4C9FD1D50C5}"/>
              </a:ext>
            </a:extLst>
          </p:cNvPr>
          <p:cNvSpPr txBox="1"/>
          <p:nvPr/>
        </p:nvSpPr>
        <p:spPr>
          <a:xfrm>
            <a:off x="3916678" y="1601313"/>
            <a:ext cx="1075945" cy="400110"/>
          </a:xfrm>
          <a:prstGeom prst="rect">
            <a:avLst/>
          </a:prstGeom>
          <a:solidFill>
            <a:schemeClr val="bg1"/>
          </a:solidFill>
        </p:spPr>
        <p:txBody>
          <a:bodyPr wrap="square" rtlCol="0">
            <a:spAutoFit/>
          </a:bodyPr>
          <a:lstStyle/>
          <a:p>
            <a:pPr algn="ctr"/>
            <a:r>
              <a:rPr lang="en-US" sz="2000" b="1" dirty="0">
                <a:solidFill>
                  <a:schemeClr val="accent6">
                    <a:lumMod val="75000"/>
                  </a:schemeClr>
                </a:solidFill>
              </a:rPr>
              <a:t>Service</a:t>
            </a:r>
          </a:p>
        </p:txBody>
      </p:sp>
      <p:sp>
        <p:nvSpPr>
          <p:cNvPr id="17" name="TextBox 16">
            <a:extLst>
              <a:ext uri="{FF2B5EF4-FFF2-40B4-BE49-F238E27FC236}">
                <a16:creationId xmlns:a16="http://schemas.microsoft.com/office/drawing/2014/main" id="{5C598D58-A58B-16C9-6D67-FDF6A3DD1E71}"/>
              </a:ext>
            </a:extLst>
          </p:cNvPr>
          <p:cNvSpPr txBox="1"/>
          <p:nvPr/>
        </p:nvSpPr>
        <p:spPr>
          <a:xfrm>
            <a:off x="7072885" y="1719072"/>
            <a:ext cx="1458466" cy="400110"/>
          </a:xfrm>
          <a:prstGeom prst="rect">
            <a:avLst/>
          </a:prstGeom>
          <a:solidFill>
            <a:schemeClr val="bg1"/>
          </a:solidFill>
        </p:spPr>
        <p:txBody>
          <a:bodyPr wrap="square" rtlCol="0">
            <a:spAutoFit/>
          </a:bodyPr>
          <a:lstStyle/>
          <a:p>
            <a:pPr algn="ctr"/>
            <a:r>
              <a:rPr lang="en-US" sz="2000" b="1" dirty="0">
                <a:solidFill>
                  <a:schemeClr val="accent4"/>
                </a:solidFill>
              </a:rPr>
              <a:t>Innovation</a:t>
            </a:r>
          </a:p>
        </p:txBody>
      </p:sp>
      <p:sp>
        <p:nvSpPr>
          <p:cNvPr id="18" name="TextBox 17">
            <a:extLst>
              <a:ext uri="{FF2B5EF4-FFF2-40B4-BE49-F238E27FC236}">
                <a16:creationId xmlns:a16="http://schemas.microsoft.com/office/drawing/2014/main" id="{2133CB73-9AED-783A-3175-39848D1C4863}"/>
              </a:ext>
            </a:extLst>
          </p:cNvPr>
          <p:cNvSpPr txBox="1"/>
          <p:nvPr/>
        </p:nvSpPr>
        <p:spPr>
          <a:xfrm>
            <a:off x="8674610" y="4148328"/>
            <a:ext cx="1315211" cy="400110"/>
          </a:xfrm>
          <a:prstGeom prst="rect">
            <a:avLst/>
          </a:prstGeom>
          <a:solidFill>
            <a:schemeClr val="bg1"/>
          </a:solidFill>
        </p:spPr>
        <p:txBody>
          <a:bodyPr wrap="square" rtlCol="0">
            <a:spAutoFit/>
          </a:bodyPr>
          <a:lstStyle/>
          <a:p>
            <a:pPr algn="ctr"/>
            <a:r>
              <a:rPr lang="en-US" sz="2000" b="1" dirty="0">
                <a:solidFill>
                  <a:schemeClr val="accent3"/>
                </a:solidFill>
              </a:rPr>
              <a:t>Influence</a:t>
            </a:r>
          </a:p>
        </p:txBody>
      </p:sp>
      <p:sp>
        <p:nvSpPr>
          <p:cNvPr id="19" name="Oval 18">
            <a:extLst>
              <a:ext uri="{FF2B5EF4-FFF2-40B4-BE49-F238E27FC236}">
                <a16:creationId xmlns:a16="http://schemas.microsoft.com/office/drawing/2014/main" id="{AE9BA61C-EB4E-3BB5-2F26-71A37CFA25EA}"/>
              </a:ext>
            </a:extLst>
          </p:cNvPr>
          <p:cNvSpPr/>
          <p:nvPr/>
        </p:nvSpPr>
        <p:spPr>
          <a:xfrm>
            <a:off x="3916679" y="4657344"/>
            <a:ext cx="914400" cy="914400"/>
          </a:xfrm>
          <a:prstGeom prst="ellipse">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1</a:t>
            </a:r>
          </a:p>
        </p:txBody>
      </p:sp>
      <p:sp>
        <p:nvSpPr>
          <p:cNvPr id="20" name="Oval 19">
            <a:extLst>
              <a:ext uri="{FF2B5EF4-FFF2-40B4-BE49-F238E27FC236}">
                <a16:creationId xmlns:a16="http://schemas.microsoft.com/office/drawing/2014/main" id="{CBFB7793-2919-7369-3A29-0C8B3D20E445}"/>
              </a:ext>
            </a:extLst>
          </p:cNvPr>
          <p:cNvSpPr/>
          <p:nvPr/>
        </p:nvSpPr>
        <p:spPr>
          <a:xfrm>
            <a:off x="4773167" y="3279648"/>
            <a:ext cx="914400" cy="914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2</a:t>
            </a:r>
          </a:p>
        </p:txBody>
      </p:sp>
      <p:sp>
        <p:nvSpPr>
          <p:cNvPr id="21" name="Oval 20">
            <a:extLst>
              <a:ext uri="{FF2B5EF4-FFF2-40B4-BE49-F238E27FC236}">
                <a16:creationId xmlns:a16="http://schemas.microsoft.com/office/drawing/2014/main" id="{D8550970-28DB-B600-529B-16A04DE5933D}"/>
              </a:ext>
            </a:extLst>
          </p:cNvPr>
          <p:cNvSpPr/>
          <p:nvPr/>
        </p:nvSpPr>
        <p:spPr>
          <a:xfrm>
            <a:off x="6518148" y="327964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3</a:t>
            </a:r>
          </a:p>
        </p:txBody>
      </p:sp>
      <p:sp>
        <p:nvSpPr>
          <p:cNvPr id="22" name="Oval 21">
            <a:extLst>
              <a:ext uri="{FF2B5EF4-FFF2-40B4-BE49-F238E27FC236}">
                <a16:creationId xmlns:a16="http://schemas.microsoft.com/office/drawing/2014/main" id="{FB9AA3A6-BAD7-A16E-E458-FBA0C6F09562}"/>
              </a:ext>
            </a:extLst>
          </p:cNvPr>
          <p:cNvSpPr/>
          <p:nvPr/>
        </p:nvSpPr>
        <p:spPr>
          <a:xfrm>
            <a:off x="7360921" y="465734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4</a:t>
            </a:r>
          </a:p>
        </p:txBody>
      </p:sp>
      <p:cxnSp>
        <p:nvCxnSpPr>
          <p:cNvPr id="25" name="Straight Connector 24">
            <a:extLst>
              <a:ext uri="{FF2B5EF4-FFF2-40B4-BE49-F238E27FC236}">
                <a16:creationId xmlns:a16="http://schemas.microsoft.com/office/drawing/2014/main" id="{19B21CE9-F914-B33B-757A-3CCB1DB319D1}"/>
              </a:ext>
            </a:extLst>
          </p:cNvPr>
          <p:cNvCxnSpPr>
            <a:cxnSpLocks/>
            <a:endCxn id="27" idx="2"/>
          </p:cNvCxnSpPr>
          <p:nvPr/>
        </p:nvCxnSpPr>
        <p:spPr>
          <a:xfrm>
            <a:off x="7696200" y="1191768"/>
            <a:ext cx="1402082" cy="762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C827BE28-1763-55B8-39C7-A7DDD00D54F3}"/>
              </a:ext>
            </a:extLst>
          </p:cNvPr>
          <p:cNvSpPr/>
          <p:nvPr/>
        </p:nvSpPr>
        <p:spPr>
          <a:xfrm>
            <a:off x="9098282" y="1107948"/>
            <a:ext cx="182880"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Gill Sans MT" panose="020B0502020104020203" pitchFamily="34" charset="0"/>
            </a:endParaRPr>
          </a:p>
        </p:txBody>
      </p:sp>
      <p:cxnSp>
        <p:nvCxnSpPr>
          <p:cNvPr id="28" name="Straight Connector 27">
            <a:extLst>
              <a:ext uri="{FF2B5EF4-FFF2-40B4-BE49-F238E27FC236}">
                <a16:creationId xmlns:a16="http://schemas.microsoft.com/office/drawing/2014/main" id="{F49CD51C-E756-F7EF-C4FC-0A13AB3F90F2}"/>
              </a:ext>
            </a:extLst>
          </p:cNvPr>
          <p:cNvCxnSpPr>
            <a:cxnSpLocks/>
          </p:cNvCxnSpPr>
          <p:nvPr/>
        </p:nvCxnSpPr>
        <p:spPr>
          <a:xfrm flipV="1">
            <a:off x="10754100" y="3651504"/>
            <a:ext cx="0" cy="7520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530F90B-8C1D-869F-8E3B-4AAFA9D0838B}"/>
              </a:ext>
            </a:extLst>
          </p:cNvPr>
          <p:cNvSpPr/>
          <p:nvPr/>
        </p:nvSpPr>
        <p:spPr>
          <a:xfrm>
            <a:off x="10662660" y="3548306"/>
            <a:ext cx="182880" cy="18288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Gill Sans MT" panose="020B0502020104020203" pitchFamily="34" charset="0"/>
            </a:endParaRPr>
          </a:p>
        </p:txBody>
      </p:sp>
      <p:cxnSp>
        <p:nvCxnSpPr>
          <p:cNvPr id="30" name="Straight Connector 29">
            <a:extLst>
              <a:ext uri="{FF2B5EF4-FFF2-40B4-BE49-F238E27FC236}">
                <a16:creationId xmlns:a16="http://schemas.microsoft.com/office/drawing/2014/main" id="{ACE90624-9ECC-616B-4A31-DC3C76431364}"/>
              </a:ext>
            </a:extLst>
          </p:cNvPr>
          <p:cNvCxnSpPr>
            <a:cxnSpLocks/>
          </p:cNvCxnSpPr>
          <p:nvPr/>
        </p:nvCxnSpPr>
        <p:spPr>
          <a:xfrm flipV="1">
            <a:off x="3110483" y="1184148"/>
            <a:ext cx="1399032" cy="762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F19CB26F-6659-5B2E-446E-AC87CD0474C9}"/>
              </a:ext>
            </a:extLst>
          </p:cNvPr>
          <p:cNvSpPr/>
          <p:nvPr/>
        </p:nvSpPr>
        <p:spPr>
          <a:xfrm>
            <a:off x="2941320" y="1117092"/>
            <a:ext cx="182880" cy="182880"/>
          </a:xfrm>
          <a:prstGeom prst="ellipse">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Gill Sans MT" panose="020B0502020104020203" pitchFamily="34" charset="0"/>
            </a:endParaRPr>
          </a:p>
        </p:txBody>
      </p:sp>
      <p:cxnSp>
        <p:nvCxnSpPr>
          <p:cNvPr id="35" name="Straight Connector 34">
            <a:extLst>
              <a:ext uri="{FF2B5EF4-FFF2-40B4-BE49-F238E27FC236}">
                <a16:creationId xmlns:a16="http://schemas.microsoft.com/office/drawing/2014/main" id="{2A733CAD-2180-FFBB-02B6-FDAFEFA60C34}"/>
              </a:ext>
            </a:extLst>
          </p:cNvPr>
          <p:cNvCxnSpPr>
            <a:cxnSpLocks/>
          </p:cNvCxnSpPr>
          <p:nvPr/>
        </p:nvCxnSpPr>
        <p:spPr>
          <a:xfrm>
            <a:off x="1441705" y="3599009"/>
            <a:ext cx="0" cy="743278"/>
          </a:xfrm>
          <a:prstGeom prst="line">
            <a:avLst/>
          </a:prstGeom>
          <a:ln w="28575">
            <a:solidFill>
              <a:srgbClr val="0052A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DE9328B-CA1E-E237-BEE3-7A3F7C354D84}"/>
              </a:ext>
            </a:extLst>
          </p:cNvPr>
          <p:cNvSpPr/>
          <p:nvPr/>
        </p:nvSpPr>
        <p:spPr>
          <a:xfrm>
            <a:off x="1355981" y="3496746"/>
            <a:ext cx="182880" cy="182880"/>
          </a:xfrm>
          <a:prstGeom prst="ellipse">
            <a:avLst/>
          </a:prstGeom>
          <a:solidFill>
            <a:srgbClr val="005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Gill Sans MT" panose="020B0502020104020203" pitchFamily="34" charset="0"/>
            </a:endParaRPr>
          </a:p>
        </p:txBody>
      </p:sp>
      <p:sp>
        <p:nvSpPr>
          <p:cNvPr id="37" name="TextBox 36">
            <a:extLst>
              <a:ext uri="{FF2B5EF4-FFF2-40B4-BE49-F238E27FC236}">
                <a16:creationId xmlns:a16="http://schemas.microsoft.com/office/drawing/2014/main" id="{C5F4E3A5-32B6-C002-0498-F5DDDA96280F}"/>
              </a:ext>
            </a:extLst>
          </p:cNvPr>
          <p:cNvSpPr txBox="1"/>
          <p:nvPr/>
        </p:nvSpPr>
        <p:spPr>
          <a:xfrm>
            <a:off x="339086" y="1037671"/>
            <a:ext cx="2548128" cy="830997"/>
          </a:xfrm>
          <a:prstGeom prst="rect">
            <a:avLst/>
          </a:prstGeom>
          <a:noFill/>
        </p:spPr>
        <p:txBody>
          <a:bodyPr wrap="square" rtlCol="0">
            <a:spAutoFit/>
          </a:bodyPr>
          <a:lstStyle/>
          <a:p>
            <a:pPr algn="r"/>
            <a:r>
              <a:rPr lang="en-US" sz="1600" b="1" dirty="0">
                <a:solidFill>
                  <a:schemeClr val="accent6">
                    <a:lumMod val="75000"/>
                  </a:schemeClr>
                </a:solidFill>
                <a:latin typeface="Gill Sans MT" panose="020B0502020104020203" pitchFamily="34" charset="0"/>
              </a:rPr>
              <a:t>Serve</a:t>
            </a:r>
            <a:r>
              <a:rPr lang="en-US" sz="1600" dirty="0">
                <a:latin typeface="Gill Sans MT" panose="020B0502020104020203" pitchFamily="34" charset="0"/>
              </a:rPr>
              <a:t> the education community by providing your unique expertise</a:t>
            </a:r>
          </a:p>
        </p:txBody>
      </p:sp>
      <p:sp>
        <p:nvSpPr>
          <p:cNvPr id="38" name="TextBox 37">
            <a:extLst>
              <a:ext uri="{FF2B5EF4-FFF2-40B4-BE49-F238E27FC236}">
                <a16:creationId xmlns:a16="http://schemas.microsoft.com/office/drawing/2014/main" id="{717EF7DB-2019-EF07-F3FE-BF094888EF17}"/>
              </a:ext>
            </a:extLst>
          </p:cNvPr>
          <p:cNvSpPr txBox="1"/>
          <p:nvPr/>
        </p:nvSpPr>
        <p:spPr>
          <a:xfrm>
            <a:off x="9332215" y="1055429"/>
            <a:ext cx="2712724" cy="830997"/>
          </a:xfrm>
          <a:prstGeom prst="rect">
            <a:avLst/>
          </a:prstGeom>
          <a:noFill/>
        </p:spPr>
        <p:txBody>
          <a:bodyPr wrap="square" rtlCol="0">
            <a:spAutoFit/>
          </a:bodyPr>
          <a:lstStyle/>
          <a:p>
            <a:r>
              <a:rPr lang="en-US" sz="1600" dirty="0">
                <a:latin typeface="Gill Sans MT" panose="020B0502020104020203" pitchFamily="34" charset="0"/>
              </a:rPr>
              <a:t>Be exposed to new </a:t>
            </a:r>
            <a:r>
              <a:rPr lang="en-US" sz="1600" b="1" dirty="0">
                <a:solidFill>
                  <a:schemeClr val="accent4"/>
                </a:solidFill>
                <a:latin typeface="Gill Sans MT" panose="020B0502020104020203" pitchFamily="34" charset="0"/>
              </a:rPr>
              <a:t>innovative ideas</a:t>
            </a:r>
            <a:r>
              <a:rPr lang="en-US" sz="1600" dirty="0">
                <a:latin typeface="Gill Sans MT" panose="020B0502020104020203" pitchFamily="34" charset="0"/>
              </a:rPr>
              <a:t> to expand and enhance education</a:t>
            </a:r>
          </a:p>
        </p:txBody>
      </p:sp>
      <p:sp>
        <p:nvSpPr>
          <p:cNvPr id="39" name="TextBox 38">
            <a:extLst>
              <a:ext uri="{FF2B5EF4-FFF2-40B4-BE49-F238E27FC236}">
                <a16:creationId xmlns:a16="http://schemas.microsoft.com/office/drawing/2014/main" id="{06A1ECD7-2BB6-0095-5B2D-E97BDAFAA69B}"/>
              </a:ext>
            </a:extLst>
          </p:cNvPr>
          <p:cNvSpPr txBox="1"/>
          <p:nvPr/>
        </p:nvSpPr>
        <p:spPr>
          <a:xfrm>
            <a:off x="9591288" y="2539382"/>
            <a:ext cx="2508504" cy="830997"/>
          </a:xfrm>
          <a:prstGeom prst="rect">
            <a:avLst/>
          </a:prstGeom>
          <a:noFill/>
        </p:spPr>
        <p:txBody>
          <a:bodyPr wrap="square" rtlCol="0">
            <a:spAutoFit/>
          </a:bodyPr>
          <a:lstStyle/>
          <a:p>
            <a:pPr algn="ctr"/>
            <a:r>
              <a:rPr lang="en-US" sz="1600" b="1" dirty="0">
                <a:solidFill>
                  <a:schemeClr val="bg1">
                    <a:lumMod val="65000"/>
                  </a:schemeClr>
                </a:solidFill>
                <a:latin typeface="Gill Sans MT" panose="020B0502020104020203" pitchFamily="34" charset="0"/>
              </a:rPr>
              <a:t>Make recommendations </a:t>
            </a:r>
            <a:r>
              <a:rPr lang="en-US" sz="1600" dirty="0">
                <a:latin typeface="Gill Sans MT" panose="020B0502020104020203" pitchFamily="34" charset="0"/>
              </a:rPr>
              <a:t>to the Department on which projects to fund</a:t>
            </a:r>
          </a:p>
        </p:txBody>
      </p:sp>
      <p:sp>
        <p:nvSpPr>
          <p:cNvPr id="40" name="TextBox 39">
            <a:extLst>
              <a:ext uri="{FF2B5EF4-FFF2-40B4-BE49-F238E27FC236}">
                <a16:creationId xmlns:a16="http://schemas.microsoft.com/office/drawing/2014/main" id="{1D858A3C-D2E9-3C9A-C143-FED0C66D986C}"/>
              </a:ext>
            </a:extLst>
          </p:cNvPr>
          <p:cNvSpPr txBox="1"/>
          <p:nvPr/>
        </p:nvSpPr>
        <p:spPr>
          <a:xfrm>
            <a:off x="134687" y="2511873"/>
            <a:ext cx="2614036" cy="830997"/>
          </a:xfrm>
          <a:prstGeom prst="rect">
            <a:avLst/>
          </a:prstGeom>
          <a:noFill/>
        </p:spPr>
        <p:txBody>
          <a:bodyPr wrap="square" rtlCol="0">
            <a:spAutoFit/>
          </a:bodyPr>
          <a:lstStyle/>
          <a:p>
            <a:pPr algn="ctr"/>
            <a:r>
              <a:rPr lang="en-US" sz="1600" b="1" dirty="0">
                <a:solidFill>
                  <a:srgbClr val="0052A2"/>
                </a:solidFill>
                <a:latin typeface="Gill Sans MT" panose="020B0502020104020203" pitchFamily="34" charset="0"/>
              </a:rPr>
              <a:t>Network</a:t>
            </a:r>
            <a:r>
              <a:rPr lang="en-US" sz="1600" dirty="0">
                <a:latin typeface="Gill Sans MT" panose="020B0502020104020203" pitchFamily="34" charset="0"/>
              </a:rPr>
              <a:t> with and </a:t>
            </a:r>
            <a:r>
              <a:rPr lang="en-US" sz="1600" b="1" dirty="0">
                <a:solidFill>
                  <a:srgbClr val="0052A2"/>
                </a:solidFill>
                <a:latin typeface="Gill Sans MT" panose="020B0502020104020203" pitchFamily="34" charset="0"/>
              </a:rPr>
              <a:t>learn </a:t>
            </a:r>
            <a:r>
              <a:rPr lang="en-US" sz="1600" dirty="0">
                <a:latin typeface="Gill Sans MT" panose="020B0502020104020203" pitchFamily="34" charset="0"/>
              </a:rPr>
              <a:t>from other noted education colleagues</a:t>
            </a:r>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Benefits of Being a Peer Reviewer </a:t>
            </a:r>
          </a:p>
        </p:txBody>
      </p:sp>
      <p:sp>
        <p:nvSpPr>
          <p:cNvPr id="60" name="TextBox 59">
            <a:extLst>
              <a:ext uri="{FF2B5EF4-FFF2-40B4-BE49-F238E27FC236}">
                <a16:creationId xmlns:a16="http://schemas.microsoft.com/office/drawing/2014/main" id="{6A57EDFF-DFB2-CD57-A787-5F67F7D4CD6C}"/>
              </a:ext>
            </a:extLst>
          </p:cNvPr>
          <p:cNvSpPr txBox="1"/>
          <p:nvPr/>
        </p:nvSpPr>
        <p:spPr>
          <a:xfrm>
            <a:off x="4948804" y="5011054"/>
            <a:ext cx="2351154" cy="830997"/>
          </a:xfrm>
          <a:prstGeom prst="rect">
            <a:avLst/>
          </a:prstGeom>
          <a:noFill/>
        </p:spPr>
        <p:txBody>
          <a:bodyPr wrap="square" rtlCol="0">
            <a:spAutoFit/>
          </a:bodyPr>
          <a:lstStyle/>
          <a:p>
            <a:pPr algn="ctr"/>
            <a:r>
              <a:rPr lang="en-US" sz="2400" b="1" dirty="0">
                <a:latin typeface="Gill Sans MT" panose="020B0502020104020203" pitchFamily="34" charset="0"/>
              </a:rPr>
              <a:t>Peer Reviewer Benefits</a:t>
            </a:r>
          </a:p>
        </p:txBody>
      </p:sp>
      <p:pic>
        <p:nvPicPr>
          <p:cNvPr id="62" name="Graphic 61" descr="Customer review outline">
            <a:extLst>
              <a:ext uri="{FF2B5EF4-FFF2-40B4-BE49-F238E27FC236}">
                <a16:creationId xmlns:a16="http://schemas.microsoft.com/office/drawing/2014/main" id="{107380DC-EF81-04C9-C7AC-AE868E3295E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67181" y="4154424"/>
            <a:ext cx="914400" cy="914400"/>
          </a:xfrm>
          <a:prstGeom prst="rect">
            <a:avLst/>
          </a:prstGeom>
        </p:spPr>
      </p:pic>
      <p:pic>
        <p:nvPicPr>
          <p:cNvPr id="63" name="Picture 2" descr="United States Department of Education - Wikipedia">
            <a:extLst>
              <a:ext uri="{FF2B5EF4-FFF2-40B4-BE49-F238E27FC236}">
                <a16:creationId xmlns:a16="http://schemas.microsoft.com/office/drawing/2014/main" id="{8613E937-E3B5-18D4-220C-6DC0970CF7F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26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2A2"/>
        </a:solidFill>
        <a:effectLst/>
      </p:bgPr>
    </p:bg>
    <p:spTree>
      <p:nvGrpSpPr>
        <p:cNvPr id="1" name=""/>
        <p:cNvGrpSpPr/>
        <p:nvPr/>
      </p:nvGrpSpPr>
      <p:grpSpPr>
        <a:xfrm>
          <a:off x="0" y="0"/>
          <a:ext cx="0" cy="0"/>
          <a:chOff x="0" y="0"/>
          <a:chExt cx="0" cy="0"/>
        </a:xfrm>
      </p:grpSpPr>
      <p:sp>
        <p:nvSpPr>
          <p:cNvPr id="5" name="Trapezoid 4">
            <a:extLst>
              <a:ext uri="{FF2B5EF4-FFF2-40B4-BE49-F238E27FC236}">
                <a16:creationId xmlns:a16="http://schemas.microsoft.com/office/drawing/2014/main" id="{8F47D1AE-142A-756F-F808-52F11CA1577A}"/>
              </a:ext>
            </a:extLst>
          </p:cNvPr>
          <p:cNvSpPr/>
          <p:nvPr/>
        </p:nvSpPr>
        <p:spPr>
          <a:xfrm>
            <a:off x="-294511" y="5028299"/>
            <a:ext cx="8928165" cy="840283"/>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2815D3-5F37-C6E1-798E-3AC0FDFD9575}"/>
              </a:ext>
            </a:extLst>
          </p:cNvPr>
          <p:cNvSpPr txBox="1"/>
          <p:nvPr/>
        </p:nvSpPr>
        <p:spPr>
          <a:xfrm>
            <a:off x="1018870" y="5119810"/>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Selection &amp; Requirements </a:t>
            </a:r>
          </a:p>
        </p:txBody>
      </p:sp>
      <p:pic>
        <p:nvPicPr>
          <p:cNvPr id="2" name="Graphic 1" descr="Checklist outline">
            <a:extLst>
              <a:ext uri="{FF2B5EF4-FFF2-40B4-BE49-F238E27FC236}">
                <a16:creationId xmlns:a16="http://schemas.microsoft.com/office/drawing/2014/main" id="{DB160851-FFE3-A476-B59D-33ACB9A7E2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40" y="5077215"/>
            <a:ext cx="731520" cy="731520"/>
          </a:xfrm>
          <a:prstGeom prst="rect">
            <a:avLst/>
          </a:prstGeom>
        </p:spPr>
      </p:pic>
    </p:spTree>
    <p:extLst>
      <p:ext uri="{BB962C8B-B14F-4D97-AF65-F5344CB8AC3E}">
        <p14:creationId xmlns:p14="http://schemas.microsoft.com/office/powerpoint/2010/main" val="118834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97A4FD-B287-1375-9E10-796D35198087}"/>
              </a:ext>
            </a:extLst>
          </p:cNvPr>
          <p:cNvSpPr/>
          <p:nvPr/>
        </p:nvSpPr>
        <p:spPr>
          <a:xfrm>
            <a:off x="1428750" y="1563260"/>
            <a:ext cx="9324975" cy="34033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Peer Reviewer Selection</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4B580F-F9A1-F0D7-4759-7558B4D790E1}"/>
              </a:ext>
            </a:extLst>
          </p:cNvPr>
          <p:cNvSpPr txBox="1"/>
          <p:nvPr/>
        </p:nvSpPr>
        <p:spPr>
          <a:xfrm>
            <a:off x="261557" y="1054789"/>
            <a:ext cx="1158469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ill Sans MT" panose="020B0502020104020203" pitchFamily="34" charset="0"/>
              </a:rPr>
              <a:t>The Department is organized by program offices, which oversee specific </a:t>
            </a:r>
            <a:r>
              <a:rPr lang="en-US" b="1" dirty="0">
                <a:latin typeface="Gill Sans MT" panose="020B0502020104020203" pitchFamily="34" charset="0"/>
              </a:rPr>
              <a:t>programs</a:t>
            </a:r>
            <a:r>
              <a:rPr lang="en-US" dirty="0">
                <a:latin typeface="Gill Sans MT" panose="020B0502020104020203" pitchFamily="34" charset="0"/>
              </a:rPr>
              <a:t> (grant competitions) </a:t>
            </a:r>
          </a:p>
        </p:txBody>
      </p:sp>
      <p:pic>
        <p:nvPicPr>
          <p:cNvPr id="5" name="Picture 2" descr="United States Department of Education - Wikipedia">
            <a:extLst>
              <a:ext uri="{FF2B5EF4-FFF2-40B4-BE49-F238E27FC236}">
                <a16:creationId xmlns:a16="http://schemas.microsoft.com/office/drawing/2014/main" id="{4DF30048-C0DF-9282-8065-D6693C7D236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95500" y="2957656"/>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3A86EA-9E72-7A77-7241-E7ED03C8EBA3}"/>
              </a:ext>
            </a:extLst>
          </p:cNvPr>
          <p:cNvSpPr txBox="1"/>
          <p:nvPr/>
        </p:nvSpPr>
        <p:spPr>
          <a:xfrm>
            <a:off x="1440955" y="1533215"/>
            <a:ext cx="1179576" cy="307777"/>
          </a:xfrm>
          <a:prstGeom prst="rect">
            <a:avLst/>
          </a:prstGeom>
          <a:noFill/>
        </p:spPr>
        <p:txBody>
          <a:bodyPr wrap="square" rtlCol="0">
            <a:spAutoFit/>
          </a:bodyPr>
          <a:lstStyle/>
          <a:p>
            <a:r>
              <a:rPr lang="en-US" sz="1400" i="1" dirty="0">
                <a:solidFill>
                  <a:srgbClr val="0052A2"/>
                </a:solidFill>
              </a:rPr>
              <a:t>Example</a:t>
            </a:r>
            <a:endParaRPr lang="en-US" i="1" dirty="0">
              <a:solidFill>
                <a:srgbClr val="0052A2"/>
              </a:solidFill>
            </a:endParaRPr>
          </a:p>
        </p:txBody>
      </p:sp>
      <p:cxnSp>
        <p:nvCxnSpPr>
          <p:cNvPr id="11" name="Straight Connector 10">
            <a:extLst>
              <a:ext uri="{FF2B5EF4-FFF2-40B4-BE49-F238E27FC236}">
                <a16:creationId xmlns:a16="http://schemas.microsoft.com/office/drawing/2014/main" id="{6D72A2A6-A82D-DAA6-C005-9A3C0EF5926A}"/>
              </a:ext>
            </a:extLst>
          </p:cNvPr>
          <p:cNvCxnSpPr/>
          <p:nvPr/>
        </p:nvCxnSpPr>
        <p:spPr>
          <a:xfrm>
            <a:off x="2827020" y="3323416"/>
            <a:ext cx="71361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1A57DC-282A-E909-C6CB-A6704D7B8C29}"/>
              </a:ext>
            </a:extLst>
          </p:cNvPr>
          <p:cNvCxnSpPr>
            <a:cxnSpLocks/>
          </p:cNvCxnSpPr>
          <p:nvPr/>
        </p:nvCxnSpPr>
        <p:spPr>
          <a:xfrm>
            <a:off x="3540629" y="2569829"/>
            <a:ext cx="0" cy="148456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B16EA7B-906E-BE9E-3276-357ACDF3DCDB}"/>
              </a:ext>
            </a:extLst>
          </p:cNvPr>
          <p:cNvSpPr txBox="1"/>
          <p:nvPr/>
        </p:nvSpPr>
        <p:spPr>
          <a:xfrm>
            <a:off x="1486764" y="4671964"/>
            <a:ext cx="5995617" cy="276999"/>
          </a:xfrm>
          <a:prstGeom prst="rect">
            <a:avLst/>
          </a:prstGeom>
          <a:noFill/>
        </p:spPr>
        <p:txBody>
          <a:bodyPr wrap="square" rtlCol="0">
            <a:spAutoFit/>
          </a:bodyPr>
          <a:lstStyle/>
          <a:p>
            <a:r>
              <a:rPr lang="en-US" sz="1200" i="1" dirty="0">
                <a:solidFill>
                  <a:srgbClr val="0052A2"/>
                </a:solidFill>
              </a:rPr>
              <a:t>Note: This is illustrative, not exhaustive of all Program offices or Programs</a:t>
            </a:r>
            <a:endParaRPr lang="en-US" sz="1600" i="1" dirty="0">
              <a:solidFill>
                <a:srgbClr val="0052A2"/>
              </a:solidFill>
            </a:endParaRPr>
          </a:p>
        </p:txBody>
      </p:sp>
      <p:cxnSp>
        <p:nvCxnSpPr>
          <p:cNvPr id="24" name="Straight Connector 23">
            <a:extLst>
              <a:ext uri="{FF2B5EF4-FFF2-40B4-BE49-F238E27FC236}">
                <a16:creationId xmlns:a16="http://schemas.microsoft.com/office/drawing/2014/main" id="{C1D961F5-F97A-18C6-B5BF-05663CC5B5C4}"/>
              </a:ext>
            </a:extLst>
          </p:cNvPr>
          <p:cNvCxnSpPr/>
          <p:nvPr/>
        </p:nvCxnSpPr>
        <p:spPr>
          <a:xfrm>
            <a:off x="3540628" y="2567551"/>
            <a:ext cx="7456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EA25DD-0BEA-C2EC-2388-E93B980AD907}"/>
              </a:ext>
            </a:extLst>
          </p:cNvPr>
          <p:cNvCxnSpPr/>
          <p:nvPr/>
        </p:nvCxnSpPr>
        <p:spPr>
          <a:xfrm>
            <a:off x="3540630" y="3320367"/>
            <a:ext cx="7456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589D2E-FF5A-2241-863A-E3E4069DF4AF}"/>
              </a:ext>
            </a:extLst>
          </p:cNvPr>
          <p:cNvCxnSpPr/>
          <p:nvPr/>
        </p:nvCxnSpPr>
        <p:spPr>
          <a:xfrm>
            <a:off x="3540628" y="4054398"/>
            <a:ext cx="7456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321DBDB-9009-D7F0-E327-5FF77635CDDF}"/>
              </a:ext>
            </a:extLst>
          </p:cNvPr>
          <p:cNvSpPr txBox="1"/>
          <p:nvPr/>
        </p:nvSpPr>
        <p:spPr>
          <a:xfrm>
            <a:off x="4197348" y="3038598"/>
            <a:ext cx="2468881" cy="523220"/>
          </a:xfrm>
          <a:prstGeom prst="rect">
            <a:avLst/>
          </a:prstGeom>
          <a:noFill/>
        </p:spPr>
        <p:txBody>
          <a:bodyPr wrap="square" rtlCol="0">
            <a:spAutoFit/>
          </a:bodyPr>
          <a:lstStyle/>
          <a:p>
            <a:pPr algn="ctr"/>
            <a:r>
              <a:rPr lang="en-US" sz="1400" i="1" dirty="0">
                <a:latin typeface="Tahoma" panose="020B0604030504040204" pitchFamily="34" charset="0"/>
                <a:ea typeface="Tahoma" panose="020B0604030504040204" pitchFamily="34" charset="0"/>
                <a:cs typeface="Tahoma" panose="020B0604030504040204" pitchFamily="34" charset="0"/>
              </a:rPr>
              <a:t>Office of Elementary &amp; Secondary Education </a:t>
            </a:r>
          </a:p>
        </p:txBody>
      </p:sp>
      <p:sp>
        <p:nvSpPr>
          <p:cNvPr id="34" name="TextBox 33">
            <a:extLst>
              <a:ext uri="{FF2B5EF4-FFF2-40B4-BE49-F238E27FC236}">
                <a16:creationId xmlns:a16="http://schemas.microsoft.com/office/drawing/2014/main" id="{7A9B96FE-410E-2E65-7224-8F2EF3AD9599}"/>
              </a:ext>
            </a:extLst>
          </p:cNvPr>
          <p:cNvSpPr txBox="1"/>
          <p:nvPr/>
        </p:nvSpPr>
        <p:spPr>
          <a:xfrm>
            <a:off x="4166685" y="2309872"/>
            <a:ext cx="2530206" cy="523220"/>
          </a:xfrm>
          <a:prstGeom prst="rect">
            <a:avLst/>
          </a:prstGeom>
          <a:noFill/>
        </p:spPr>
        <p:txBody>
          <a:bodyPr wrap="square" rtlCol="0">
            <a:spAutoFit/>
          </a:bodyPr>
          <a:lstStyle/>
          <a:p>
            <a:pPr algn="ctr"/>
            <a:r>
              <a:rPr lang="en-US" sz="1400" i="1" dirty="0">
                <a:latin typeface="Tahoma" panose="020B0604030504040204" pitchFamily="34" charset="0"/>
                <a:ea typeface="Tahoma" panose="020B0604030504040204" pitchFamily="34" charset="0"/>
                <a:cs typeface="Tahoma" panose="020B0604030504040204" pitchFamily="34" charset="0"/>
              </a:rPr>
              <a:t>Office of Postsecondary Education </a:t>
            </a:r>
          </a:p>
        </p:txBody>
      </p:sp>
      <p:sp>
        <p:nvSpPr>
          <p:cNvPr id="41" name="TextBox 40">
            <a:extLst>
              <a:ext uri="{FF2B5EF4-FFF2-40B4-BE49-F238E27FC236}">
                <a16:creationId xmlns:a16="http://schemas.microsoft.com/office/drawing/2014/main" id="{A618D281-6167-9380-4210-917D570F8E90}"/>
              </a:ext>
            </a:extLst>
          </p:cNvPr>
          <p:cNvSpPr txBox="1"/>
          <p:nvPr/>
        </p:nvSpPr>
        <p:spPr>
          <a:xfrm>
            <a:off x="4197348" y="3794161"/>
            <a:ext cx="2468881" cy="738664"/>
          </a:xfrm>
          <a:prstGeom prst="rect">
            <a:avLst/>
          </a:prstGeom>
          <a:noFill/>
        </p:spPr>
        <p:txBody>
          <a:bodyPr wrap="square" rtlCol="0">
            <a:spAutoFit/>
          </a:bodyPr>
          <a:lstStyle/>
          <a:p>
            <a:pPr algn="ctr"/>
            <a:r>
              <a:rPr lang="en-US" sz="1400" i="1" dirty="0">
                <a:latin typeface="Tahoma" panose="020B0604030504040204" pitchFamily="34" charset="0"/>
                <a:ea typeface="Tahoma" panose="020B0604030504040204" pitchFamily="34" charset="0"/>
                <a:cs typeface="Tahoma" panose="020B0604030504040204" pitchFamily="34" charset="0"/>
              </a:rPr>
              <a:t>Office of Special Education and Rehabilitative Services</a:t>
            </a:r>
          </a:p>
          <a:p>
            <a:pPr algn="ctr"/>
            <a:endParaRPr lang="en-US" sz="1400" i="1" dirty="0">
              <a:latin typeface="Tahoma" panose="020B0604030504040204" pitchFamily="34" charset="0"/>
              <a:ea typeface="Tahoma" panose="020B0604030504040204" pitchFamily="34" charset="0"/>
              <a:cs typeface="Tahoma" panose="020B0604030504040204" pitchFamily="34" charset="0"/>
            </a:endParaRPr>
          </a:p>
        </p:txBody>
      </p:sp>
      <p:cxnSp>
        <p:nvCxnSpPr>
          <p:cNvPr id="42" name="Straight Connector 41">
            <a:extLst>
              <a:ext uri="{FF2B5EF4-FFF2-40B4-BE49-F238E27FC236}">
                <a16:creationId xmlns:a16="http://schemas.microsoft.com/office/drawing/2014/main" id="{7430A18C-94F3-341A-4A3F-26D8B789F972}"/>
              </a:ext>
            </a:extLst>
          </p:cNvPr>
          <p:cNvCxnSpPr/>
          <p:nvPr/>
        </p:nvCxnSpPr>
        <p:spPr>
          <a:xfrm>
            <a:off x="6740989" y="3332396"/>
            <a:ext cx="7456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91BB2BB-0121-FC4B-FA5B-BF7E0ACF6879}"/>
              </a:ext>
            </a:extLst>
          </p:cNvPr>
          <p:cNvSpPr txBox="1"/>
          <p:nvPr/>
        </p:nvSpPr>
        <p:spPr>
          <a:xfrm>
            <a:off x="8065732" y="2266840"/>
            <a:ext cx="2468881" cy="738664"/>
          </a:xfrm>
          <a:prstGeom prst="rect">
            <a:avLst/>
          </a:prstGeom>
          <a:noFill/>
        </p:spPr>
        <p:txBody>
          <a:bodyPr wrap="square" rtlCol="0">
            <a:spAutoFit/>
          </a:bodyPr>
          <a:lstStyle/>
          <a:p>
            <a:pPr algn="ctr"/>
            <a:r>
              <a:rPr lang="en-US" sz="1400" i="1" dirty="0">
                <a:latin typeface="Tahoma" panose="020B0604030504040204" pitchFamily="34" charset="0"/>
                <a:ea typeface="Tahoma" panose="020B0604030504040204" pitchFamily="34" charset="0"/>
                <a:cs typeface="Tahoma" panose="020B0604030504040204" pitchFamily="34" charset="0"/>
              </a:rPr>
              <a:t>Education Innovation &amp; Research </a:t>
            </a:r>
          </a:p>
          <a:p>
            <a:pPr algn="ctr"/>
            <a:r>
              <a:rPr lang="en-US" sz="1400" i="1" dirty="0">
                <a:latin typeface="Tahoma" panose="020B0604030504040204" pitchFamily="34" charset="0"/>
                <a:ea typeface="Tahoma" panose="020B0604030504040204" pitchFamily="34" charset="0"/>
                <a:cs typeface="Tahoma" panose="020B0604030504040204" pitchFamily="34" charset="0"/>
              </a:rPr>
              <a:t>(EIR)</a:t>
            </a:r>
          </a:p>
        </p:txBody>
      </p:sp>
      <p:cxnSp>
        <p:nvCxnSpPr>
          <p:cNvPr id="44" name="Straight Connector 43">
            <a:extLst>
              <a:ext uri="{FF2B5EF4-FFF2-40B4-BE49-F238E27FC236}">
                <a16:creationId xmlns:a16="http://schemas.microsoft.com/office/drawing/2014/main" id="{2197FDB6-3BBE-39A0-AF6F-8C16290622B9}"/>
              </a:ext>
            </a:extLst>
          </p:cNvPr>
          <p:cNvCxnSpPr>
            <a:cxnSpLocks/>
          </p:cNvCxnSpPr>
          <p:nvPr/>
        </p:nvCxnSpPr>
        <p:spPr>
          <a:xfrm>
            <a:off x="7486614" y="2628353"/>
            <a:ext cx="0" cy="14260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8F9E450-EF1D-0F2D-9D16-F5F58521CB49}"/>
              </a:ext>
            </a:extLst>
          </p:cNvPr>
          <p:cNvCxnSpPr/>
          <p:nvPr/>
        </p:nvCxnSpPr>
        <p:spPr>
          <a:xfrm>
            <a:off x="7482381" y="2624188"/>
            <a:ext cx="7456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03155C0-E9AB-C7E8-AB0C-72895B69F639}"/>
              </a:ext>
            </a:extLst>
          </p:cNvPr>
          <p:cNvCxnSpPr/>
          <p:nvPr/>
        </p:nvCxnSpPr>
        <p:spPr>
          <a:xfrm>
            <a:off x="7482381" y="4054398"/>
            <a:ext cx="7456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46995E9-F0E2-DFD7-0310-C94DC4FEEC86}"/>
              </a:ext>
            </a:extLst>
          </p:cNvPr>
          <p:cNvSpPr txBox="1"/>
          <p:nvPr/>
        </p:nvSpPr>
        <p:spPr>
          <a:xfrm>
            <a:off x="7989532" y="3792788"/>
            <a:ext cx="2468881" cy="738664"/>
          </a:xfrm>
          <a:prstGeom prst="rect">
            <a:avLst/>
          </a:prstGeom>
          <a:noFill/>
        </p:spPr>
        <p:txBody>
          <a:bodyPr wrap="square" rtlCol="0">
            <a:spAutoFit/>
          </a:bodyPr>
          <a:lstStyle/>
          <a:p>
            <a:pPr algn="ctr"/>
            <a:r>
              <a:rPr lang="en-US" sz="1400" i="1" dirty="0">
                <a:latin typeface="Tahoma" panose="020B0604030504040204" pitchFamily="34" charset="0"/>
                <a:ea typeface="Tahoma" panose="020B0604030504040204" pitchFamily="34" charset="0"/>
                <a:cs typeface="Tahoma" panose="020B0604030504040204" pitchFamily="34" charset="0"/>
              </a:rPr>
              <a:t>Magnet Schools </a:t>
            </a:r>
          </a:p>
          <a:p>
            <a:pPr algn="ctr"/>
            <a:r>
              <a:rPr lang="en-US" sz="1400" i="1" dirty="0">
                <a:latin typeface="Tahoma" panose="020B0604030504040204" pitchFamily="34" charset="0"/>
                <a:ea typeface="Tahoma" panose="020B0604030504040204" pitchFamily="34" charset="0"/>
                <a:cs typeface="Tahoma" panose="020B0604030504040204" pitchFamily="34" charset="0"/>
              </a:rPr>
              <a:t>Assistance Program</a:t>
            </a:r>
          </a:p>
          <a:p>
            <a:pPr algn="ctr"/>
            <a:r>
              <a:rPr lang="en-US" sz="1400" i="1" dirty="0">
                <a:latin typeface="Tahoma" panose="020B0604030504040204" pitchFamily="34" charset="0"/>
                <a:ea typeface="Tahoma" panose="020B0604030504040204" pitchFamily="34" charset="0"/>
                <a:cs typeface="Tahoma" panose="020B0604030504040204" pitchFamily="34" charset="0"/>
              </a:rPr>
              <a:t>(MSAP)</a:t>
            </a:r>
          </a:p>
        </p:txBody>
      </p:sp>
      <p:sp>
        <p:nvSpPr>
          <p:cNvPr id="52" name="TextBox 51">
            <a:extLst>
              <a:ext uri="{FF2B5EF4-FFF2-40B4-BE49-F238E27FC236}">
                <a16:creationId xmlns:a16="http://schemas.microsoft.com/office/drawing/2014/main" id="{5F57FC48-7602-15D0-4222-171B9BA33F15}"/>
              </a:ext>
            </a:extLst>
          </p:cNvPr>
          <p:cNvSpPr txBox="1"/>
          <p:nvPr/>
        </p:nvSpPr>
        <p:spPr>
          <a:xfrm>
            <a:off x="4462797" y="1709520"/>
            <a:ext cx="1504146" cy="307777"/>
          </a:xfrm>
          <a:prstGeom prst="rect">
            <a:avLst/>
          </a:prstGeom>
          <a:noFill/>
        </p:spPr>
        <p:txBody>
          <a:bodyPr wrap="square" rtlCol="0">
            <a:spAutoFit/>
          </a:bodyPr>
          <a:lstStyle/>
          <a:p>
            <a:pPr algn="ctr"/>
            <a:r>
              <a:rPr lang="en-US" sz="1400" b="1" i="1" dirty="0">
                <a:solidFill>
                  <a:srgbClr val="0052A2"/>
                </a:solidFill>
              </a:rPr>
              <a:t>Program Office</a:t>
            </a:r>
            <a:endParaRPr lang="en-US" b="1" i="1" dirty="0">
              <a:solidFill>
                <a:srgbClr val="0052A2"/>
              </a:solidFill>
            </a:endParaRPr>
          </a:p>
        </p:txBody>
      </p:sp>
      <p:sp>
        <p:nvSpPr>
          <p:cNvPr id="53" name="TextBox 52">
            <a:extLst>
              <a:ext uri="{FF2B5EF4-FFF2-40B4-BE49-F238E27FC236}">
                <a16:creationId xmlns:a16="http://schemas.microsoft.com/office/drawing/2014/main" id="{D03A5D5A-F19C-43B4-5F7D-57511B1BA681}"/>
              </a:ext>
            </a:extLst>
          </p:cNvPr>
          <p:cNvSpPr txBox="1"/>
          <p:nvPr/>
        </p:nvSpPr>
        <p:spPr>
          <a:xfrm>
            <a:off x="8471899" y="1692395"/>
            <a:ext cx="1836854" cy="523220"/>
          </a:xfrm>
          <a:prstGeom prst="rect">
            <a:avLst/>
          </a:prstGeom>
          <a:noFill/>
        </p:spPr>
        <p:txBody>
          <a:bodyPr wrap="square" rtlCol="0">
            <a:spAutoFit/>
          </a:bodyPr>
          <a:lstStyle/>
          <a:p>
            <a:pPr algn="ctr"/>
            <a:r>
              <a:rPr lang="en-US" sz="1400" b="1" i="1" dirty="0">
                <a:solidFill>
                  <a:srgbClr val="0052A2"/>
                </a:solidFill>
              </a:rPr>
              <a:t>Program </a:t>
            </a:r>
          </a:p>
          <a:p>
            <a:pPr algn="ctr"/>
            <a:r>
              <a:rPr lang="en-US" sz="1400" i="1" dirty="0">
                <a:solidFill>
                  <a:srgbClr val="0052A2"/>
                </a:solidFill>
              </a:rPr>
              <a:t>(Grant Competitions)</a:t>
            </a:r>
            <a:endParaRPr lang="en-US" i="1" dirty="0">
              <a:solidFill>
                <a:srgbClr val="0052A2"/>
              </a:solidFill>
            </a:endParaRPr>
          </a:p>
        </p:txBody>
      </p:sp>
      <p:sp>
        <p:nvSpPr>
          <p:cNvPr id="58" name="TextBox 57">
            <a:extLst>
              <a:ext uri="{FF2B5EF4-FFF2-40B4-BE49-F238E27FC236}">
                <a16:creationId xmlns:a16="http://schemas.microsoft.com/office/drawing/2014/main" id="{08166E33-DE53-FB94-85FB-FC53A86C43B7}"/>
              </a:ext>
            </a:extLst>
          </p:cNvPr>
          <p:cNvSpPr txBox="1"/>
          <p:nvPr/>
        </p:nvSpPr>
        <p:spPr>
          <a:xfrm>
            <a:off x="415777" y="5035166"/>
            <a:ext cx="11673554" cy="1754326"/>
          </a:xfrm>
          <a:prstGeom prst="rect">
            <a:avLst/>
          </a:prstGeom>
          <a:noFill/>
        </p:spPr>
        <p:txBody>
          <a:bodyPr wrap="square">
            <a:spAutoFit/>
          </a:bodyPr>
          <a:lstStyle/>
          <a:p>
            <a:pPr marL="285750" indent="-285750">
              <a:buFont typeface="Arial" panose="020B0604020202020204" pitchFamily="34" charset="0"/>
              <a:buChar char="•"/>
            </a:pPr>
            <a:r>
              <a:rPr lang="en-US" dirty="0">
                <a:latin typeface="Gill Sans MT" panose="020B0502020104020203" pitchFamily="34" charset="0"/>
              </a:rPr>
              <a:t>Each Department program selects its own reviewers based on the expertise needed specific to a grant competition </a:t>
            </a:r>
          </a:p>
          <a:p>
            <a:pPr marL="742950" lvl="1" indent="-285750">
              <a:buFont typeface="Arial" panose="020B0604020202020204" pitchFamily="34" charset="0"/>
              <a:buChar char="•"/>
            </a:pPr>
            <a:r>
              <a:rPr lang="en-US" dirty="0">
                <a:latin typeface="Gill Sans MT" panose="020B0502020104020203" pitchFamily="34" charset="0"/>
              </a:rPr>
              <a:t>In the above example, EIR and MSAP would be the specific programs selecting reviewers</a:t>
            </a:r>
          </a:p>
          <a:p>
            <a:pPr lvl="1"/>
            <a:endParaRPr lang="en-US" dirty="0">
              <a:latin typeface="Gill Sans MT" panose="020B0502020104020203" pitchFamily="34" charset="0"/>
            </a:endParaRPr>
          </a:p>
          <a:p>
            <a:pPr marL="285750" indent="-285750">
              <a:buFont typeface="Arial" panose="020B0604020202020204" pitchFamily="34" charset="0"/>
              <a:buChar char="•"/>
            </a:pPr>
            <a:r>
              <a:rPr lang="en-US" dirty="0">
                <a:latin typeface="Gill Sans MT" panose="020B0502020104020203" pitchFamily="34" charset="0"/>
              </a:rPr>
              <a:t>If a reviewer is interested in a specific program, then he or she should look for that specific program’s call for reviewers</a:t>
            </a:r>
          </a:p>
          <a:p>
            <a:pPr marL="742950" lvl="1" indent="-285750">
              <a:buFont typeface="Arial" panose="020B0604020202020204" pitchFamily="34" charset="0"/>
              <a:buChar char="•"/>
            </a:pPr>
            <a:r>
              <a:rPr lang="en-US" sz="1800" b="1" u="sng" dirty="0">
                <a:latin typeface="Gill Sans MT" panose="020B0502020104020203" pitchFamily="34" charset="0"/>
              </a:rPr>
              <a:t>Note</a:t>
            </a:r>
            <a:r>
              <a:rPr lang="en-US" sz="1800" b="1" dirty="0">
                <a:latin typeface="Gill Sans MT" panose="020B0502020104020203" pitchFamily="34" charset="0"/>
              </a:rPr>
              <a:t>: </a:t>
            </a:r>
            <a:r>
              <a:rPr lang="en-US" sz="1800" dirty="0">
                <a:latin typeface="Gill Sans MT" panose="020B0502020104020203" pitchFamily="34" charset="0"/>
              </a:rPr>
              <a:t>the Department put a notice in the Federal Register </a:t>
            </a:r>
            <a:r>
              <a:rPr lang="en-US" dirty="0">
                <a:latin typeface="Gill Sans MT" panose="020B0502020104020203" pitchFamily="34" charset="0"/>
              </a:rPr>
              <a:t>in FY2024</a:t>
            </a:r>
            <a:r>
              <a:rPr lang="en-US" sz="1800" dirty="0">
                <a:latin typeface="Gill Sans MT" panose="020B0502020104020203" pitchFamily="34" charset="0"/>
              </a:rPr>
              <a:t> </a:t>
            </a:r>
            <a:r>
              <a:rPr lang="en-US" sz="1800" dirty="0">
                <a:latin typeface="Gill Sans MT" panose="020B0502020104020203" pitchFamily="34" charset="0"/>
                <a:hlinkClick r:id="rId3"/>
              </a:rPr>
              <a:t>here</a:t>
            </a:r>
            <a:endParaRPr lang="en-US" dirty="0">
              <a:latin typeface="Gill Sans MT" panose="020B0502020104020203" pitchFamily="34" charset="0"/>
            </a:endParaRPr>
          </a:p>
          <a:p>
            <a:pPr marL="742950" lvl="1" indent="-285750">
              <a:buFont typeface="Arial" panose="020B0604020202020204" pitchFamily="34" charset="0"/>
              <a:buChar char="•"/>
            </a:pPr>
            <a:endParaRPr lang="en-US" dirty="0">
              <a:latin typeface="Gill Sans MT" panose="020B0502020104020203" pitchFamily="34" charset="0"/>
            </a:endParaRPr>
          </a:p>
        </p:txBody>
      </p:sp>
    </p:spTree>
    <p:extLst>
      <p:ext uri="{BB962C8B-B14F-4D97-AF65-F5344CB8AC3E}">
        <p14:creationId xmlns:p14="http://schemas.microsoft.com/office/powerpoint/2010/main" val="318459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64DC935E-D5D3-E560-6BEB-7C988E32D654}"/>
              </a:ext>
            </a:extLst>
          </p:cNvPr>
          <p:cNvSpPr/>
          <p:nvPr/>
        </p:nvSpPr>
        <p:spPr>
          <a:xfrm>
            <a:off x="-713611" y="2985449"/>
            <a:ext cx="13513638" cy="1411357"/>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Peer Reviewer Requirements</a:t>
            </a:r>
          </a:p>
        </p:txBody>
      </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Head with gears outline">
            <a:extLst>
              <a:ext uri="{FF2B5EF4-FFF2-40B4-BE49-F238E27FC236}">
                <a16:creationId xmlns:a16="http://schemas.microsoft.com/office/drawing/2014/main" id="{DB38CD33-FDFB-2259-1563-ADE09C57770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796" y="3246398"/>
            <a:ext cx="914400" cy="914400"/>
          </a:xfrm>
          <a:prstGeom prst="rect">
            <a:avLst/>
          </a:prstGeom>
        </p:spPr>
      </p:pic>
      <p:pic>
        <p:nvPicPr>
          <p:cNvPr id="10" name="Graphic 9" descr="Internet outline">
            <a:extLst>
              <a:ext uri="{FF2B5EF4-FFF2-40B4-BE49-F238E27FC236}">
                <a16:creationId xmlns:a16="http://schemas.microsoft.com/office/drawing/2014/main" id="{8EDC5B33-B876-EB15-59B4-9EB4E31EEDC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75769" y="3246398"/>
            <a:ext cx="914400" cy="914400"/>
          </a:xfrm>
          <a:prstGeom prst="rect">
            <a:avLst/>
          </a:prstGeom>
        </p:spPr>
      </p:pic>
      <p:pic>
        <p:nvPicPr>
          <p:cNvPr id="12" name="Graphic 11" descr="Alarm clock outline">
            <a:extLst>
              <a:ext uri="{FF2B5EF4-FFF2-40B4-BE49-F238E27FC236}">
                <a16:creationId xmlns:a16="http://schemas.microsoft.com/office/drawing/2014/main" id="{FD94F66A-CE84-BCBC-7CB9-FB34FAA9F26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36075" y="3246398"/>
            <a:ext cx="914400" cy="914400"/>
          </a:xfrm>
          <a:prstGeom prst="rect">
            <a:avLst/>
          </a:prstGeom>
        </p:spPr>
      </p:pic>
      <p:pic>
        <p:nvPicPr>
          <p:cNvPr id="14" name="Graphic 13" descr="Research outline">
            <a:extLst>
              <a:ext uri="{FF2B5EF4-FFF2-40B4-BE49-F238E27FC236}">
                <a16:creationId xmlns:a16="http://schemas.microsoft.com/office/drawing/2014/main" id="{CA43F360-AE3A-2EEB-36C7-BAB2D0EBF7C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4690" y="3246398"/>
            <a:ext cx="914400" cy="914400"/>
          </a:xfrm>
          <a:prstGeom prst="rect">
            <a:avLst/>
          </a:prstGeom>
        </p:spPr>
      </p:pic>
      <p:pic>
        <p:nvPicPr>
          <p:cNvPr id="16" name="Graphic 15" descr="Scales of justice outline">
            <a:extLst>
              <a:ext uri="{FF2B5EF4-FFF2-40B4-BE49-F238E27FC236}">
                <a16:creationId xmlns:a16="http://schemas.microsoft.com/office/drawing/2014/main" id="{2A92C531-4F9D-E24A-385F-B0F5115AC1F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645383" y="3246398"/>
            <a:ext cx="914400" cy="914400"/>
          </a:xfrm>
          <a:prstGeom prst="rect">
            <a:avLst/>
          </a:prstGeom>
        </p:spPr>
      </p:pic>
      <p:grpSp>
        <p:nvGrpSpPr>
          <p:cNvPr id="22" name="Group 21">
            <a:extLst>
              <a:ext uri="{FF2B5EF4-FFF2-40B4-BE49-F238E27FC236}">
                <a16:creationId xmlns:a16="http://schemas.microsoft.com/office/drawing/2014/main" id="{9EAC8EDB-9BD2-8686-96FA-C5CFC987D47E}"/>
              </a:ext>
            </a:extLst>
          </p:cNvPr>
          <p:cNvGrpSpPr/>
          <p:nvPr/>
        </p:nvGrpSpPr>
        <p:grpSpPr>
          <a:xfrm>
            <a:off x="8345784" y="3244878"/>
            <a:ext cx="1134676" cy="914400"/>
            <a:chOff x="7841484" y="3403069"/>
            <a:chExt cx="972710" cy="777240"/>
          </a:xfrm>
        </p:grpSpPr>
        <p:grpSp>
          <p:nvGrpSpPr>
            <p:cNvPr id="17" name="Group 16">
              <a:extLst>
                <a:ext uri="{FF2B5EF4-FFF2-40B4-BE49-F238E27FC236}">
                  <a16:creationId xmlns:a16="http://schemas.microsoft.com/office/drawing/2014/main" id="{294BC580-6229-6AB9-1764-D5B43EE791E1}"/>
                </a:ext>
              </a:extLst>
            </p:cNvPr>
            <p:cNvGrpSpPr/>
            <p:nvPr/>
          </p:nvGrpSpPr>
          <p:grpSpPr>
            <a:xfrm>
              <a:off x="7841484" y="3403069"/>
              <a:ext cx="972710" cy="777240"/>
              <a:chOff x="5671930" y="3176771"/>
              <a:chExt cx="972710" cy="777240"/>
            </a:xfrm>
          </p:grpSpPr>
          <p:pic>
            <p:nvPicPr>
              <p:cNvPr id="4" name="Graphic 3" descr="User outline">
                <a:extLst>
                  <a:ext uri="{FF2B5EF4-FFF2-40B4-BE49-F238E27FC236}">
                    <a16:creationId xmlns:a16="http://schemas.microsoft.com/office/drawing/2014/main" id="{4DCBADAD-DAE6-E633-5976-EB63B2692FD4}"/>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671930" y="3176771"/>
                <a:ext cx="457200" cy="457200"/>
              </a:xfrm>
              <a:prstGeom prst="rect">
                <a:avLst/>
              </a:prstGeom>
            </p:spPr>
          </p:pic>
          <p:pic>
            <p:nvPicPr>
              <p:cNvPr id="6" name="Graphic 5" descr="Users outline">
                <a:extLst>
                  <a:ext uri="{FF2B5EF4-FFF2-40B4-BE49-F238E27FC236}">
                    <a16:creationId xmlns:a16="http://schemas.microsoft.com/office/drawing/2014/main" id="{8486803C-C2A8-82C1-6D18-81FCC56D213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096000" y="3405371"/>
                <a:ext cx="548640" cy="548640"/>
              </a:xfrm>
              <a:prstGeom prst="rect">
                <a:avLst/>
              </a:prstGeom>
            </p:spPr>
          </p:pic>
        </p:grpSp>
        <p:pic>
          <p:nvPicPr>
            <p:cNvPr id="19" name="Graphic 18" descr="Line arrow: Rotate right outline">
              <a:extLst>
                <a:ext uri="{FF2B5EF4-FFF2-40B4-BE49-F238E27FC236}">
                  <a16:creationId xmlns:a16="http://schemas.microsoft.com/office/drawing/2014/main" id="{D0B6B1E0-FE48-329D-304E-D88418EF4996}"/>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3644051">
              <a:off x="7971994" y="3835863"/>
              <a:ext cx="274320" cy="274320"/>
            </a:xfrm>
            <a:prstGeom prst="rect">
              <a:avLst/>
            </a:prstGeom>
          </p:spPr>
        </p:pic>
        <p:pic>
          <p:nvPicPr>
            <p:cNvPr id="21" name="Graphic 20" descr="Line arrow: Rotate left outline">
              <a:extLst>
                <a:ext uri="{FF2B5EF4-FFF2-40B4-BE49-F238E27FC236}">
                  <a16:creationId xmlns:a16="http://schemas.microsoft.com/office/drawing/2014/main" id="{41B3CFE3-CB91-FF88-B805-25B0B518D995}"/>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rot="2362667">
              <a:off x="8354564" y="3449018"/>
              <a:ext cx="274320" cy="274320"/>
            </a:xfrm>
            <a:prstGeom prst="rect">
              <a:avLst/>
            </a:prstGeom>
          </p:spPr>
        </p:pic>
      </p:grpSp>
      <p:sp>
        <p:nvSpPr>
          <p:cNvPr id="35" name="TextBox 34">
            <a:extLst>
              <a:ext uri="{FF2B5EF4-FFF2-40B4-BE49-F238E27FC236}">
                <a16:creationId xmlns:a16="http://schemas.microsoft.com/office/drawing/2014/main" id="{B1D20531-D770-9CE9-8ADB-04C658D0B6BD}"/>
              </a:ext>
            </a:extLst>
          </p:cNvPr>
          <p:cNvSpPr txBox="1"/>
          <p:nvPr/>
        </p:nvSpPr>
        <p:spPr>
          <a:xfrm>
            <a:off x="348531" y="4650347"/>
            <a:ext cx="1698930" cy="1200329"/>
          </a:xfrm>
          <a:prstGeom prst="rect">
            <a:avLst/>
          </a:prstGeom>
          <a:noFill/>
        </p:spPr>
        <p:txBody>
          <a:bodyPr wrap="square">
            <a:spAutoFit/>
          </a:bodyPr>
          <a:lstStyle/>
          <a:p>
            <a:pPr algn="ctr"/>
            <a:r>
              <a:rPr lang="en-US" sz="1800" dirty="0">
                <a:latin typeface="Gill Sans MT" panose="020B0502020104020203" pitchFamily="34" charset="0"/>
              </a:rPr>
              <a:t>Department program </a:t>
            </a:r>
            <a:r>
              <a:rPr lang="en-US" sz="1800" b="1" dirty="0">
                <a:solidFill>
                  <a:srgbClr val="0052A2"/>
                </a:solidFill>
                <a:latin typeface="Gill Sans MT" panose="020B0502020104020203" pitchFamily="34" charset="0"/>
              </a:rPr>
              <a:t>specific expertise</a:t>
            </a:r>
          </a:p>
        </p:txBody>
      </p:sp>
      <p:sp>
        <p:nvSpPr>
          <p:cNvPr id="37" name="TextBox 36">
            <a:extLst>
              <a:ext uri="{FF2B5EF4-FFF2-40B4-BE49-F238E27FC236}">
                <a16:creationId xmlns:a16="http://schemas.microsoft.com/office/drawing/2014/main" id="{14A8D969-2B94-481C-7450-0724A8C42282}"/>
              </a:ext>
            </a:extLst>
          </p:cNvPr>
          <p:cNvSpPr txBox="1"/>
          <p:nvPr/>
        </p:nvSpPr>
        <p:spPr>
          <a:xfrm>
            <a:off x="2240889" y="4657755"/>
            <a:ext cx="1942003" cy="1477328"/>
          </a:xfrm>
          <a:prstGeom prst="rect">
            <a:avLst/>
          </a:prstGeom>
          <a:noFill/>
        </p:spPr>
        <p:txBody>
          <a:bodyPr wrap="square">
            <a:spAutoFit/>
          </a:bodyPr>
          <a:lstStyle/>
          <a:p>
            <a:pPr algn="ctr"/>
            <a:r>
              <a:rPr lang="en-US" sz="1800" dirty="0">
                <a:latin typeface="Gill Sans MT" panose="020B0502020104020203" pitchFamily="34" charset="0"/>
              </a:rPr>
              <a:t>Possess high-standards of </a:t>
            </a:r>
            <a:r>
              <a:rPr lang="en-US" sz="1800" b="1" dirty="0">
                <a:solidFill>
                  <a:srgbClr val="0052A2"/>
                </a:solidFill>
                <a:latin typeface="Gill Sans MT" panose="020B0502020104020203" pitchFamily="34" charset="0"/>
              </a:rPr>
              <a:t>analysis</a:t>
            </a:r>
            <a:r>
              <a:rPr lang="en-US" sz="1800" dirty="0">
                <a:latin typeface="Gill Sans MT" panose="020B0502020104020203" pitchFamily="34" charset="0"/>
              </a:rPr>
              <a:t> and </a:t>
            </a:r>
            <a:r>
              <a:rPr lang="en-US" sz="1800" b="1" dirty="0">
                <a:solidFill>
                  <a:srgbClr val="0052A2"/>
                </a:solidFill>
                <a:latin typeface="Gill Sans MT" panose="020B0502020104020203" pitchFamily="34" charset="0"/>
              </a:rPr>
              <a:t>evaluative writing </a:t>
            </a:r>
            <a:endParaRPr lang="en-US" b="1" dirty="0">
              <a:solidFill>
                <a:srgbClr val="0052A2"/>
              </a:solidFill>
              <a:latin typeface="Gill Sans MT" panose="020B0502020104020203" pitchFamily="34" charset="0"/>
            </a:endParaRPr>
          </a:p>
        </p:txBody>
      </p:sp>
      <p:sp>
        <p:nvSpPr>
          <p:cNvPr id="39" name="TextBox 38">
            <a:extLst>
              <a:ext uri="{FF2B5EF4-FFF2-40B4-BE49-F238E27FC236}">
                <a16:creationId xmlns:a16="http://schemas.microsoft.com/office/drawing/2014/main" id="{E15DAE5D-79F4-C5CD-C092-99FE38FB96B5}"/>
              </a:ext>
            </a:extLst>
          </p:cNvPr>
          <p:cNvSpPr txBox="1"/>
          <p:nvPr/>
        </p:nvSpPr>
        <p:spPr>
          <a:xfrm>
            <a:off x="4270171" y="4704073"/>
            <a:ext cx="1693308" cy="1200329"/>
          </a:xfrm>
          <a:prstGeom prst="rect">
            <a:avLst/>
          </a:prstGeom>
          <a:noFill/>
        </p:spPr>
        <p:txBody>
          <a:bodyPr wrap="square">
            <a:spAutoFit/>
          </a:bodyPr>
          <a:lstStyle/>
          <a:p>
            <a:pPr algn="ctr"/>
            <a:r>
              <a:rPr lang="en-US" b="1" dirty="0">
                <a:solidFill>
                  <a:srgbClr val="0052A2"/>
                </a:solidFill>
                <a:latin typeface="Gill Sans MT" panose="020B0502020104020203" pitchFamily="34" charset="0"/>
              </a:rPr>
              <a:t>O</a:t>
            </a:r>
            <a:r>
              <a:rPr lang="en-US" sz="1800" b="1" dirty="0">
                <a:solidFill>
                  <a:srgbClr val="0052A2"/>
                </a:solidFill>
                <a:latin typeface="Gill Sans MT" panose="020B0502020104020203" pitchFamily="34" charset="0"/>
              </a:rPr>
              <a:t>bjectivity</a:t>
            </a:r>
            <a:r>
              <a:rPr lang="en-US" sz="1800" dirty="0">
                <a:latin typeface="Gill Sans MT" panose="020B0502020104020203" pitchFamily="34" charset="0"/>
              </a:rPr>
              <a:t> when assessing grant applications</a:t>
            </a:r>
            <a:endParaRPr lang="en-US" dirty="0">
              <a:latin typeface="Gill Sans MT" panose="020B0502020104020203" pitchFamily="34" charset="0"/>
            </a:endParaRPr>
          </a:p>
        </p:txBody>
      </p:sp>
      <p:sp>
        <p:nvSpPr>
          <p:cNvPr id="41" name="TextBox 40">
            <a:extLst>
              <a:ext uri="{FF2B5EF4-FFF2-40B4-BE49-F238E27FC236}">
                <a16:creationId xmlns:a16="http://schemas.microsoft.com/office/drawing/2014/main" id="{D80B6CB4-4280-5BEC-C960-BBD5D981902B}"/>
              </a:ext>
            </a:extLst>
          </p:cNvPr>
          <p:cNvSpPr txBox="1"/>
          <p:nvPr/>
        </p:nvSpPr>
        <p:spPr>
          <a:xfrm>
            <a:off x="6039851" y="4657755"/>
            <a:ext cx="1831939" cy="1754326"/>
          </a:xfrm>
          <a:prstGeom prst="rect">
            <a:avLst/>
          </a:prstGeom>
          <a:noFill/>
        </p:spPr>
        <p:txBody>
          <a:bodyPr wrap="square">
            <a:spAutoFit/>
          </a:bodyPr>
          <a:lstStyle/>
          <a:p>
            <a:pPr algn="ctr"/>
            <a:r>
              <a:rPr lang="en-US" sz="1800" dirty="0">
                <a:latin typeface="Gill Sans MT" panose="020B0502020104020203" pitchFamily="34" charset="0"/>
              </a:rPr>
              <a:t>Must be able to put in the </a:t>
            </a:r>
            <a:r>
              <a:rPr lang="en-US" sz="1800" b="1" dirty="0">
                <a:solidFill>
                  <a:srgbClr val="0052A2"/>
                </a:solidFill>
                <a:latin typeface="Gill Sans MT" panose="020B0502020104020203" pitchFamily="34" charset="0"/>
              </a:rPr>
              <a:t>necessary time </a:t>
            </a:r>
            <a:r>
              <a:rPr lang="en-US" sz="1800" dirty="0">
                <a:latin typeface="Gill Sans MT" panose="020B0502020104020203" pitchFamily="34" charset="0"/>
              </a:rPr>
              <a:t>for reviewer training and review period</a:t>
            </a:r>
          </a:p>
        </p:txBody>
      </p:sp>
      <p:sp>
        <p:nvSpPr>
          <p:cNvPr id="43" name="TextBox 42">
            <a:extLst>
              <a:ext uri="{FF2B5EF4-FFF2-40B4-BE49-F238E27FC236}">
                <a16:creationId xmlns:a16="http://schemas.microsoft.com/office/drawing/2014/main" id="{41BFFEB9-9084-991B-6E15-B1E4A57C6C07}"/>
              </a:ext>
            </a:extLst>
          </p:cNvPr>
          <p:cNvSpPr txBox="1"/>
          <p:nvPr/>
        </p:nvSpPr>
        <p:spPr>
          <a:xfrm>
            <a:off x="8019706" y="4690801"/>
            <a:ext cx="1728520" cy="1529313"/>
          </a:xfrm>
          <a:prstGeom prst="rect">
            <a:avLst/>
          </a:prstGeom>
          <a:noFill/>
        </p:spPr>
        <p:txBody>
          <a:bodyPr wrap="square">
            <a:spAutoFit/>
          </a:bodyPr>
          <a:lstStyle/>
          <a:p>
            <a:pPr algn="ctr"/>
            <a:r>
              <a:rPr lang="en-US" sz="1800" dirty="0">
                <a:latin typeface="Gill Sans MT" panose="020B0502020104020203" pitchFamily="34" charset="0"/>
              </a:rPr>
              <a:t>Ability to work </a:t>
            </a:r>
            <a:r>
              <a:rPr lang="en-US" sz="1800" b="1" dirty="0">
                <a:solidFill>
                  <a:srgbClr val="0052A2"/>
                </a:solidFill>
                <a:latin typeface="Gill Sans MT" panose="020B0502020104020203" pitchFamily="34" charset="0"/>
              </a:rPr>
              <a:t>independently</a:t>
            </a:r>
            <a:r>
              <a:rPr lang="en-US" sz="1800" dirty="0">
                <a:latin typeface="Gill Sans MT" panose="020B0502020104020203" pitchFamily="34" charset="0"/>
              </a:rPr>
              <a:t> and as a </a:t>
            </a:r>
            <a:r>
              <a:rPr lang="en-US" sz="1800" b="1" dirty="0">
                <a:solidFill>
                  <a:srgbClr val="0052A2"/>
                </a:solidFill>
                <a:latin typeface="Gill Sans MT" panose="020B0502020104020203" pitchFamily="34" charset="0"/>
              </a:rPr>
              <a:t>member of a team</a:t>
            </a:r>
          </a:p>
        </p:txBody>
      </p:sp>
      <p:sp>
        <p:nvSpPr>
          <p:cNvPr id="45" name="TextBox 44">
            <a:extLst>
              <a:ext uri="{FF2B5EF4-FFF2-40B4-BE49-F238E27FC236}">
                <a16:creationId xmlns:a16="http://schemas.microsoft.com/office/drawing/2014/main" id="{709E3D3C-D26A-BDCB-4331-65FDC7E83176}"/>
              </a:ext>
            </a:extLst>
          </p:cNvPr>
          <p:cNvSpPr txBox="1"/>
          <p:nvPr/>
        </p:nvSpPr>
        <p:spPr>
          <a:xfrm>
            <a:off x="9951111" y="4611740"/>
            <a:ext cx="1767020" cy="2031325"/>
          </a:xfrm>
          <a:prstGeom prst="rect">
            <a:avLst/>
          </a:prstGeom>
          <a:noFill/>
        </p:spPr>
        <p:txBody>
          <a:bodyPr wrap="square">
            <a:spAutoFit/>
          </a:bodyPr>
          <a:lstStyle/>
          <a:p>
            <a:pPr algn="ctr"/>
            <a:r>
              <a:rPr lang="en-US" sz="1800" b="1" dirty="0">
                <a:solidFill>
                  <a:srgbClr val="0052A2"/>
                </a:solidFill>
                <a:latin typeface="Gill Sans MT" panose="020B0502020104020203" pitchFamily="34" charset="0"/>
              </a:rPr>
              <a:t>Access</a:t>
            </a:r>
            <a:r>
              <a:rPr lang="en-US" sz="1800" dirty="0">
                <a:latin typeface="Gill Sans MT" panose="020B0502020104020203" pitchFamily="34" charset="0"/>
              </a:rPr>
              <a:t> to a phone, email, computer, the Internet, and the G5 grants management system </a:t>
            </a:r>
          </a:p>
        </p:txBody>
      </p:sp>
      <p:sp>
        <p:nvSpPr>
          <p:cNvPr id="46" name="Oval 45">
            <a:extLst>
              <a:ext uri="{FF2B5EF4-FFF2-40B4-BE49-F238E27FC236}">
                <a16:creationId xmlns:a16="http://schemas.microsoft.com/office/drawing/2014/main" id="{C4300E1D-5606-1DD1-66F7-C1A2072B9D3E}"/>
              </a:ext>
            </a:extLst>
          </p:cNvPr>
          <p:cNvSpPr/>
          <p:nvPr/>
        </p:nvSpPr>
        <p:spPr>
          <a:xfrm>
            <a:off x="1060836" y="2831766"/>
            <a:ext cx="274320" cy="2743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7" name="Oval 46">
            <a:extLst>
              <a:ext uri="{FF2B5EF4-FFF2-40B4-BE49-F238E27FC236}">
                <a16:creationId xmlns:a16="http://schemas.microsoft.com/office/drawing/2014/main" id="{0EB99BC8-4373-1640-537C-92A2381B4EBA}"/>
              </a:ext>
            </a:extLst>
          </p:cNvPr>
          <p:cNvSpPr/>
          <p:nvPr/>
        </p:nvSpPr>
        <p:spPr>
          <a:xfrm>
            <a:off x="3074730" y="2831766"/>
            <a:ext cx="274320" cy="2743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8" name="Oval 47">
            <a:extLst>
              <a:ext uri="{FF2B5EF4-FFF2-40B4-BE49-F238E27FC236}">
                <a16:creationId xmlns:a16="http://schemas.microsoft.com/office/drawing/2014/main" id="{A0B31111-F7A6-D0A7-4E83-A4761B5B04E5}"/>
              </a:ext>
            </a:extLst>
          </p:cNvPr>
          <p:cNvSpPr/>
          <p:nvPr/>
        </p:nvSpPr>
        <p:spPr>
          <a:xfrm>
            <a:off x="4979665" y="2831766"/>
            <a:ext cx="274320" cy="2743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9" name="Oval 48">
            <a:extLst>
              <a:ext uri="{FF2B5EF4-FFF2-40B4-BE49-F238E27FC236}">
                <a16:creationId xmlns:a16="http://schemas.microsoft.com/office/drawing/2014/main" id="{39A15FD1-A898-8A61-5DA6-7136253E3E05}"/>
              </a:ext>
            </a:extLst>
          </p:cNvPr>
          <p:cNvSpPr/>
          <p:nvPr/>
        </p:nvSpPr>
        <p:spPr>
          <a:xfrm>
            <a:off x="6856115" y="2831766"/>
            <a:ext cx="274320" cy="2743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52" name="Oval 51">
            <a:extLst>
              <a:ext uri="{FF2B5EF4-FFF2-40B4-BE49-F238E27FC236}">
                <a16:creationId xmlns:a16="http://schemas.microsoft.com/office/drawing/2014/main" id="{BDB9B6A6-12F7-46B9-D519-016705FFFAD0}"/>
              </a:ext>
            </a:extLst>
          </p:cNvPr>
          <p:cNvSpPr/>
          <p:nvPr/>
        </p:nvSpPr>
        <p:spPr>
          <a:xfrm>
            <a:off x="8703306" y="2831766"/>
            <a:ext cx="274320" cy="2743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3" name="Oval 52">
            <a:extLst>
              <a:ext uri="{FF2B5EF4-FFF2-40B4-BE49-F238E27FC236}">
                <a16:creationId xmlns:a16="http://schemas.microsoft.com/office/drawing/2014/main" id="{D1A3D329-3D14-C3EC-4CD4-B14095757BD0}"/>
              </a:ext>
            </a:extLst>
          </p:cNvPr>
          <p:cNvSpPr/>
          <p:nvPr/>
        </p:nvSpPr>
        <p:spPr>
          <a:xfrm>
            <a:off x="10695809" y="2831766"/>
            <a:ext cx="274320" cy="2743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180818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2A2"/>
        </a:solidFill>
        <a:effectLst/>
      </p:bgPr>
    </p:bg>
    <p:spTree>
      <p:nvGrpSpPr>
        <p:cNvPr id="1" name=""/>
        <p:cNvGrpSpPr/>
        <p:nvPr/>
      </p:nvGrpSpPr>
      <p:grpSpPr>
        <a:xfrm>
          <a:off x="0" y="0"/>
          <a:ext cx="0" cy="0"/>
          <a:chOff x="0" y="0"/>
          <a:chExt cx="0" cy="0"/>
        </a:xfrm>
      </p:grpSpPr>
      <p:sp>
        <p:nvSpPr>
          <p:cNvPr id="5" name="Trapezoid 4">
            <a:extLst>
              <a:ext uri="{FF2B5EF4-FFF2-40B4-BE49-F238E27FC236}">
                <a16:creationId xmlns:a16="http://schemas.microsoft.com/office/drawing/2014/main" id="{8F47D1AE-142A-756F-F808-52F11CA1577A}"/>
              </a:ext>
            </a:extLst>
          </p:cNvPr>
          <p:cNvSpPr/>
          <p:nvPr/>
        </p:nvSpPr>
        <p:spPr>
          <a:xfrm>
            <a:off x="-294511" y="5028299"/>
            <a:ext cx="9062591" cy="840283"/>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2815D3-5F37-C6E1-798E-3AC0FDFD9575}"/>
              </a:ext>
            </a:extLst>
          </p:cNvPr>
          <p:cNvSpPr txBox="1"/>
          <p:nvPr/>
        </p:nvSpPr>
        <p:spPr>
          <a:xfrm>
            <a:off x="1018870" y="5119810"/>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Process to become a Peer Reviewer</a:t>
            </a:r>
          </a:p>
        </p:txBody>
      </p:sp>
      <p:pic>
        <p:nvPicPr>
          <p:cNvPr id="3" name="Graphic 2" descr="Gears outline">
            <a:extLst>
              <a:ext uri="{FF2B5EF4-FFF2-40B4-BE49-F238E27FC236}">
                <a16:creationId xmlns:a16="http://schemas.microsoft.com/office/drawing/2014/main" id="{4E257C03-603A-2876-A5EF-5E3A70021BD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310" y="5077215"/>
            <a:ext cx="731520" cy="731520"/>
          </a:xfrm>
          <a:prstGeom prst="rect">
            <a:avLst/>
          </a:prstGeom>
        </p:spPr>
      </p:pic>
      <p:sp>
        <p:nvSpPr>
          <p:cNvPr id="7" name="TextBox 6">
            <a:extLst>
              <a:ext uri="{FF2B5EF4-FFF2-40B4-BE49-F238E27FC236}">
                <a16:creationId xmlns:a16="http://schemas.microsoft.com/office/drawing/2014/main" id="{C4B80C3A-E033-55A3-82A6-83A0F01DB6AC}"/>
              </a:ext>
            </a:extLst>
          </p:cNvPr>
          <p:cNvSpPr txBox="1"/>
          <p:nvPr/>
        </p:nvSpPr>
        <p:spPr>
          <a:xfrm>
            <a:off x="460070" y="6052235"/>
            <a:ext cx="10830624" cy="369332"/>
          </a:xfrm>
          <a:prstGeom prst="rect">
            <a:avLst/>
          </a:prstGeom>
          <a:noFill/>
        </p:spPr>
        <p:txBody>
          <a:bodyPr wrap="square">
            <a:spAutoFit/>
          </a:bodyPr>
          <a:lstStyle/>
          <a:p>
            <a:r>
              <a:rPr lang="en-US" i="1" cap="all" dirty="0">
                <a:solidFill>
                  <a:schemeClr val="bg1"/>
                </a:solidFill>
                <a:latin typeface="Gill Sans MT" panose="020B0502020104020203" pitchFamily="34" charset="0"/>
                <a:ea typeface="+mj-ea"/>
                <a:cs typeface="+mj-cs"/>
              </a:rPr>
              <a:t>4-Step Registration process to be considered as a potential Department peer reviewer  </a:t>
            </a:r>
          </a:p>
        </p:txBody>
      </p:sp>
    </p:spTree>
    <p:extLst>
      <p:ext uri="{BB962C8B-B14F-4D97-AF65-F5344CB8AC3E}">
        <p14:creationId xmlns:p14="http://schemas.microsoft.com/office/powerpoint/2010/main" val="308980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87E6C4C-CBE9-CAED-E438-97048CD829A0}"/>
              </a:ext>
            </a:extLst>
          </p:cNvPr>
          <p:cNvSpPr/>
          <p:nvPr/>
        </p:nvSpPr>
        <p:spPr>
          <a:xfrm>
            <a:off x="0" y="0"/>
            <a:ext cx="12192000" cy="6858000"/>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5BD61754-AA8C-564D-D9EB-C47C08EAF770}"/>
              </a:ext>
            </a:extLst>
          </p:cNvPr>
          <p:cNvGrpSpPr/>
          <p:nvPr/>
        </p:nvGrpSpPr>
        <p:grpSpPr>
          <a:xfrm>
            <a:off x="9306300" y="2530014"/>
            <a:ext cx="2514600" cy="2514600"/>
            <a:chOff x="9306300" y="2530014"/>
            <a:chExt cx="2514600" cy="2514600"/>
          </a:xfrm>
        </p:grpSpPr>
        <p:sp>
          <p:nvSpPr>
            <p:cNvPr id="11" name="Oval 10">
              <a:extLst>
                <a:ext uri="{FF2B5EF4-FFF2-40B4-BE49-F238E27FC236}">
                  <a16:creationId xmlns:a16="http://schemas.microsoft.com/office/drawing/2014/main" id="{844ACC0E-45BB-F845-6961-6114FB14D79C}"/>
                </a:ext>
              </a:extLst>
            </p:cNvPr>
            <p:cNvSpPr/>
            <p:nvPr/>
          </p:nvSpPr>
          <p:spPr>
            <a:xfrm>
              <a:off x="9306300" y="2530014"/>
              <a:ext cx="2514600" cy="251460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39EA743-D4C0-87C8-EC4D-92381F852951}"/>
                </a:ext>
              </a:extLst>
            </p:cNvPr>
            <p:cNvSpPr txBox="1"/>
            <p:nvPr/>
          </p:nvSpPr>
          <p:spPr>
            <a:xfrm>
              <a:off x="9652553" y="2879373"/>
              <a:ext cx="1854112" cy="1815882"/>
            </a:xfrm>
            <a:prstGeom prst="rect">
              <a:avLst/>
            </a:prstGeom>
            <a:noFill/>
          </p:spPr>
          <p:txBody>
            <a:bodyPr wrap="square" rtlCol="0">
              <a:spAutoFit/>
            </a:bodyPr>
            <a:lstStyle/>
            <a:p>
              <a:pPr algn="ctr"/>
              <a:r>
                <a:rPr lang="en-US" sz="2800" b="1" dirty="0">
                  <a:solidFill>
                    <a:srgbClr val="92D050"/>
                  </a:solidFill>
                  <a:latin typeface="Gill Sans MT" panose="020B0502020104020203" pitchFamily="34" charset="0"/>
                </a:rPr>
                <a:t>4</a:t>
              </a:r>
              <a:r>
                <a:rPr lang="en-US" sz="2800" dirty="0">
                  <a:solidFill>
                    <a:schemeClr val="accent4"/>
                  </a:solidFill>
                  <a:latin typeface="Gill Sans MT" panose="020B0502020104020203" pitchFamily="34" charset="0"/>
                </a:rPr>
                <a:t> </a:t>
              </a:r>
            </a:p>
            <a:p>
              <a:pPr algn="ctr"/>
              <a:r>
                <a:rPr lang="en-US" sz="2800" dirty="0">
                  <a:latin typeface="Gill Sans MT" panose="020B0502020104020203" pitchFamily="34" charset="0"/>
                </a:rPr>
                <a:t>Edit Your Reviewer Profile</a:t>
              </a:r>
            </a:p>
          </p:txBody>
        </p:sp>
      </p:grpSp>
      <p:grpSp>
        <p:nvGrpSpPr>
          <p:cNvPr id="36" name="Group 35">
            <a:extLst>
              <a:ext uri="{FF2B5EF4-FFF2-40B4-BE49-F238E27FC236}">
                <a16:creationId xmlns:a16="http://schemas.microsoft.com/office/drawing/2014/main" id="{577F5EFC-D120-1DFD-B01E-6168D71B43B1}"/>
              </a:ext>
            </a:extLst>
          </p:cNvPr>
          <p:cNvGrpSpPr/>
          <p:nvPr/>
        </p:nvGrpSpPr>
        <p:grpSpPr>
          <a:xfrm>
            <a:off x="6318311" y="2530014"/>
            <a:ext cx="2514600" cy="2514600"/>
            <a:chOff x="6318311" y="2530014"/>
            <a:chExt cx="2514600" cy="2514600"/>
          </a:xfrm>
        </p:grpSpPr>
        <p:sp>
          <p:nvSpPr>
            <p:cNvPr id="9" name="Oval 8">
              <a:extLst>
                <a:ext uri="{FF2B5EF4-FFF2-40B4-BE49-F238E27FC236}">
                  <a16:creationId xmlns:a16="http://schemas.microsoft.com/office/drawing/2014/main" id="{30D13EF5-A05D-D760-4878-4C36FA1CF167}"/>
                </a:ext>
              </a:extLst>
            </p:cNvPr>
            <p:cNvSpPr/>
            <p:nvPr/>
          </p:nvSpPr>
          <p:spPr>
            <a:xfrm>
              <a:off x="6318311" y="2530014"/>
              <a:ext cx="2514600" cy="2514600"/>
            </a:xfrm>
            <a:prstGeom prst="ellipse">
              <a:avLst/>
            </a:prstGeom>
            <a:noFill/>
            <a:ln w="57150">
              <a:solidFill>
                <a:srgbClr val="005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80893F4A-41F5-3291-9B88-05C88BFC0DEC}"/>
                </a:ext>
              </a:extLst>
            </p:cNvPr>
            <p:cNvSpPr txBox="1"/>
            <p:nvPr/>
          </p:nvSpPr>
          <p:spPr>
            <a:xfrm>
              <a:off x="6666694" y="2879373"/>
              <a:ext cx="1854112" cy="1877437"/>
            </a:xfrm>
            <a:prstGeom prst="rect">
              <a:avLst/>
            </a:prstGeom>
            <a:noFill/>
          </p:spPr>
          <p:txBody>
            <a:bodyPr wrap="square" rtlCol="0">
              <a:spAutoFit/>
            </a:bodyPr>
            <a:lstStyle/>
            <a:p>
              <a:pPr algn="ctr"/>
              <a:r>
                <a:rPr lang="en-US" sz="2800" b="1" dirty="0">
                  <a:solidFill>
                    <a:srgbClr val="0052A2"/>
                  </a:solidFill>
                  <a:latin typeface="Gill Sans MT" panose="020B0502020104020203" pitchFamily="34" charset="0"/>
                </a:rPr>
                <a:t>3</a:t>
              </a:r>
              <a:r>
                <a:rPr lang="en-US" sz="2800" dirty="0">
                  <a:solidFill>
                    <a:schemeClr val="accent4"/>
                  </a:solidFill>
                  <a:latin typeface="Gill Sans MT" panose="020B0502020104020203" pitchFamily="34" charset="0"/>
                </a:rPr>
                <a:t> </a:t>
              </a:r>
            </a:p>
            <a:p>
              <a:pPr algn="ctr"/>
              <a:r>
                <a:rPr lang="en-US" sz="2800" dirty="0">
                  <a:latin typeface="Gill Sans MT" panose="020B0502020104020203" pitchFamily="34" charset="0"/>
                </a:rPr>
                <a:t>Log into  G5 </a:t>
              </a:r>
            </a:p>
            <a:p>
              <a:pPr algn="ctr"/>
              <a:r>
                <a:rPr lang="en-US" sz="1600" dirty="0">
                  <a:latin typeface="Gill Sans MT" panose="020B0502020104020203" pitchFamily="34" charset="0"/>
                </a:rPr>
                <a:t>(Two Factor Authentication)</a:t>
              </a:r>
            </a:p>
          </p:txBody>
        </p:sp>
      </p:grpSp>
      <p:grpSp>
        <p:nvGrpSpPr>
          <p:cNvPr id="34" name="Group 33">
            <a:extLst>
              <a:ext uri="{FF2B5EF4-FFF2-40B4-BE49-F238E27FC236}">
                <a16:creationId xmlns:a16="http://schemas.microsoft.com/office/drawing/2014/main" id="{35FD2430-1DCE-3715-9B2B-FEB2432BFD37}"/>
              </a:ext>
            </a:extLst>
          </p:cNvPr>
          <p:cNvGrpSpPr/>
          <p:nvPr/>
        </p:nvGrpSpPr>
        <p:grpSpPr>
          <a:xfrm>
            <a:off x="3330321" y="2530014"/>
            <a:ext cx="2514600" cy="2514600"/>
            <a:chOff x="3330321" y="2530014"/>
            <a:chExt cx="2514600" cy="2514600"/>
          </a:xfrm>
        </p:grpSpPr>
        <p:sp>
          <p:nvSpPr>
            <p:cNvPr id="7" name="Oval 6">
              <a:extLst>
                <a:ext uri="{FF2B5EF4-FFF2-40B4-BE49-F238E27FC236}">
                  <a16:creationId xmlns:a16="http://schemas.microsoft.com/office/drawing/2014/main" id="{728F8893-DE60-BC71-9559-D37CC3E370F1}"/>
                </a:ext>
              </a:extLst>
            </p:cNvPr>
            <p:cNvSpPr/>
            <p:nvPr/>
          </p:nvSpPr>
          <p:spPr>
            <a:xfrm>
              <a:off x="3330321" y="2530014"/>
              <a:ext cx="2514600" cy="2514600"/>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575AD11-C742-7F87-9DA5-8DCEE1883E17}"/>
                </a:ext>
              </a:extLst>
            </p:cNvPr>
            <p:cNvSpPr txBox="1"/>
            <p:nvPr/>
          </p:nvSpPr>
          <p:spPr>
            <a:xfrm>
              <a:off x="3660565" y="2977542"/>
              <a:ext cx="1854112" cy="1815882"/>
            </a:xfrm>
            <a:prstGeom prst="rect">
              <a:avLst/>
            </a:prstGeom>
            <a:noFill/>
          </p:spPr>
          <p:txBody>
            <a:bodyPr wrap="square" rtlCol="0">
              <a:spAutoFit/>
            </a:bodyPr>
            <a:lstStyle/>
            <a:p>
              <a:pPr algn="ctr"/>
              <a:r>
                <a:rPr lang="en-US" sz="2800" b="1" dirty="0">
                  <a:solidFill>
                    <a:schemeClr val="accent4"/>
                  </a:solidFill>
                  <a:latin typeface="Gill Sans MT" panose="020B0502020104020203" pitchFamily="34" charset="0"/>
                </a:rPr>
                <a:t>2</a:t>
              </a:r>
              <a:r>
                <a:rPr lang="en-US" sz="2800" dirty="0">
                  <a:solidFill>
                    <a:schemeClr val="accent4"/>
                  </a:solidFill>
                  <a:latin typeface="Gill Sans MT" panose="020B0502020104020203" pitchFamily="34" charset="0"/>
                </a:rPr>
                <a:t> </a:t>
              </a:r>
            </a:p>
            <a:p>
              <a:pPr algn="ctr"/>
              <a:r>
                <a:rPr lang="en-US" sz="2800" dirty="0">
                  <a:latin typeface="Gill Sans MT" panose="020B0502020104020203" pitchFamily="34" charset="0"/>
                </a:rPr>
                <a:t>Activate Your Account</a:t>
              </a:r>
            </a:p>
          </p:txBody>
        </p:sp>
      </p:grpSp>
      <p:grpSp>
        <p:nvGrpSpPr>
          <p:cNvPr id="32" name="Group 31">
            <a:extLst>
              <a:ext uri="{FF2B5EF4-FFF2-40B4-BE49-F238E27FC236}">
                <a16:creationId xmlns:a16="http://schemas.microsoft.com/office/drawing/2014/main" id="{FC86BF47-56D1-7717-2A28-2F45F0D8A36A}"/>
              </a:ext>
            </a:extLst>
          </p:cNvPr>
          <p:cNvGrpSpPr/>
          <p:nvPr/>
        </p:nvGrpSpPr>
        <p:grpSpPr>
          <a:xfrm>
            <a:off x="342331" y="2530014"/>
            <a:ext cx="2514600" cy="2514600"/>
            <a:chOff x="342331" y="2530014"/>
            <a:chExt cx="2514600" cy="2514600"/>
          </a:xfrm>
        </p:grpSpPr>
        <p:sp>
          <p:nvSpPr>
            <p:cNvPr id="5" name="Oval 4">
              <a:extLst>
                <a:ext uri="{FF2B5EF4-FFF2-40B4-BE49-F238E27FC236}">
                  <a16:creationId xmlns:a16="http://schemas.microsoft.com/office/drawing/2014/main" id="{7CA2BEF8-3109-4A4D-F107-29B3C4A32883}"/>
                </a:ext>
              </a:extLst>
            </p:cNvPr>
            <p:cNvSpPr/>
            <p:nvPr/>
          </p:nvSpPr>
          <p:spPr>
            <a:xfrm>
              <a:off x="342331" y="2530014"/>
              <a:ext cx="2514600" cy="2514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4BD9612-3CBF-F919-EC98-83B52BE64DA0}"/>
                </a:ext>
              </a:extLst>
            </p:cNvPr>
            <p:cNvSpPr txBox="1"/>
            <p:nvPr/>
          </p:nvSpPr>
          <p:spPr>
            <a:xfrm>
              <a:off x="599434" y="2990336"/>
              <a:ext cx="1854112" cy="1384995"/>
            </a:xfrm>
            <a:prstGeom prst="rect">
              <a:avLst/>
            </a:prstGeom>
            <a:noFill/>
          </p:spPr>
          <p:txBody>
            <a:bodyPr wrap="square" rtlCol="0">
              <a:spAutoFit/>
            </a:bodyPr>
            <a:lstStyle/>
            <a:p>
              <a:pPr algn="ctr"/>
              <a:r>
                <a:rPr lang="en-US" sz="2800" b="1" dirty="0">
                  <a:solidFill>
                    <a:schemeClr val="accent3"/>
                  </a:solidFill>
                  <a:latin typeface="Gill Sans MT" panose="020B0502020104020203" pitchFamily="34" charset="0"/>
                </a:rPr>
                <a:t>1</a:t>
              </a:r>
              <a:r>
                <a:rPr lang="en-US" sz="2800" dirty="0">
                  <a:latin typeface="Gill Sans MT" panose="020B0502020104020203" pitchFamily="34" charset="0"/>
                </a:rPr>
                <a:t> </a:t>
              </a:r>
            </a:p>
            <a:p>
              <a:pPr algn="ctr"/>
              <a:r>
                <a:rPr lang="en-US" sz="2800" dirty="0">
                  <a:latin typeface="Gill Sans MT" panose="020B0502020104020203" pitchFamily="34" charset="0"/>
                </a:rPr>
                <a:t>Register </a:t>
              </a:r>
            </a:p>
            <a:p>
              <a:pPr algn="ctr"/>
              <a:r>
                <a:rPr lang="en-US" sz="2800" dirty="0">
                  <a:latin typeface="Gill Sans MT" panose="020B0502020104020203" pitchFamily="34" charset="0"/>
                </a:rPr>
                <a:t>in G5</a:t>
              </a:r>
            </a:p>
          </p:txBody>
        </p:sp>
      </p:grpSp>
      <p:sp>
        <p:nvSpPr>
          <p:cNvPr id="51" name="Trapezoid 50">
            <a:extLst>
              <a:ext uri="{FF2B5EF4-FFF2-40B4-BE49-F238E27FC236}">
                <a16:creationId xmlns:a16="http://schemas.microsoft.com/office/drawing/2014/main" id="{1A029AD3-1A4F-C35B-7555-1E23D40C3C60}"/>
              </a:ext>
            </a:extLst>
          </p:cNvPr>
          <p:cNvSpPr/>
          <p:nvPr/>
        </p:nvSpPr>
        <p:spPr>
          <a:xfrm>
            <a:off x="-384047" y="-139779"/>
            <a:ext cx="10963656" cy="856408"/>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F9ECE1E-6EBF-2023-6D5F-7BD9DD094F62}"/>
              </a:ext>
            </a:extLst>
          </p:cNvPr>
          <p:cNvSpPr/>
          <p:nvPr/>
        </p:nvSpPr>
        <p:spPr>
          <a:xfrm>
            <a:off x="-713611" y="75367"/>
            <a:ext cx="11089380" cy="840283"/>
          </a:xfrm>
          <a:prstGeom prst="trapezoid">
            <a:avLst/>
          </a:prstGeom>
          <a:solidFill>
            <a:srgbClr val="00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348B71-78F4-E2B1-4D37-86D31716A9AA}"/>
              </a:ext>
            </a:extLst>
          </p:cNvPr>
          <p:cNvSpPr txBox="1"/>
          <p:nvPr/>
        </p:nvSpPr>
        <p:spPr>
          <a:xfrm>
            <a:off x="261557" y="185928"/>
            <a:ext cx="8928165" cy="646331"/>
          </a:xfrm>
          <a:prstGeom prst="rect">
            <a:avLst/>
          </a:prstGeom>
          <a:noFill/>
        </p:spPr>
        <p:txBody>
          <a:bodyPr wrap="square" rtlCol="0">
            <a:spAutoFit/>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4 – Step Registration Process</a:t>
            </a:r>
          </a:p>
        </p:txBody>
      </p:sp>
      <p:grpSp>
        <p:nvGrpSpPr>
          <p:cNvPr id="15" name="Group 14">
            <a:extLst>
              <a:ext uri="{FF2B5EF4-FFF2-40B4-BE49-F238E27FC236}">
                <a16:creationId xmlns:a16="http://schemas.microsoft.com/office/drawing/2014/main" id="{22B5DB3F-BA6E-D312-2CB6-E67183CD2278}"/>
              </a:ext>
            </a:extLst>
          </p:cNvPr>
          <p:cNvGrpSpPr/>
          <p:nvPr/>
        </p:nvGrpSpPr>
        <p:grpSpPr>
          <a:xfrm>
            <a:off x="2453546" y="3382672"/>
            <a:ext cx="640080" cy="650019"/>
            <a:chOff x="-1208554" y="2821299"/>
            <a:chExt cx="640080" cy="650019"/>
          </a:xfrm>
        </p:grpSpPr>
        <p:sp>
          <p:nvSpPr>
            <p:cNvPr id="13" name="Oval 12">
              <a:extLst>
                <a:ext uri="{FF2B5EF4-FFF2-40B4-BE49-F238E27FC236}">
                  <a16:creationId xmlns:a16="http://schemas.microsoft.com/office/drawing/2014/main" id="{E56CB42D-F865-72F2-B08F-1A859ECE2E5E}"/>
                </a:ext>
              </a:extLst>
            </p:cNvPr>
            <p:cNvSpPr/>
            <p:nvPr/>
          </p:nvSpPr>
          <p:spPr>
            <a:xfrm>
              <a:off x="-1208554" y="2821299"/>
              <a:ext cx="640080" cy="640080"/>
            </a:xfrm>
            <a:prstGeom prst="ellipse">
              <a:avLst/>
            </a:prstGeom>
            <a:solidFill>
              <a:srgbClr val="F5F5F5"/>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Arrow Right with solid fill">
              <a:extLst>
                <a:ext uri="{FF2B5EF4-FFF2-40B4-BE49-F238E27FC236}">
                  <a16:creationId xmlns:a16="http://schemas.microsoft.com/office/drawing/2014/main" id="{A5B253C4-772F-0994-8BBC-A96E20DD82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61945" y="2831238"/>
              <a:ext cx="560070" cy="640080"/>
            </a:xfrm>
            <a:prstGeom prst="rect">
              <a:avLst/>
            </a:prstGeom>
          </p:spPr>
        </p:pic>
      </p:grpSp>
      <p:pic>
        <p:nvPicPr>
          <p:cNvPr id="56" name="Picture 2" descr="United States Department of Education - Wikipedia">
            <a:extLst>
              <a:ext uri="{FF2B5EF4-FFF2-40B4-BE49-F238E27FC236}">
                <a16:creationId xmlns:a16="http://schemas.microsoft.com/office/drawing/2014/main" id="{0D11A7D7-321E-9E3D-C35E-91B902BF611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89380" y="143333"/>
            <a:ext cx="731520" cy="73152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DF1D7169-2649-9E1D-25A2-D0E0493937FA}"/>
              </a:ext>
            </a:extLst>
          </p:cNvPr>
          <p:cNvGrpSpPr/>
          <p:nvPr/>
        </p:nvGrpSpPr>
        <p:grpSpPr>
          <a:xfrm>
            <a:off x="5524881" y="3387641"/>
            <a:ext cx="640080" cy="650019"/>
            <a:chOff x="-1208554" y="2821299"/>
            <a:chExt cx="640080" cy="650019"/>
          </a:xfrm>
        </p:grpSpPr>
        <p:sp>
          <p:nvSpPr>
            <p:cNvPr id="20" name="Oval 19">
              <a:extLst>
                <a:ext uri="{FF2B5EF4-FFF2-40B4-BE49-F238E27FC236}">
                  <a16:creationId xmlns:a16="http://schemas.microsoft.com/office/drawing/2014/main" id="{9CEE81CF-222C-7AB1-15D8-A576770C8F9B}"/>
                </a:ext>
              </a:extLst>
            </p:cNvPr>
            <p:cNvSpPr/>
            <p:nvPr/>
          </p:nvSpPr>
          <p:spPr>
            <a:xfrm>
              <a:off x="-1208554" y="2821299"/>
              <a:ext cx="640080" cy="640080"/>
            </a:xfrm>
            <a:prstGeom prst="ellipse">
              <a:avLst/>
            </a:prstGeom>
            <a:solidFill>
              <a:srgbClr val="F5F5F5"/>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Arrow Right with solid fill">
              <a:extLst>
                <a:ext uri="{FF2B5EF4-FFF2-40B4-BE49-F238E27FC236}">
                  <a16:creationId xmlns:a16="http://schemas.microsoft.com/office/drawing/2014/main" id="{CED91DEA-F8F4-A783-FF53-ACAB84D3681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61945" y="2831238"/>
              <a:ext cx="560070" cy="640080"/>
            </a:xfrm>
            <a:prstGeom prst="rect">
              <a:avLst/>
            </a:prstGeom>
          </p:spPr>
        </p:pic>
      </p:grpSp>
      <p:grpSp>
        <p:nvGrpSpPr>
          <p:cNvPr id="25" name="Group 24">
            <a:extLst>
              <a:ext uri="{FF2B5EF4-FFF2-40B4-BE49-F238E27FC236}">
                <a16:creationId xmlns:a16="http://schemas.microsoft.com/office/drawing/2014/main" id="{A6EA64D1-C6E1-9239-E74C-C41DBF1A7FCC}"/>
              </a:ext>
            </a:extLst>
          </p:cNvPr>
          <p:cNvGrpSpPr/>
          <p:nvPr/>
        </p:nvGrpSpPr>
        <p:grpSpPr>
          <a:xfrm>
            <a:off x="8474197" y="3362794"/>
            <a:ext cx="640080" cy="650019"/>
            <a:chOff x="-1208554" y="2821299"/>
            <a:chExt cx="640080" cy="650019"/>
          </a:xfrm>
        </p:grpSpPr>
        <p:sp>
          <p:nvSpPr>
            <p:cNvPr id="26" name="Oval 25">
              <a:extLst>
                <a:ext uri="{FF2B5EF4-FFF2-40B4-BE49-F238E27FC236}">
                  <a16:creationId xmlns:a16="http://schemas.microsoft.com/office/drawing/2014/main" id="{0DBDF2FA-FC83-E087-73BB-618D60AFFF30}"/>
                </a:ext>
              </a:extLst>
            </p:cNvPr>
            <p:cNvSpPr/>
            <p:nvPr/>
          </p:nvSpPr>
          <p:spPr>
            <a:xfrm>
              <a:off x="-1208554" y="2821299"/>
              <a:ext cx="640080" cy="640080"/>
            </a:xfrm>
            <a:prstGeom prst="ellipse">
              <a:avLst/>
            </a:prstGeom>
            <a:solidFill>
              <a:srgbClr val="F5F5F5"/>
            </a:solidFill>
            <a:ln w="28575">
              <a:solidFill>
                <a:srgbClr val="005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Arrow Right with solid fill">
              <a:extLst>
                <a:ext uri="{FF2B5EF4-FFF2-40B4-BE49-F238E27FC236}">
                  <a16:creationId xmlns:a16="http://schemas.microsoft.com/office/drawing/2014/main" id="{6081DDDC-EE50-F30C-7C99-E3052C303DA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61945" y="2831238"/>
              <a:ext cx="560070" cy="640080"/>
            </a:xfrm>
            <a:prstGeom prst="rect">
              <a:avLst/>
            </a:prstGeom>
          </p:spPr>
        </p:pic>
      </p:grpSp>
    </p:spTree>
    <p:extLst>
      <p:ext uri="{BB962C8B-B14F-4D97-AF65-F5344CB8AC3E}">
        <p14:creationId xmlns:p14="http://schemas.microsoft.com/office/powerpoint/2010/main" val="3614026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1197</Words>
  <Application>Microsoft Macintosh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Gill Sans MT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Reviewer Toolkit (PDF)</dc:title>
  <dc:subject/>
  <dc:creator>U.S. Department of Educaton</dc:creator>
  <cp:keywords/>
  <dc:description/>
  <cp:lastModifiedBy>Smigielski, Alan</cp:lastModifiedBy>
  <cp:revision>8</cp:revision>
  <dcterms:created xsi:type="dcterms:W3CDTF">2023-03-20T14:45:23Z</dcterms:created>
  <dcterms:modified xsi:type="dcterms:W3CDTF">2024-04-19T19:58:56Z</dcterms:modified>
  <cp:category/>
</cp:coreProperties>
</file>